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8" r:id="rId2"/>
    <p:sldId id="257" r:id="rId3"/>
    <p:sldId id="335" r:id="rId4"/>
    <p:sldId id="329" r:id="rId5"/>
    <p:sldId id="331" r:id="rId6"/>
    <p:sldId id="332" r:id="rId7"/>
    <p:sldId id="326" r:id="rId8"/>
    <p:sldId id="319" r:id="rId9"/>
    <p:sldId id="330" r:id="rId10"/>
    <p:sldId id="325" r:id="rId11"/>
    <p:sldId id="333" r:id="rId12"/>
    <p:sldId id="334" r:id="rId13"/>
    <p:sldId id="32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241"/>
    <a:srgbClr val="FFFFFF"/>
    <a:srgbClr val="000000"/>
    <a:srgbClr val="81C0BC"/>
    <a:srgbClr val="7DC5C0"/>
    <a:srgbClr val="219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5D987-EAF2-4DF6-81D6-B7793E4AFD6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4C13063-F2F8-4D81-98FB-0AFD91DBAF72}">
      <dgm:prSet phldrT="[Text]"/>
      <dgm:spPr/>
      <dgm:t>
        <a:bodyPr/>
        <a:lstStyle/>
        <a:p>
          <a:r>
            <a:rPr lang="en-ZA" dirty="0"/>
            <a:t>SDGs require  infrastructures services public</a:t>
          </a:r>
        </a:p>
      </dgm:t>
    </dgm:pt>
    <dgm:pt modelId="{8F0A7F63-69C2-4CDE-A01D-8FB8BC701239}" type="parTrans" cxnId="{4AE0AEA3-6D4E-4980-8385-EDA6D36DD2B1}">
      <dgm:prSet/>
      <dgm:spPr/>
      <dgm:t>
        <a:bodyPr/>
        <a:lstStyle/>
        <a:p>
          <a:endParaRPr lang="en-ZA"/>
        </a:p>
      </dgm:t>
    </dgm:pt>
    <dgm:pt modelId="{64C61B35-065F-4BAE-B6F9-92B369E7C6BA}" type="sibTrans" cxnId="{4AE0AEA3-6D4E-4980-8385-EDA6D36DD2B1}">
      <dgm:prSet/>
      <dgm:spPr/>
      <dgm:t>
        <a:bodyPr/>
        <a:lstStyle/>
        <a:p>
          <a:endParaRPr lang="en-ZA"/>
        </a:p>
      </dgm:t>
    </dgm:pt>
    <dgm:pt modelId="{2B0B4472-072B-41A6-BC71-FFE66AAB2A43}">
      <dgm:prSet phldrT="[Text]"/>
      <dgm:spPr/>
      <dgm:t>
        <a:bodyPr/>
        <a:lstStyle/>
        <a:p>
          <a:r>
            <a:rPr lang="en-ZA" dirty="0"/>
            <a:t>Public services require resources – but taxes but taxes but taxes can’t endlessly be increased</a:t>
          </a:r>
        </a:p>
      </dgm:t>
    </dgm:pt>
    <dgm:pt modelId="{2330D194-CF83-46EB-9A52-573C2AA802EC}" type="parTrans" cxnId="{636E508B-93DA-4FC3-A7FF-442F26BF2495}">
      <dgm:prSet/>
      <dgm:spPr/>
      <dgm:t>
        <a:bodyPr/>
        <a:lstStyle/>
        <a:p>
          <a:endParaRPr lang="en-ZA"/>
        </a:p>
      </dgm:t>
    </dgm:pt>
    <dgm:pt modelId="{CB143EBE-01B1-4873-AC22-A876DB2BDAE1}" type="sibTrans" cxnId="{636E508B-93DA-4FC3-A7FF-442F26BF2495}">
      <dgm:prSet/>
      <dgm:spPr/>
      <dgm:t>
        <a:bodyPr/>
        <a:lstStyle/>
        <a:p>
          <a:endParaRPr lang="en-ZA"/>
        </a:p>
      </dgm:t>
    </dgm:pt>
    <dgm:pt modelId="{A8A4E591-4698-4CC6-A503-93AE7B4B809E}">
      <dgm:prSet phldrT="[Text]"/>
      <dgm:spPr/>
      <dgm:t>
        <a:bodyPr/>
        <a:lstStyle/>
        <a:p>
          <a:r>
            <a:rPr lang="en-ZA" dirty="0"/>
            <a:t>These resources need to be used effectively  and efficiently</a:t>
          </a:r>
        </a:p>
      </dgm:t>
    </dgm:pt>
    <dgm:pt modelId="{1DE0DF36-B85B-4A70-AFFB-E212EE5004F3}" type="parTrans" cxnId="{200FCC85-B3C7-4DCE-86E6-DAF421DEDB72}">
      <dgm:prSet/>
      <dgm:spPr/>
      <dgm:t>
        <a:bodyPr/>
        <a:lstStyle/>
        <a:p>
          <a:endParaRPr lang="en-ZA"/>
        </a:p>
      </dgm:t>
    </dgm:pt>
    <dgm:pt modelId="{99359810-0EE2-4CC8-8B72-D281F73ECC4A}" type="sibTrans" cxnId="{200FCC85-B3C7-4DCE-86E6-DAF421DEDB72}">
      <dgm:prSet/>
      <dgm:spPr/>
      <dgm:t>
        <a:bodyPr/>
        <a:lstStyle/>
        <a:p>
          <a:endParaRPr lang="en-ZA"/>
        </a:p>
      </dgm:t>
    </dgm:pt>
    <dgm:pt modelId="{F5AEFE9A-D9D7-4354-BBA4-F6E6B6355E71}" type="pres">
      <dgm:prSet presAssocID="{D655D987-EAF2-4DF6-81D6-B7793E4AFD6D}" presName="Name0" presStyleCnt="0">
        <dgm:presLayoutVars>
          <dgm:dir/>
          <dgm:resizeHandles val="exact"/>
        </dgm:presLayoutVars>
      </dgm:prSet>
      <dgm:spPr/>
    </dgm:pt>
    <dgm:pt modelId="{83F00571-E7A3-4ECE-B020-9327690C388A}" type="pres">
      <dgm:prSet presAssocID="{04C13063-F2F8-4D81-98FB-0AFD91DBAF72}" presName="node" presStyleLbl="node1" presStyleIdx="0" presStyleCnt="3">
        <dgm:presLayoutVars>
          <dgm:bulletEnabled val="1"/>
        </dgm:presLayoutVars>
      </dgm:prSet>
      <dgm:spPr/>
    </dgm:pt>
    <dgm:pt modelId="{A619BE4D-DD08-42EF-B1A3-64A6C8D00583}" type="pres">
      <dgm:prSet presAssocID="{64C61B35-065F-4BAE-B6F9-92B369E7C6BA}" presName="sibTrans" presStyleLbl="sibTrans2D1" presStyleIdx="0" presStyleCnt="2"/>
      <dgm:spPr/>
    </dgm:pt>
    <dgm:pt modelId="{8F530C03-D162-417A-A859-41E399FD1522}" type="pres">
      <dgm:prSet presAssocID="{64C61B35-065F-4BAE-B6F9-92B369E7C6BA}" presName="connectorText" presStyleLbl="sibTrans2D1" presStyleIdx="0" presStyleCnt="2"/>
      <dgm:spPr/>
    </dgm:pt>
    <dgm:pt modelId="{B81EE136-992F-4E58-8967-E32CF5D536C1}" type="pres">
      <dgm:prSet presAssocID="{2B0B4472-072B-41A6-BC71-FFE66AAB2A43}" presName="node" presStyleLbl="node1" presStyleIdx="1" presStyleCnt="3">
        <dgm:presLayoutVars>
          <dgm:bulletEnabled val="1"/>
        </dgm:presLayoutVars>
      </dgm:prSet>
      <dgm:spPr/>
    </dgm:pt>
    <dgm:pt modelId="{CC7A2F4C-636B-43E2-B43E-DA04E16F7F48}" type="pres">
      <dgm:prSet presAssocID="{CB143EBE-01B1-4873-AC22-A876DB2BDAE1}" presName="sibTrans" presStyleLbl="sibTrans2D1" presStyleIdx="1" presStyleCnt="2"/>
      <dgm:spPr/>
    </dgm:pt>
    <dgm:pt modelId="{382664E2-0501-4A29-81C9-AEB7ED537F35}" type="pres">
      <dgm:prSet presAssocID="{CB143EBE-01B1-4873-AC22-A876DB2BDAE1}" presName="connectorText" presStyleLbl="sibTrans2D1" presStyleIdx="1" presStyleCnt="2"/>
      <dgm:spPr/>
    </dgm:pt>
    <dgm:pt modelId="{8C74CEBB-7782-4417-8F7D-290133C41180}" type="pres">
      <dgm:prSet presAssocID="{A8A4E591-4698-4CC6-A503-93AE7B4B809E}" presName="node" presStyleLbl="node1" presStyleIdx="2" presStyleCnt="3">
        <dgm:presLayoutVars>
          <dgm:bulletEnabled val="1"/>
        </dgm:presLayoutVars>
      </dgm:prSet>
      <dgm:spPr/>
    </dgm:pt>
  </dgm:ptLst>
  <dgm:cxnLst>
    <dgm:cxn modelId="{61FC6300-CDFF-479E-977D-FEA6A787B472}" type="presOf" srcId="{A8A4E591-4698-4CC6-A503-93AE7B4B809E}" destId="{8C74CEBB-7782-4417-8F7D-290133C41180}" srcOrd="0" destOrd="0" presId="urn:microsoft.com/office/officeart/2005/8/layout/process1"/>
    <dgm:cxn modelId="{3E8CED09-6B3F-4E4E-86B5-787CD0445C85}" type="presOf" srcId="{04C13063-F2F8-4D81-98FB-0AFD91DBAF72}" destId="{83F00571-E7A3-4ECE-B020-9327690C388A}" srcOrd="0" destOrd="0" presId="urn:microsoft.com/office/officeart/2005/8/layout/process1"/>
    <dgm:cxn modelId="{EF4FEA15-5083-4C84-85C0-EF4DCA165371}" type="presOf" srcId="{CB143EBE-01B1-4873-AC22-A876DB2BDAE1}" destId="{382664E2-0501-4A29-81C9-AEB7ED537F35}" srcOrd="1" destOrd="0" presId="urn:microsoft.com/office/officeart/2005/8/layout/process1"/>
    <dgm:cxn modelId="{E0538868-B218-4446-BD0A-49572C8EA5E1}" type="presOf" srcId="{64C61B35-065F-4BAE-B6F9-92B369E7C6BA}" destId="{A619BE4D-DD08-42EF-B1A3-64A6C8D00583}" srcOrd="0" destOrd="0" presId="urn:microsoft.com/office/officeart/2005/8/layout/process1"/>
    <dgm:cxn modelId="{5D88F375-9AFA-49C7-9192-3CBF93D6B0BE}" type="presOf" srcId="{64C61B35-065F-4BAE-B6F9-92B369E7C6BA}" destId="{8F530C03-D162-417A-A859-41E399FD1522}" srcOrd="1" destOrd="0" presId="urn:microsoft.com/office/officeart/2005/8/layout/process1"/>
    <dgm:cxn modelId="{200FCC85-B3C7-4DCE-86E6-DAF421DEDB72}" srcId="{D655D987-EAF2-4DF6-81D6-B7793E4AFD6D}" destId="{A8A4E591-4698-4CC6-A503-93AE7B4B809E}" srcOrd="2" destOrd="0" parTransId="{1DE0DF36-B85B-4A70-AFFB-E212EE5004F3}" sibTransId="{99359810-0EE2-4CC8-8B72-D281F73ECC4A}"/>
    <dgm:cxn modelId="{636E508B-93DA-4FC3-A7FF-442F26BF2495}" srcId="{D655D987-EAF2-4DF6-81D6-B7793E4AFD6D}" destId="{2B0B4472-072B-41A6-BC71-FFE66AAB2A43}" srcOrd="1" destOrd="0" parTransId="{2330D194-CF83-46EB-9A52-573C2AA802EC}" sibTransId="{CB143EBE-01B1-4873-AC22-A876DB2BDAE1}"/>
    <dgm:cxn modelId="{47C7D9A2-BF5E-4CE7-BEDA-7EABCF52B8BA}" type="presOf" srcId="{2B0B4472-072B-41A6-BC71-FFE66AAB2A43}" destId="{B81EE136-992F-4E58-8967-E32CF5D536C1}" srcOrd="0" destOrd="0" presId="urn:microsoft.com/office/officeart/2005/8/layout/process1"/>
    <dgm:cxn modelId="{4AE0AEA3-6D4E-4980-8385-EDA6D36DD2B1}" srcId="{D655D987-EAF2-4DF6-81D6-B7793E4AFD6D}" destId="{04C13063-F2F8-4D81-98FB-0AFD91DBAF72}" srcOrd="0" destOrd="0" parTransId="{8F0A7F63-69C2-4CDE-A01D-8FB8BC701239}" sibTransId="{64C61B35-065F-4BAE-B6F9-92B369E7C6BA}"/>
    <dgm:cxn modelId="{07AA33E2-4FCC-4AE0-A308-AEA957999D1B}" type="presOf" srcId="{D655D987-EAF2-4DF6-81D6-B7793E4AFD6D}" destId="{F5AEFE9A-D9D7-4354-BBA4-F6E6B6355E71}" srcOrd="0" destOrd="0" presId="urn:microsoft.com/office/officeart/2005/8/layout/process1"/>
    <dgm:cxn modelId="{7245B0E6-099F-472B-9168-3E97E61A17F3}" type="presOf" srcId="{CB143EBE-01B1-4873-AC22-A876DB2BDAE1}" destId="{CC7A2F4C-636B-43E2-B43E-DA04E16F7F48}" srcOrd="0" destOrd="0" presId="urn:microsoft.com/office/officeart/2005/8/layout/process1"/>
    <dgm:cxn modelId="{10FADC40-C866-4F11-809B-9502DBC72D4B}" type="presParOf" srcId="{F5AEFE9A-D9D7-4354-BBA4-F6E6B6355E71}" destId="{83F00571-E7A3-4ECE-B020-9327690C388A}" srcOrd="0" destOrd="0" presId="urn:microsoft.com/office/officeart/2005/8/layout/process1"/>
    <dgm:cxn modelId="{8FF36D4C-FDAC-441A-AFDC-EF6F881C6FD6}" type="presParOf" srcId="{F5AEFE9A-D9D7-4354-BBA4-F6E6B6355E71}" destId="{A619BE4D-DD08-42EF-B1A3-64A6C8D00583}" srcOrd="1" destOrd="0" presId="urn:microsoft.com/office/officeart/2005/8/layout/process1"/>
    <dgm:cxn modelId="{A2251695-57CF-4F82-941C-E9EFFDCBEE7A}" type="presParOf" srcId="{A619BE4D-DD08-42EF-B1A3-64A6C8D00583}" destId="{8F530C03-D162-417A-A859-41E399FD1522}" srcOrd="0" destOrd="0" presId="urn:microsoft.com/office/officeart/2005/8/layout/process1"/>
    <dgm:cxn modelId="{96760EA2-6A81-4AB9-B5C7-40479DCBDBBC}" type="presParOf" srcId="{F5AEFE9A-D9D7-4354-BBA4-F6E6B6355E71}" destId="{B81EE136-992F-4E58-8967-E32CF5D536C1}" srcOrd="2" destOrd="0" presId="urn:microsoft.com/office/officeart/2005/8/layout/process1"/>
    <dgm:cxn modelId="{498DEB8F-BC20-48F4-A39C-4E71C323F8F9}" type="presParOf" srcId="{F5AEFE9A-D9D7-4354-BBA4-F6E6B6355E71}" destId="{CC7A2F4C-636B-43E2-B43E-DA04E16F7F48}" srcOrd="3" destOrd="0" presId="urn:microsoft.com/office/officeart/2005/8/layout/process1"/>
    <dgm:cxn modelId="{47C2A5AF-A623-4E68-BEFE-93D0A24D9908}" type="presParOf" srcId="{CC7A2F4C-636B-43E2-B43E-DA04E16F7F48}" destId="{382664E2-0501-4A29-81C9-AEB7ED537F35}" srcOrd="0" destOrd="0" presId="urn:microsoft.com/office/officeart/2005/8/layout/process1"/>
    <dgm:cxn modelId="{C87381A9-D288-4ED6-BAEE-CA31F943F322}" type="presParOf" srcId="{F5AEFE9A-D9D7-4354-BBA4-F6E6B6355E71}" destId="{8C74CEBB-7782-4417-8F7D-290133C4118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DD092-0309-4363-8707-C9B2BDFE4662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ZA"/>
        </a:p>
      </dgm:t>
    </dgm:pt>
    <dgm:pt modelId="{9C305B84-E6C7-448D-9283-BD12FA237580}">
      <dgm:prSet phldrT="[Text]"/>
      <dgm:spPr/>
      <dgm:t>
        <a:bodyPr/>
        <a:lstStyle/>
        <a:p>
          <a:r>
            <a:rPr lang="en-ZA" dirty="0"/>
            <a:t>Macroeconomic policy</a:t>
          </a:r>
        </a:p>
      </dgm:t>
    </dgm:pt>
    <dgm:pt modelId="{68EE275D-3E45-40EC-8559-1B60692B8D96}" type="parTrans" cxnId="{EFCD01B4-D63C-4BD0-AE1F-34E5B0E5A8B5}">
      <dgm:prSet/>
      <dgm:spPr/>
      <dgm:t>
        <a:bodyPr/>
        <a:lstStyle/>
        <a:p>
          <a:endParaRPr lang="en-ZA"/>
        </a:p>
      </dgm:t>
    </dgm:pt>
    <dgm:pt modelId="{3346C599-3FB4-42F6-B262-67E3BF44A59A}" type="sibTrans" cxnId="{EFCD01B4-D63C-4BD0-AE1F-34E5B0E5A8B5}">
      <dgm:prSet/>
      <dgm:spPr/>
      <dgm:t>
        <a:bodyPr/>
        <a:lstStyle/>
        <a:p>
          <a:endParaRPr lang="en-ZA"/>
        </a:p>
      </dgm:t>
    </dgm:pt>
    <dgm:pt modelId="{85CED61A-180E-4A38-AF7B-4D383FFE306F}">
      <dgm:prSet phldrT="[Text]"/>
      <dgm:spPr/>
      <dgm:t>
        <a:bodyPr/>
        <a:lstStyle/>
        <a:p>
          <a:r>
            <a:rPr lang="en-ZA" dirty="0"/>
            <a:t>Budget preparation</a:t>
          </a:r>
        </a:p>
      </dgm:t>
    </dgm:pt>
    <dgm:pt modelId="{C99934E8-CAB7-46AA-8E3B-817821D3D431}" type="parTrans" cxnId="{7A687DFA-4AA7-41D8-AD0B-0A3F9D44A49A}">
      <dgm:prSet/>
      <dgm:spPr/>
      <dgm:t>
        <a:bodyPr/>
        <a:lstStyle/>
        <a:p>
          <a:endParaRPr lang="en-ZA"/>
        </a:p>
      </dgm:t>
    </dgm:pt>
    <dgm:pt modelId="{4277E427-4706-4F32-8757-77BA36CF094E}" type="sibTrans" cxnId="{7A687DFA-4AA7-41D8-AD0B-0A3F9D44A49A}">
      <dgm:prSet/>
      <dgm:spPr/>
      <dgm:t>
        <a:bodyPr/>
        <a:lstStyle/>
        <a:p>
          <a:endParaRPr lang="en-ZA"/>
        </a:p>
      </dgm:t>
    </dgm:pt>
    <dgm:pt modelId="{AEE94AC6-9820-429E-BC8B-688D51531B8A}">
      <dgm:prSet phldrT="[Text]"/>
      <dgm:spPr/>
      <dgm:t>
        <a:bodyPr/>
        <a:lstStyle/>
        <a:p>
          <a:r>
            <a:rPr lang="en-ZA" dirty="0"/>
            <a:t>Budget approval</a:t>
          </a:r>
        </a:p>
      </dgm:t>
    </dgm:pt>
    <dgm:pt modelId="{AD2EDC7F-E9DB-4AFD-8A26-FC4DE4891C0D}" type="parTrans" cxnId="{93757E56-8B67-49EB-B1DA-7F365656920F}">
      <dgm:prSet/>
      <dgm:spPr/>
      <dgm:t>
        <a:bodyPr/>
        <a:lstStyle/>
        <a:p>
          <a:endParaRPr lang="en-ZA"/>
        </a:p>
      </dgm:t>
    </dgm:pt>
    <dgm:pt modelId="{FC28F830-718C-4AE7-93F4-567699DE5C1F}" type="sibTrans" cxnId="{93757E56-8B67-49EB-B1DA-7F365656920F}">
      <dgm:prSet/>
      <dgm:spPr/>
      <dgm:t>
        <a:bodyPr/>
        <a:lstStyle/>
        <a:p>
          <a:endParaRPr lang="en-ZA"/>
        </a:p>
      </dgm:t>
    </dgm:pt>
    <dgm:pt modelId="{0B3C73ED-A069-446F-8E2B-B1E7D1E4AB4A}">
      <dgm:prSet phldrT="[Text]"/>
      <dgm:spPr/>
      <dgm:t>
        <a:bodyPr/>
        <a:lstStyle/>
        <a:p>
          <a:r>
            <a:rPr lang="en-ZA" dirty="0"/>
            <a:t>Financial Management and service</a:t>
          </a:r>
        </a:p>
      </dgm:t>
    </dgm:pt>
    <dgm:pt modelId="{0CDB5493-B164-4E30-AC8F-0EB3E053C10F}" type="parTrans" cxnId="{B8E4BDDB-EA46-4604-97B3-41DDE48DE20D}">
      <dgm:prSet/>
      <dgm:spPr/>
      <dgm:t>
        <a:bodyPr/>
        <a:lstStyle/>
        <a:p>
          <a:endParaRPr lang="en-ZA"/>
        </a:p>
      </dgm:t>
    </dgm:pt>
    <dgm:pt modelId="{33786676-E328-4C28-9606-710829C664C0}" type="sibTrans" cxnId="{B8E4BDDB-EA46-4604-97B3-41DDE48DE20D}">
      <dgm:prSet/>
      <dgm:spPr/>
      <dgm:t>
        <a:bodyPr/>
        <a:lstStyle/>
        <a:p>
          <a:endParaRPr lang="en-ZA"/>
        </a:p>
      </dgm:t>
    </dgm:pt>
    <dgm:pt modelId="{006D161E-D302-44E6-8FE2-116BFFB4BE28}">
      <dgm:prSet phldrT="[Text]"/>
      <dgm:spPr/>
      <dgm:t>
        <a:bodyPr/>
        <a:lstStyle/>
        <a:p>
          <a:r>
            <a:rPr lang="en-ZA" dirty="0"/>
            <a:t>Accounting reporting, oversight</a:t>
          </a:r>
        </a:p>
      </dgm:t>
    </dgm:pt>
    <dgm:pt modelId="{A5279269-DA57-4B24-A2CD-BAA8F83AC5DC}" type="parTrans" cxnId="{CC4BAED7-5574-42A3-8FF2-67627A4C9058}">
      <dgm:prSet/>
      <dgm:spPr/>
      <dgm:t>
        <a:bodyPr/>
        <a:lstStyle/>
        <a:p>
          <a:endParaRPr lang="en-ZA"/>
        </a:p>
      </dgm:t>
    </dgm:pt>
    <dgm:pt modelId="{A4E8BE6B-60C8-49C8-8C00-43BE4CEF0146}" type="sibTrans" cxnId="{CC4BAED7-5574-42A3-8FF2-67627A4C9058}">
      <dgm:prSet/>
      <dgm:spPr/>
      <dgm:t>
        <a:bodyPr/>
        <a:lstStyle/>
        <a:p>
          <a:endParaRPr lang="en-ZA"/>
        </a:p>
      </dgm:t>
    </dgm:pt>
    <dgm:pt modelId="{A210ABA2-4731-4E9F-AF3B-FD78E1D56CCD}" type="pres">
      <dgm:prSet presAssocID="{D89DD092-0309-4363-8707-C9B2BDFE4662}" presName="cycle" presStyleCnt="0">
        <dgm:presLayoutVars>
          <dgm:dir/>
          <dgm:resizeHandles val="exact"/>
        </dgm:presLayoutVars>
      </dgm:prSet>
      <dgm:spPr/>
    </dgm:pt>
    <dgm:pt modelId="{34CF9F80-D1F8-422B-A96C-59250B593381}" type="pres">
      <dgm:prSet presAssocID="{9C305B84-E6C7-448D-9283-BD12FA237580}" presName="node" presStyleLbl="node1" presStyleIdx="0" presStyleCnt="5">
        <dgm:presLayoutVars>
          <dgm:bulletEnabled val="1"/>
        </dgm:presLayoutVars>
      </dgm:prSet>
      <dgm:spPr/>
    </dgm:pt>
    <dgm:pt modelId="{D32F282B-78DA-4028-9F92-BA04D1B20569}" type="pres">
      <dgm:prSet presAssocID="{3346C599-3FB4-42F6-B262-67E3BF44A59A}" presName="sibTrans" presStyleLbl="sibTrans2D1" presStyleIdx="0" presStyleCnt="5"/>
      <dgm:spPr/>
    </dgm:pt>
    <dgm:pt modelId="{EB045FC2-9BDF-4DA9-89A4-26B626317534}" type="pres">
      <dgm:prSet presAssocID="{3346C599-3FB4-42F6-B262-67E3BF44A59A}" presName="connectorText" presStyleLbl="sibTrans2D1" presStyleIdx="0" presStyleCnt="5"/>
      <dgm:spPr/>
    </dgm:pt>
    <dgm:pt modelId="{CFC2A9A0-FBD7-43A1-8D8B-DEDD9E8FA475}" type="pres">
      <dgm:prSet presAssocID="{85CED61A-180E-4A38-AF7B-4D383FFE306F}" presName="node" presStyleLbl="node1" presStyleIdx="1" presStyleCnt="5">
        <dgm:presLayoutVars>
          <dgm:bulletEnabled val="1"/>
        </dgm:presLayoutVars>
      </dgm:prSet>
      <dgm:spPr/>
    </dgm:pt>
    <dgm:pt modelId="{1508BEA1-7290-444E-8087-13CC5764F017}" type="pres">
      <dgm:prSet presAssocID="{4277E427-4706-4F32-8757-77BA36CF094E}" presName="sibTrans" presStyleLbl="sibTrans2D1" presStyleIdx="1" presStyleCnt="5"/>
      <dgm:spPr/>
    </dgm:pt>
    <dgm:pt modelId="{5C2DD0B8-C2ED-49A5-AB56-09A8EB4F04AE}" type="pres">
      <dgm:prSet presAssocID="{4277E427-4706-4F32-8757-77BA36CF094E}" presName="connectorText" presStyleLbl="sibTrans2D1" presStyleIdx="1" presStyleCnt="5"/>
      <dgm:spPr/>
    </dgm:pt>
    <dgm:pt modelId="{3D6A0004-36E3-4044-800B-14065EA849E6}" type="pres">
      <dgm:prSet presAssocID="{AEE94AC6-9820-429E-BC8B-688D51531B8A}" presName="node" presStyleLbl="node1" presStyleIdx="2" presStyleCnt="5">
        <dgm:presLayoutVars>
          <dgm:bulletEnabled val="1"/>
        </dgm:presLayoutVars>
      </dgm:prSet>
      <dgm:spPr/>
    </dgm:pt>
    <dgm:pt modelId="{A4B4A460-29E5-4ED1-A430-CFFB0AA5FEE3}" type="pres">
      <dgm:prSet presAssocID="{FC28F830-718C-4AE7-93F4-567699DE5C1F}" presName="sibTrans" presStyleLbl="sibTrans2D1" presStyleIdx="2" presStyleCnt="5"/>
      <dgm:spPr/>
    </dgm:pt>
    <dgm:pt modelId="{64AB90E2-1554-45D6-B88B-E37E61750007}" type="pres">
      <dgm:prSet presAssocID="{FC28F830-718C-4AE7-93F4-567699DE5C1F}" presName="connectorText" presStyleLbl="sibTrans2D1" presStyleIdx="2" presStyleCnt="5"/>
      <dgm:spPr/>
    </dgm:pt>
    <dgm:pt modelId="{95AC5D93-BDDC-4550-8C30-51B9E49728B0}" type="pres">
      <dgm:prSet presAssocID="{0B3C73ED-A069-446F-8E2B-B1E7D1E4AB4A}" presName="node" presStyleLbl="node1" presStyleIdx="3" presStyleCnt="5">
        <dgm:presLayoutVars>
          <dgm:bulletEnabled val="1"/>
        </dgm:presLayoutVars>
      </dgm:prSet>
      <dgm:spPr/>
    </dgm:pt>
    <dgm:pt modelId="{A8AFB41B-C3FE-43B4-A3F5-B2117A0E5AB3}" type="pres">
      <dgm:prSet presAssocID="{33786676-E328-4C28-9606-710829C664C0}" presName="sibTrans" presStyleLbl="sibTrans2D1" presStyleIdx="3" presStyleCnt="5"/>
      <dgm:spPr/>
    </dgm:pt>
    <dgm:pt modelId="{6A464216-8471-4FFD-8501-CA3E27AF898E}" type="pres">
      <dgm:prSet presAssocID="{33786676-E328-4C28-9606-710829C664C0}" presName="connectorText" presStyleLbl="sibTrans2D1" presStyleIdx="3" presStyleCnt="5"/>
      <dgm:spPr/>
    </dgm:pt>
    <dgm:pt modelId="{86970BDD-AF1B-462C-907C-F0FC676AADD7}" type="pres">
      <dgm:prSet presAssocID="{006D161E-D302-44E6-8FE2-116BFFB4BE28}" presName="node" presStyleLbl="node1" presStyleIdx="4" presStyleCnt="5">
        <dgm:presLayoutVars>
          <dgm:bulletEnabled val="1"/>
        </dgm:presLayoutVars>
      </dgm:prSet>
      <dgm:spPr/>
    </dgm:pt>
    <dgm:pt modelId="{ABD0C5C5-FC5F-49B4-BAA0-C07D58C05EFF}" type="pres">
      <dgm:prSet presAssocID="{A4E8BE6B-60C8-49C8-8C00-43BE4CEF0146}" presName="sibTrans" presStyleLbl="sibTrans2D1" presStyleIdx="4" presStyleCnt="5"/>
      <dgm:spPr/>
    </dgm:pt>
    <dgm:pt modelId="{A8001C5F-5B9A-4471-B94B-ADED281C8376}" type="pres">
      <dgm:prSet presAssocID="{A4E8BE6B-60C8-49C8-8C00-43BE4CEF0146}" presName="connectorText" presStyleLbl="sibTrans2D1" presStyleIdx="4" presStyleCnt="5"/>
      <dgm:spPr/>
    </dgm:pt>
  </dgm:ptLst>
  <dgm:cxnLst>
    <dgm:cxn modelId="{526BA202-D875-45B9-9896-2A047FCCBA3B}" type="presOf" srcId="{85CED61A-180E-4A38-AF7B-4D383FFE306F}" destId="{CFC2A9A0-FBD7-43A1-8D8B-DEDD9E8FA475}" srcOrd="0" destOrd="0" presId="urn:microsoft.com/office/officeart/2005/8/layout/cycle2"/>
    <dgm:cxn modelId="{B4909B06-F35A-47F4-8C2F-BFDDE6699838}" type="presOf" srcId="{FC28F830-718C-4AE7-93F4-567699DE5C1F}" destId="{A4B4A460-29E5-4ED1-A430-CFFB0AA5FEE3}" srcOrd="0" destOrd="0" presId="urn:microsoft.com/office/officeart/2005/8/layout/cycle2"/>
    <dgm:cxn modelId="{F3355631-B60C-4FC5-AD0B-604D5190D884}" type="presOf" srcId="{33786676-E328-4C28-9606-710829C664C0}" destId="{A8AFB41B-C3FE-43B4-A3F5-B2117A0E5AB3}" srcOrd="0" destOrd="0" presId="urn:microsoft.com/office/officeart/2005/8/layout/cycle2"/>
    <dgm:cxn modelId="{8224325B-3F81-4C67-8917-E108C9B88553}" type="presOf" srcId="{006D161E-D302-44E6-8FE2-116BFFB4BE28}" destId="{86970BDD-AF1B-462C-907C-F0FC676AADD7}" srcOrd="0" destOrd="0" presId="urn:microsoft.com/office/officeart/2005/8/layout/cycle2"/>
    <dgm:cxn modelId="{199BAE42-59E6-48FF-A10D-0469C94E6FA8}" type="presOf" srcId="{A4E8BE6B-60C8-49C8-8C00-43BE4CEF0146}" destId="{ABD0C5C5-FC5F-49B4-BAA0-C07D58C05EFF}" srcOrd="0" destOrd="0" presId="urn:microsoft.com/office/officeart/2005/8/layout/cycle2"/>
    <dgm:cxn modelId="{2CB61963-2DA4-4467-9A0B-6D448FD2A668}" type="presOf" srcId="{AEE94AC6-9820-429E-BC8B-688D51531B8A}" destId="{3D6A0004-36E3-4044-800B-14065EA849E6}" srcOrd="0" destOrd="0" presId="urn:microsoft.com/office/officeart/2005/8/layout/cycle2"/>
    <dgm:cxn modelId="{A047CF65-D033-47BB-AF6A-FC2D97D8392A}" type="presOf" srcId="{3346C599-3FB4-42F6-B262-67E3BF44A59A}" destId="{D32F282B-78DA-4028-9F92-BA04D1B20569}" srcOrd="0" destOrd="0" presId="urn:microsoft.com/office/officeart/2005/8/layout/cycle2"/>
    <dgm:cxn modelId="{C3F21F4A-C910-4E33-927D-036FD42D980A}" type="presOf" srcId="{A4E8BE6B-60C8-49C8-8C00-43BE4CEF0146}" destId="{A8001C5F-5B9A-4471-B94B-ADED281C8376}" srcOrd="1" destOrd="0" presId="urn:microsoft.com/office/officeart/2005/8/layout/cycle2"/>
    <dgm:cxn modelId="{E0B4C14F-3C35-4A6C-AFB2-70D31BA6E483}" type="presOf" srcId="{0B3C73ED-A069-446F-8E2B-B1E7D1E4AB4A}" destId="{95AC5D93-BDDC-4550-8C30-51B9E49728B0}" srcOrd="0" destOrd="0" presId="urn:microsoft.com/office/officeart/2005/8/layout/cycle2"/>
    <dgm:cxn modelId="{78398D72-564D-4136-89EE-FCE64FBAD316}" type="presOf" srcId="{4277E427-4706-4F32-8757-77BA36CF094E}" destId="{5C2DD0B8-C2ED-49A5-AB56-09A8EB4F04AE}" srcOrd="1" destOrd="0" presId="urn:microsoft.com/office/officeart/2005/8/layout/cycle2"/>
    <dgm:cxn modelId="{93757E56-8B67-49EB-B1DA-7F365656920F}" srcId="{D89DD092-0309-4363-8707-C9B2BDFE4662}" destId="{AEE94AC6-9820-429E-BC8B-688D51531B8A}" srcOrd="2" destOrd="0" parTransId="{AD2EDC7F-E9DB-4AFD-8A26-FC4DE4891C0D}" sibTransId="{FC28F830-718C-4AE7-93F4-567699DE5C1F}"/>
    <dgm:cxn modelId="{FF30DE8C-0EB1-43ED-B6DA-D2FF5E3060D4}" type="presOf" srcId="{4277E427-4706-4F32-8757-77BA36CF094E}" destId="{1508BEA1-7290-444E-8087-13CC5764F017}" srcOrd="0" destOrd="0" presId="urn:microsoft.com/office/officeart/2005/8/layout/cycle2"/>
    <dgm:cxn modelId="{2457AE8F-BF20-4098-A9D1-4C7A709519DF}" type="presOf" srcId="{3346C599-3FB4-42F6-B262-67E3BF44A59A}" destId="{EB045FC2-9BDF-4DA9-89A4-26B626317534}" srcOrd="1" destOrd="0" presId="urn:microsoft.com/office/officeart/2005/8/layout/cycle2"/>
    <dgm:cxn modelId="{1415A692-8B93-404E-9FDF-BABF4145B658}" type="presOf" srcId="{9C305B84-E6C7-448D-9283-BD12FA237580}" destId="{34CF9F80-D1F8-422B-A96C-59250B593381}" srcOrd="0" destOrd="0" presId="urn:microsoft.com/office/officeart/2005/8/layout/cycle2"/>
    <dgm:cxn modelId="{EFCD01B4-D63C-4BD0-AE1F-34E5B0E5A8B5}" srcId="{D89DD092-0309-4363-8707-C9B2BDFE4662}" destId="{9C305B84-E6C7-448D-9283-BD12FA237580}" srcOrd="0" destOrd="0" parTransId="{68EE275D-3E45-40EC-8559-1B60692B8D96}" sibTransId="{3346C599-3FB4-42F6-B262-67E3BF44A59A}"/>
    <dgm:cxn modelId="{82D117BE-F41F-452E-BA69-3BA956BD7391}" type="presOf" srcId="{33786676-E328-4C28-9606-710829C664C0}" destId="{6A464216-8471-4FFD-8501-CA3E27AF898E}" srcOrd="1" destOrd="0" presId="urn:microsoft.com/office/officeart/2005/8/layout/cycle2"/>
    <dgm:cxn modelId="{CC4BAED7-5574-42A3-8FF2-67627A4C9058}" srcId="{D89DD092-0309-4363-8707-C9B2BDFE4662}" destId="{006D161E-D302-44E6-8FE2-116BFFB4BE28}" srcOrd="4" destOrd="0" parTransId="{A5279269-DA57-4B24-A2CD-BAA8F83AC5DC}" sibTransId="{A4E8BE6B-60C8-49C8-8C00-43BE4CEF0146}"/>
    <dgm:cxn modelId="{B8E4BDDB-EA46-4604-97B3-41DDE48DE20D}" srcId="{D89DD092-0309-4363-8707-C9B2BDFE4662}" destId="{0B3C73ED-A069-446F-8E2B-B1E7D1E4AB4A}" srcOrd="3" destOrd="0" parTransId="{0CDB5493-B164-4E30-AC8F-0EB3E053C10F}" sibTransId="{33786676-E328-4C28-9606-710829C664C0}"/>
    <dgm:cxn modelId="{FB59EDDE-B257-432B-8E20-3FCECB89340D}" type="presOf" srcId="{D89DD092-0309-4363-8707-C9B2BDFE4662}" destId="{A210ABA2-4731-4E9F-AF3B-FD78E1D56CCD}" srcOrd="0" destOrd="0" presId="urn:microsoft.com/office/officeart/2005/8/layout/cycle2"/>
    <dgm:cxn modelId="{D903F1E7-7551-467A-B636-86E34AAE5A19}" type="presOf" srcId="{FC28F830-718C-4AE7-93F4-567699DE5C1F}" destId="{64AB90E2-1554-45D6-B88B-E37E61750007}" srcOrd="1" destOrd="0" presId="urn:microsoft.com/office/officeart/2005/8/layout/cycle2"/>
    <dgm:cxn modelId="{7A687DFA-4AA7-41D8-AD0B-0A3F9D44A49A}" srcId="{D89DD092-0309-4363-8707-C9B2BDFE4662}" destId="{85CED61A-180E-4A38-AF7B-4D383FFE306F}" srcOrd="1" destOrd="0" parTransId="{C99934E8-CAB7-46AA-8E3B-817821D3D431}" sibTransId="{4277E427-4706-4F32-8757-77BA36CF094E}"/>
    <dgm:cxn modelId="{14C63314-A79A-4B31-87AB-8598C61B0297}" type="presParOf" srcId="{A210ABA2-4731-4E9F-AF3B-FD78E1D56CCD}" destId="{34CF9F80-D1F8-422B-A96C-59250B593381}" srcOrd="0" destOrd="0" presId="urn:microsoft.com/office/officeart/2005/8/layout/cycle2"/>
    <dgm:cxn modelId="{5EE8C6DA-EB38-4A76-98B4-45ED043C9B6E}" type="presParOf" srcId="{A210ABA2-4731-4E9F-AF3B-FD78E1D56CCD}" destId="{D32F282B-78DA-4028-9F92-BA04D1B20569}" srcOrd="1" destOrd="0" presId="urn:microsoft.com/office/officeart/2005/8/layout/cycle2"/>
    <dgm:cxn modelId="{A3AB6152-16C3-45CF-AB11-9CE73837D14C}" type="presParOf" srcId="{D32F282B-78DA-4028-9F92-BA04D1B20569}" destId="{EB045FC2-9BDF-4DA9-89A4-26B626317534}" srcOrd="0" destOrd="0" presId="urn:microsoft.com/office/officeart/2005/8/layout/cycle2"/>
    <dgm:cxn modelId="{1B1FB880-1D15-4D72-A28A-0686740CB019}" type="presParOf" srcId="{A210ABA2-4731-4E9F-AF3B-FD78E1D56CCD}" destId="{CFC2A9A0-FBD7-43A1-8D8B-DEDD9E8FA475}" srcOrd="2" destOrd="0" presId="urn:microsoft.com/office/officeart/2005/8/layout/cycle2"/>
    <dgm:cxn modelId="{7A16F2F7-DA94-4CAC-9B86-262866F69F54}" type="presParOf" srcId="{A210ABA2-4731-4E9F-AF3B-FD78E1D56CCD}" destId="{1508BEA1-7290-444E-8087-13CC5764F017}" srcOrd="3" destOrd="0" presId="urn:microsoft.com/office/officeart/2005/8/layout/cycle2"/>
    <dgm:cxn modelId="{1327F0BE-84FA-498F-BC77-9F17F325BA99}" type="presParOf" srcId="{1508BEA1-7290-444E-8087-13CC5764F017}" destId="{5C2DD0B8-C2ED-49A5-AB56-09A8EB4F04AE}" srcOrd="0" destOrd="0" presId="urn:microsoft.com/office/officeart/2005/8/layout/cycle2"/>
    <dgm:cxn modelId="{F28A88CB-0455-4FC5-AEAA-658400988FDA}" type="presParOf" srcId="{A210ABA2-4731-4E9F-AF3B-FD78E1D56CCD}" destId="{3D6A0004-36E3-4044-800B-14065EA849E6}" srcOrd="4" destOrd="0" presId="urn:microsoft.com/office/officeart/2005/8/layout/cycle2"/>
    <dgm:cxn modelId="{67FB554F-9FE6-4BA3-A730-0EBEA840FEEB}" type="presParOf" srcId="{A210ABA2-4731-4E9F-AF3B-FD78E1D56CCD}" destId="{A4B4A460-29E5-4ED1-A430-CFFB0AA5FEE3}" srcOrd="5" destOrd="0" presId="urn:microsoft.com/office/officeart/2005/8/layout/cycle2"/>
    <dgm:cxn modelId="{917E6B64-D6D9-4B27-9DC5-BA0069D80C51}" type="presParOf" srcId="{A4B4A460-29E5-4ED1-A430-CFFB0AA5FEE3}" destId="{64AB90E2-1554-45D6-B88B-E37E61750007}" srcOrd="0" destOrd="0" presId="urn:microsoft.com/office/officeart/2005/8/layout/cycle2"/>
    <dgm:cxn modelId="{9B2F48BB-E7BE-45A4-94F4-34EFF2260456}" type="presParOf" srcId="{A210ABA2-4731-4E9F-AF3B-FD78E1D56CCD}" destId="{95AC5D93-BDDC-4550-8C30-51B9E49728B0}" srcOrd="6" destOrd="0" presId="urn:microsoft.com/office/officeart/2005/8/layout/cycle2"/>
    <dgm:cxn modelId="{CB58464E-D376-4B59-ABB5-067A0914B6FB}" type="presParOf" srcId="{A210ABA2-4731-4E9F-AF3B-FD78E1D56CCD}" destId="{A8AFB41B-C3FE-43B4-A3F5-B2117A0E5AB3}" srcOrd="7" destOrd="0" presId="urn:microsoft.com/office/officeart/2005/8/layout/cycle2"/>
    <dgm:cxn modelId="{D9D13345-F0A3-4FE1-8143-2481BA904ECA}" type="presParOf" srcId="{A8AFB41B-C3FE-43B4-A3F5-B2117A0E5AB3}" destId="{6A464216-8471-4FFD-8501-CA3E27AF898E}" srcOrd="0" destOrd="0" presId="urn:microsoft.com/office/officeart/2005/8/layout/cycle2"/>
    <dgm:cxn modelId="{5A205851-4444-41FC-9216-B5A098E4C1C6}" type="presParOf" srcId="{A210ABA2-4731-4E9F-AF3B-FD78E1D56CCD}" destId="{86970BDD-AF1B-462C-907C-F0FC676AADD7}" srcOrd="8" destOrd="0" presId="urn:microsoft.com/office/officeart/2005/8/layout/cycle2"/>
    <dgm:cxn modelId="{7D53FC31-7D1A-4D4A-B2C8-A6E8240FDE0E}" type="presParOf" srcId="{A210ABA2-4731-4E9F-AF3B-FD78E1D56CCD}" destId="{ABD0C5C5-FC5F-49B4-BAA0-C07D58C05EFF}" srcOrd="9" destOrd="0" presId="urn:microsoft.com/office/officeart/2005/8/layout/cycle2"/>
    <dgm:cxn modelId="{E87229EA-AFF5-47E1-BA59-5A164836E971}" type="presParOf" srcId="{ABD0C5C5-FC5F-49B4-BAA0-C07D58C05EFF}" destId="{A8001C5F-5B9A-4471-B94B-ADED281C83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00571-E7A3-4ECE-B020-9327690C388A}">
      <dsp:nvSpPr>
        <dsp:cNvPr id="0" name=""/>
        <dsp:cNvSpPr/>
      </dsp:nvSpPr>
      <dsp:spPr>
        <a:xfrm>
          <a:off x="7099" y="1387721"/>
          <a:ext cx="2121842" cy="175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SDGs require  infrastructures services public</a:t>
          </a:r>
        </a:p>
      </dsp:txBody>
      <dsp:txXfrm>
        <a:off x="58370" y="1438992"/>
        <a:ext cx="2019300" cy="1647978"/>
      </dsp:txXfrm>
    </dsp:sp>
    <dsp:sp modelId="{A619BE4D-DD08-42EF-B1A3-64A6C8D00583}">
      <dsp:nvSpPr>
        <dsp:cNvPr id="0" name=""/>
        <dsp:cNvSpPr/>
      </dsp:nvSpPr>
      <dsp:spPr>
        <a:xfrm>
          <a:off x="2341125" y="1999873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kern="1200"/>
        </a:p>
      </dsp:txBody>
      <dsp:txXfrm>
        <a:off x="2341125" y="2105116"/>
        <a:ext cx="314881" cy="315730"/>
      </dsp:txXfrm>
    </dsp:sp>
    <dsp:sp modelId="{B81EE136-992F-4E58-8967-E32CF5D536C1}">
      <dsp:nvSpPr>
        <dsp:cNvPr id="0" name=""/>
        <dsp:cNvSpPr/>
      </dsp:nvSpPr>
      <dsp:spPr>
        <a:xfrm>
          <a:off x="2977678" y="1387721"/>
          <a:ext cx="2121842" cy="175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Public services require resources – but taxes but taxes but taxes can’t endlessly be increased</a:t>
          </a:r>
        </a:p>
      </dsp:txBody>
      <dsp:txXfrm>
        <a:off x="3028949" y="1438992"/>
        <a:ext cx="2019300" cy="1647978"/>
      </dsp:txXfrm>
    </dsp:sp>
    <dsp:sp modelId="{CC7A2F4C-636B-43E2-B43E-DA04E16F7F48}">
      <dsp:nvSpPr>
        <dsp:cNvPr id="0" name=""/>
        <dsp:cNvSpPr/>
      </dsp:nvSpPr>
      <dsp:spPr>
        <a:xfrm>
          <a:off x="5311705" y="1999873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kern="1200"/>
        </a:p>
      </dsp:txBody>
      <dsp:txXfrm>
        <a:off x="5311705" y="2105116"/>
        <a:ext cx="314881" cy="315730"/>
      </dsp:txXfrm>
    </dsp:sp>
    <dsp:sp modelId="{8C74CEBB-7782-4417-8F7D-290133C41180}">
      <dsp:nvSpPr>
        <dsp:cNvPr id="0" name=""/>
        <dsp:cNvSpPr/>
      </dsp:nvSpPr>
      <dsp:spPr>
        <a:xfrm>
          <a:off x="5948258" y="1387721"/>
          <a:ext cx="2121842" cy="175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These resources need to be used effectively  and efficiently</a:t>
          </a:r>
        </a:p>
      </dsp:txBody>
      <dsp:txXfrm>
        <a:off x="5999529" y="1438992"/>
        <a:ext cx="2019300" cy="164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F9F80-D1F8-422B-A96C-59250B593381}">
      <dsp:nvSpPr>
        <dsp:cNvPr id="0" name=""/>
        <dsp:cNvSpPr/>
      </dsp:nvSpPr>
      <dsp:spPr>
        <a:xfrm>
          <a:off x="3355311" y="1586"/>
          <a:ext cx="1366577" cy="136657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Macroeconomic policy</a:t>
          </a:r>
        </a:p>
      </dsp:txBody>
      <dsp:txXfrm>
        <a:off x="3555442" y="201717"/>
        <a:ext cx="966315" cy="966315"/>
      </dsp:txXfrm>
    </dsp:sp>
    <dsp:sp modelId="{D32F282B-78DA-4028-9F92-BA04D1B20569}">
      <dsp:nvSpPr>
        <dsp:cNvPr id="0" name=""/>
        <dsp:cNvSpPr/>
      </dsp:nvSpPr>
      <dsp:spPr>
        <a:xfrm rot="2160000">
          <a:off x="4678573" y="1051013"/>
          <a:ext cx="362760" cy="46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4688965" y="1111273"/>
        <a:ext cx="253932" cy="276731"/>
      </dsp:txXfrm>
    </dsp:sp>
    <dsp:sp modelId="{CFC2A9A0-FBD7-43A1-8D8B-DEDD9E8FA475}">
      <dsp:nvSpPr>
        <dsp:cNvPr id="0" name=""/>
        <dsp:cNvSpPr/>
      </dsp:nvSpPr>
      <dsp:spPr>
        <a:xfrm>
          <a:off x="5014631" y="1207152"/>
          <a:ext cx="1366577" cy="1366577"/>
        </a:xfrm>
        <a:prstGeom prst="ellipse">
          <a:avLst/>
        </a:prstGeom>
        <a:solidFill>
          <a:schemeClr val="accent2">
            <a:shade val="80000"/>
            <a:hueOff val="132328"/>
            <a:satOff val="-15815"/>
            <a:lumOff val="116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Budget preparation</a:t>
          </a:r>
        </a:p>
      </dsp:txBody>
      <dsp:txXfrm>
        <a:off x="5214762" y="1407283"/>
        <a:ext cx="966315" cy="966315"/>
      </dsp:txXfrm>
    </dsp:sp>
    <dsp:sp modelId="{1508BEA1-7290-444E-8087-13CC5764F017}">
      <dsp:nvSpPr>
        <dsp:cNvPr id="0" name=""/>
        <dsp:cNvSpPr/>
      </dsp:nvSpPr>
      <dsp:spPr>
        <a:xfrm rot="6480000">
          <a:off x="5202809" y="2625390"/>
          <a:ext cx="362760" cy="46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132318"/>
            <a:satOff val="-15495"/>
            <a:lumOff val="113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 rot="10800000">
        <a:off x="5274038" y="2665883"/>
        <a:ext cx="253932" cy="276731"/>
      </dsp:txXfrm>
    </dsp:sp>
    <dsp:sp modelId="{3D6A0004-36E3-4044-800B-14065EA849E6}">
      <dsp:nvSpPr>
        <dsp:cNvPr id="0" name=""/>
        <dsp:cNvSpPr/>
      </dsp:nvSpPr>
      <dsp:spPr>
        <a:xfrm>
          <a:off x="4380827" y="3157799"/>
          <a:ext cx="1366577" cy="1366577"/>
        </a:xfrm>
        <a:prstGeom prst="ellipse">
          <a:avLst/>
        </a:prstGeom>
        <a:solidFill>
          <a:schemeClr val="accent2">
            <a:shade val="80000"/>
            <a:hueOff val="264655"/>
            <a:satOff val="-31629"/>
            <a:lumOff val="23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Budget approval</a:t>
          </a:r>
        </a:p>
      </dsp:txBody>
      <dsp:txXfrm>
        <a:off x="4580958" y="3357930"/>
        <a:ext cx="966315" cy="966315"/>
      </dsp:txXfrm>
    </dsp:sp>
    <dsp:sp modelId="{A4B4A460-29E5-4ED1-A430-CFFB0AA5FEE3}">
      <dsp:nvSpPr>
        <dsp:cNvPr id="0" name=""/>
        <dsp:cNvSpPr/>
      </dsp:nvSpPr>
      <dsp:spPr>
        <a:xfrm rot="10800000">
          <a:off x="3867486" y="3610478"/>
          <a:ext cx="362760" cy="46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64636"/>
            <a:satOff val="-30990"/>
            <a:lumOff val="227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 rot="10800000">
        <a:off x="3976314" y="3702722"/>
        <a:ext cx="253932" cy="276731"/>
      </dsp:txXfrm>
    </dsp:sp>
    <dsp:sp modelId="{95AC5D93-BDDC-4550-8C30-51B9E49728B0}">
      <dsp:nvSpPr>
        <dsp:cNvPr id="0" name=""/>
        <dsp:cNvSpPr/>
      </dsp:nvSpPr>
      <dsp:spPr>
        <a:xfrm>
          <a:off x="2329795" y="3157799"/>
          <a:ext cx="1366577" cy="1366577"/>
        </a:xfrm>
        <a:prstGeom prst="ellipse">
          <a:avLst/>
        </a:prstGeom>
        <a:solidFill>
          <a:schemeClr val="accent2">
            <a:shade val="80000"/>
            <a:hueOff val="396983"/>
            <a:satOff val="-47444"/>
            <a:lumOff val="348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Financial Management and service</a:t>
          </a:r>
        </a:p>
      </dsp:txBody>
      <dsp:txXfrm>
        <a:off x="2529926" y="3357930"/>
        <a:ext cx="966315" cy="966315"/>
      </dsp:txXfrm>
    </dsp:sp>
    <dsp:sp modelId="{A8AFB41B-C3FE-43B4-A3F5-B2117A0E5AB3}">
      <dsp:nvSpPr>
        <dsp:cNvPr id="0" name=""/>
        <dsp:cNvSpPr/>
      </dsp:nvSpPr>
      <dsp:spPr>
        <a:xfrm rot="15120000">
          <a:off x="2517974" y="2644919"/>
          <a:ext cx="362760" cy="46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396955"/>
            <a:satOff val="-46485"/>
            <a:lumOff val="341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 rot="10800000">
        <a:off x="2589203" y="2788914"/>
        <a:ext cx="253932" cy="276731"/>
      </dsp:txXfrm>
    </dsp:sp>
    <dsp:sp modelId="{86970BDD-AF1B-462C-907C-F0FC676AADD7}">
      <dsp:nvSpPr>
        <dsp:cNvPr id="0" name=""/>
        <dsp:cNvSpPr/>
      </dsp:nvSpPr>
      <dsp:spPr>
        <a:xfrm>
          <a:off x="1695991" y="1207152"/>
          <a:ext cx="1366577" cy="1366577"/>
        </a:xfrm>
        <a:prstGeom prst="ellipse">
          <a:avLst/>
        </a:prstGeom>
        <a:solidFill>
          <a:schemeClr val="accent2">
            <a:shade val="80000"/>
            <a:hueOff val="529310"/>
            <a:satOff val="-63259"/>
            <a:lumOff val="46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kern="1200" dirty="0"/>
            <a:t>Accounting reporting, oversight</a:t>
          </a:r>
        </a:p>
      </dsp:txBody>
      <dsp:txXfrm>
        <a:off x="1896122" y="1407283"/>
        <a:ext cx="966315" cy="966315"/>
      </dsp:txXfrm>
    </dsp:sp>
    <dsp:sp modelId="{ABD0C5C5-FC5F-49B4-BAA0-C07D58C05EFF}">
      <dsp:nvSpPr>
        <dsp:cNvPr id="0" name=""/>
        <dsp:cNvSpPr/>
      </dsp:nvSpPr>
      <dsp:spPr>
        <a:xfrm rot="19440000">
          <a:off x="3019253" y="1063082"/>
          <a:ext cx="362760" cy="461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29273"/>
            <a:satOff val="-61980"/>
            <a:lumOff val="455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900" kern="1200"/>
        </a:p>
      </dsp:txBody>
      <dsp:txXfrm>
        <a:off x="3029645" y="1187310"/>
        <a:ext cx="253932" cy="27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F1CB9-548E-FA41-8206-98F87B8F9448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837A3-5C50-5D46-B67E-B70D0FB54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5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FBEC4-8D05-4362-BCF6-838780C9DCB0}" type="datetimeFigureOut">
              <a:rPr lang="en-ZA" smtClean="0"/>
              <a:t>2019/04/02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6E889-5316-4B2A-85F7-85798E08751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244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65C2-AEA8-455B-9221-B8CA60BDAAF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1478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E0E82-5F13-423F-9C8D-50BAB814D42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5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e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element.e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00" y="0"/>
            <a:ext cx="5918200" cy="4394200"/>
          </a:xfrm>
          <a:prstGeom prst="rect">
            <a:avLst/>
          </a:prstGeom>
        </p:spPr>
      </p:pic>
      <p:pic>
        <p:nvPicPr>
          <p:cNvPr id="9" name="Picture 8" descr="Logo white.em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491" y="5391740"/>
            <a:ext cx="1656485" cy="918166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29080" y="4818350"/>
            <a:ext cx="8049895" cy="284950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2000" cap="all">
                <a:solidFill>
                  <a:schemeClr val="bg1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9082" y="3889895"/>
            <a:ext cx="4971481" cy="92845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1" i="0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41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building, clothing, water&#10;&#10;Description generated with high confidence">
            <a:extLst>
              <a:ext uri="{FF2B5EF4-FFF2-40B4-BE49-F238E27FC236}">
                <a16:creationId xmlns:a16="http://schemas.microsoft.com/office/drawing/2014/main" id="{B299734B-32AF-4F30-B111-C092515D7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9082" y="1600200"/>
            <a:ext cx="8077036" cy="4525963"/>
          </a:xfrm>
          <a:solidFill>
            <a:srgbClr val="FFFFFF">
              <a:alpha val="52941"/>
            </a:srgbClr>
          </a:solidFill>
        </p:spPr>
        <p:txBody>
          <a:bodyPr lIns="0"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40723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chemeClr val="bg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529082" y="973429"/>
            <a:ext cx="6400800" cy="406165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1" cap="all">
                <a:solidFill>
                  <a:srgbClr val="81C0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00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9FB963-E9A5-4C9A-96EB-7E95BE802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5078" y="1600200"/>
            <a:ext cx="4393296" cy="4525963"/>
          </a:xfrm>
          <a:solidFill>
            <a:srgbClr val="0E2241">
              <a:alpha val="50196"/>
            </a:srgbClr>
          </a:solidFill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5078" y="223503"/>
            <a:ext cx="5333333" cy="40723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chemeClr val="bg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435078" y="1058029"/>
            <a:ext cx="5094051" cy="406165"/>
          </a:xfrm>
          <a:solidFill>
            <a:srgbClr val="0E2241">
              <a:alpha val="50196"/>
            </a:srgbClr>
          </a:solidFill>
        </p:spPr>
        <p:txBody>
          <a:bodyPr lIns="0">
            <a:normAutofit/>
          </a:bodyPr>
          <a:lstStyle>
            <a:lvl1pPr marL="0" indent="0" algn="l">
              <a:buNone/>
              <a:defRPr sz="2400" b="1" cap="all">
                <a:solidFill>
                  <a:srgbClr val="81C0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06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00954 PPT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8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9083" y="552084"/>
            <a:ext cx="5940083" cy="540115"/>
          </a:xfrm>
          <a:solidFill>
            <a:srgbClr val="FFFFFF">
              <a:alpha val="80000"/>
            </a:srgbClr>
          </a:solidFill>
          <a:effectLst/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0000"/>
              </a:lnSpc>
              <a:defRPr lang="en-US" sz="3400" b="0" i="0" kern="1200" cap="all" baseline="0" dirty="0">
                <a:solidFill>
                  <a:sysClr val="windowText" lastClr="000000"/>
                </a:solidFill>
                <a:latin typeface="Open Sans Extrabold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0E42BA-9D38-4B97-923D-EC3DB591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82" y="1600200"/>
            <a:ext cx="5940084" cy="4525963"/>
          </a:xfrm>
          <a:solidFill>
            <a:srgbClr val="FFFFFF">
              <a:alpha val="80000"/>
            </a:srgbClr>
          </a:solidFill>
          <a:effectLst/>
        </p:spPr>
        <p:txBody>
          <a:bodyPr lIns="0"/>
          <a:lstStyle>
            <a:lvl1pPr>
              <a:defRPr>
                <a:solidFill>
                  <a:srgbClr val="0E2241"/>
                </a:solidFill>
              </a:defRPr>
            </a:lvl1pPr>
            <a:lvl2pPr>
              <a:defRPr>
                <a:solidFill>
                  <a:srgbClr val="0E2241"/>
                </a:solidFill>
              </a:defRPr>
            </a:lvl2pPr>
            <a:lvl3pPr>
              <a:defRPr>
                <a:solidFill>
                  <a:srgbClr val="0E2241"/>
                </a:solidFill>
              </a:defRPr>
            </a:lvl3pPr>
            <a:lvl4pPr>
              <a:defRPr>
                <a:solidFill>
                  <a:srgbClr val="0E2241"/>
                </a:solidFill>
              </a:defRPr>
            </a:lvl4pPr>
            <a:lvl5pPr>
              <a:defRPr>
                <a:solidFill>
                  <a:srgbClr val="0E22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56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682"/>
            <a:ext cx="9144000" cy="686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8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78893" y="90612"/>
            <a:ext cx="4683096" cy="540115"/>
          </a:xfrm>
          <a:noFill/>
          <a:effectLst>
            <a:softEdge rad="31750"/>
          </a:effectLst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0000"/>
              </a:lnSpc>
              <a:defRPr lang="en-US" sz="3400" b="0" i="0" kern="1200" cap="all" baseline="0" dirty="0">
                <a:solidFill>
                  <a:sysClr val="windowText" lastClr="000000"/>
                </a:solidFill>
                <a:latin typeface="Open Sans Extrabold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0E42BA-9D38-4B97-923D-EC3DB591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92" y="1358806"/>
            <a:ext cx="4965107" cy="4767358"/>
          </a:xfrm>
          <a:solidFill>
            <a:srgbClr val="FFFFFF">
              <a:alpha val="80000"/>
            </a:srgbClr>
          </a:solidFill>
          <a:effectLst/>
        </p:spPr>
        <p:txBody>
          <a:bodyPr lIns="0"/>
          <a:lstStyle>
            <a:lvl1pPr>
              <a:defRPr>
                <a:solidFill>
                  <a:srgbClr val="0E2241"/>
                </a:solidFill>
              </a:defRPr>
            </a:lvl1pPr>
            <a:lvl2pPr>
              <a:defRPr>
                <a:solidFill>
                  <a:srgbClr val="0E2241"/>
                </a:solidFill>
              </a:defRPr>
            </a:lvl2pPr>
            <a:lvl3pPr>
              <a:defRPr>
                <a:solidFill>
                  <a:srgbClr val="0E2241"/>
                </a:solidFill>
              </a:defRPr>
            </a:lvl3pPr>
            <a:lvl4pPr>
              <a:defRPr>
                <a:solidFill>
                  <a:srgbClr val="0E2241"/>
                </a:solidFill>
              </a:defRPr>
            </a:lvl4pPr>
            <a:lvl5pPr>
              <a:defRPr>
                <a:solidFill>
                  <a:srgbClr val="0E22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84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65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8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7322" y="388255"/>
            <a:ext cx="8294667" cy="540115"/>
          </a:xfrm>
          <a:noFill/>
          <a:effectLst>
            <a:softEdge rad="31750"/>
          </a:effectLst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lang="en-US" sz="3400" b="0" i="0" kern="1200" cap="all" baseline="0" dirty="0">
                <a:solidFill>
                  <a:srgbClr val="0E2241"/>
                </a:solidFill>
                <a:latin typeface="Open Sans Extrabold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0E42BA-9D38-4B97-923D-EC3DB591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21" y="1340502"/>
            <a:ext cx="8064441" cy="4974683"/>
          </a:xfrm>
          <a:solidFill>
            <a:srgbClr val="FFFFFF">
              <a:alpha val="80000"/>
            </a:srgbClr>
          </a:solidFill>
          <a:effectLst/>
        </p:spPr>
        <p:txBody>
          <a:bodyPr lIns="0"/>
          <a:lstStyle>
            <a:lvl1pPr>
              <a:defRPr>
                <a:solidFill>
                  <a:srgbClr val="0E2241"/>
                </a:solidFill>
              </a:defRPr>
            </a:lvl1pPr>
            <a:lvl2pPr>
              <a:defRPr>
                <a:solidFill>
                  <a:srgbClr val="0E2241"/>
                </a:solidFill>
              </a:defRPr>
            </a:lvl2pPr>
            <a:lvl3pPr>
              <a:defRPr>
                <a:solidFill>
                  <a:srgbClr val="0E2241"/>
                </a:solidFill>
              </a:defRPr>
            </a:lvl3pPr>
            <a:lvl4pPr>
              <a:defRPr>
                <a:solidFill>
                  <a:srgbClr val="0E2241"/>
                </a:solidFill>
              </a:defRPr>
            </a:lvl4pPr>
            <a:lvl5pPr>
              <a:defRPr>
                <a:solidFill>
                  <a:srgbClr val="0E22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71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0A099F-E1EA-42A6-A9EB-9927E42DC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75447" y="1600200"/>
            <a:ext cx="4230671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40723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chemeClr val="bg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529082" y="973429"/>
            <a:ext cx="6400800" cy="406165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1" cap="all">
                <a:solidFill>
                  <a:srgbClr val="81C0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33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0A099F-E1EA-42A6-A9EB-9927E42DC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8" descr="Telephone">
            <a:extLst>
              <a:ext uri="{FF2B5EF4-FFF2-40B4-BE49-F238E27FC236}">
                <a16:creationId xmlns:a16="http://schemas.microsoft.com/office/drawing/2014/main" id="{F312507C-1609-4921-9167-AB3B113B50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1041" y="1892668"/>
            <a:ext cx="875251" cy="875251"/>
          </a:xfrm>
          <a:prstGeom prst="rect">
            <a:avLst/>
          </a:prstGeom>
        </p:spPr>
      </p:pic>
      <p:sp>
        <p:nvSpPr>
          <p:cNvPr id="14" name="Title 4">
            <a:extLst>
              <a:ext uri="{FF2B5EF4-FFF2-40B4-BE49-F238E27FC236}">
                <a16:creationId xmlns:a16="http://schemas.microsoft.com/office/drawing/2014/main" id="{2E823B52-70D0-4E02-8A32-C235C298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40723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CONTACT US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7501EC-F570-4428-8DC4-C45333AE4B8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580" y="2748979"/>
            <a:ext cx="708254" cy="708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2761D1-01CC-4C66-90F2-B57E681FEA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082" y="1217664"/>
            <a:ext cx="767050" cy="67500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ABBC5DF-55AF-47AF-B2C0-B26713165E16}"/>
              </a:ext>
            </a:extLst>
          </p:cNvPr>
          <p:cNvGrpSpPr/>
          <p:nvPr userDrawn="1"/>
        </p:nvGrpSpPr>
        <p:grpSpPr>
          <a:xfrm>
            <a:off x="5256973" y="4191633"/>
            <a:ext cx="3322004" cy="652226"/>
            <a:chOff x="3894211" y="5533113"/>
            <a:chExt cx="3742210" cy="7786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C10DA81-1881-4AEB-8A00-29235219F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702" y="5533113"/>
              <a:ext cx="777015" cy="77701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CD75507-ED43-46A2-9CD3-67835ECE7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2983" y="5554035"/>
              <a:ext cx="708254" cy="70185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DE3F65-0E8B-43EA-ACDB-40420B9B4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717" y="5581204"/>
              <a:ext cx="674688" cy="67468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2D2F1E-1EEC-491C-93F6-FF3248D6A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4211" y="5553774"/>
              <a:ext cx="757982" cy="75798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222A02-6081-4D24-BE09-D1BA64D93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7779" y="5533114"/>
              <a:ext cx="778642" cy="77864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514D3FB-6364-4B64-978E-8594C8FB2ABD}"/>
              </a:ext>
            </a:extLst>
          </p:cNvPr>
          <p:cNvSpPr txBox="1"/>
          <p:nvPr userDrawn="1"/>
        </p:nvSpPr>
        <p:spPr>
          <a:xfrm>
            <a:off x="5386292" y="1352327"/>
            <a:ext cx="2731502" cy="344197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info@afrosai-e.org.za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A5ECE4-DC5E-46BE-BA59-1F5C7AFF1435}"/>
              </a:ext>
            </a:extLst>
          </p:cNvPr>
          <p:cNvSpPr txBox="1"/>
          <p:nvPr userDrawn="1"/>
        </p:nvSpPr>
        <p:spPr>
          <a:xfrm>
            <a:off x="5386292" y="2109373"/>
            <a:ext cx="3322004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+27 (0)10 286 0104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A4CBB5-1422-461E-A252-A519D3A1A228}"/>
              </a:ext>
            </a:extLst>
          </p:cNvPr>
          <p:cNvSpPr txBox="1"/>
          <p:nvPr userDrawn="1"/>
        </p:nvSpPr>
        <p:spPr>
          <a:xfrm>
            <a:off x="5386292" y="2786895"/>
            <a:ext cx="3322004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www.afrosai-e.org.za</a:t>
            </a:r>
          </a:p>
        </p:txBody>
      </p:sp>
    </p:spTree>
    <p:extLst>
      <p:ext uri="{BB962C8B-B14F-4D97-AF65-F5344CB8AC3E}">
        <p14:creationId xmlns:p14="http://schemas.microsoft.com/office/powerpoint/2010/main" val="26707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E2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82" y="1600200"/>
            <a:ext cx="8077036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lang="en-US" sz="3400" b="0" i="0" kern="1200" cap="all" baseline="0" dirty="0">
                <a:solidFill>
                  <a:schemeClr val="bg1"/>
                </a:solidFill>
                <a:latin typeface="Open Sans Extrabold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2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E2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82" y="1600200"/>
            <a:ext cx="3872002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lang="en-US" sz="3400" b="0" i="0" kern="1200" cap="all" baseline="0" dirty="0">
                <a:solidFill>
                  <a:schemeClr val="bg1"/>
                </a:solidFill>
                <a:latin typeface="Open Sans Extrabold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205F61-D6BF-4149-972D-569198A0A0A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06975" y="1600199"/>
            <a:ext cx="3872002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46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7322" y="552082"/>
            <a:ext cx="801165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rgbClr val="222E48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7552" y="1600200"/>
            <a:ext cx="8077036" cy="4525963"/>
          </a:xfrm>
        </p:spPr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01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7322" y="552082"/>
            <a:ext cx="801165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rgbClr val="222E48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7552" y="1600200"/>
            <a:ext cx="3644070" cy="4525963"/>
          </a:xfrm>
        </p:spPr>
        <p:txBody>
          <a:bodyPr lIns="0"/>
          <a:lstStyle>
            <a:lvl1pPr>
              <a:defRPr>
                <a:solidFill>
                  <a:srgbClr val="0E2241"/>
                </a:solidFill>
              </a:defRPr>
            </a:lvl1pPr>
            <a:lvl2pPr>
              <a:defRPr>
                <a:solidFill>
                  <a:srgbClr val="0E2241"/>
                </a:solidFill>
              </a:defRPr>
            </a:lvl2pPr>
            <a:lvl3pPr>
              <a:defRPr>
                <a:solidFill>
                  <a:srgbClr val="0E2241"/>
                </a:solidFill>
              </a:defRPr>
            </a:lvl3pPr>
            <a:lvl4pPr>
              <a:defRPr>
                <a:solidFill>
                  <a:srgbClr val="0E2241"/>
                </a:solidFill>
              </a:defRPr>
            </a:lvl4pPr>
            <a:lvl5pPr>
              <a:defRPr>
                <a:solidFill>
                  <a:srgbClr val="0E22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F13B4BCD-64BA-4D25-9CF7-02A3C8795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961128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man&#10;&#10;Description generated with very high confidence">
            <a:extLst>
              <a:ext uri="{FF2B5EF4-FFF2-40B4-BE49-F238E27FC236}">
                <a16:creationId xmlns:a16="http://schemas.microsoft.com/office/drawing/2014/main" id="{E1C09128-37A8-40D5-A26A-870E0BC56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92197"/>
            <a:ext cx="9144001" cy="521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67322" y="552082"/>
            <a:ext cx="801165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rgbClr val="222E48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7552" y="1600200"/>
            <a:ext cx="8077036" cy="4525963"/>
          </a:xfrm>
        </p:spPr>
        <p:txBody>
          <a:bodyPr lIns="0"/>
          <a:lstStyle>
            <a:lvl1pPr>
              <a:defRPr>
                <a:solidFill>
                  <a:srgbClr val="0E2241"/>
                </a:solidFill>
              </a:defRPr>
            </a:lvl1pPr>
            <a:lvl2pPr>
              <a:defRPr>
                <a:solidFill>
                  <a:srgbClr val="0E2241"/>
                </a:solidFill>
              </a:defRPr>
            </a:lvl2pPr>
            <a:lvl3pPr>
              <a:defRPr>
                <a:solidFill>
                  <a:srgbClr val="0E2241"/>
                </a:solidFill>
              </a:defRPr>
            </a:lvl3pPr>
            <a:lvl4pPr>
              <a:defRPr>
                <a:solidFill>
                  <a:srgbClr val="0E2241"/>
                </a:solidFill>
              </a:defRPr>
            </a:lvl4pPr>
            <a:lvl5pPr>
              <a:defRPr>
                <a:solidFill>
                  <a:srgbClr val="0E22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62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9082" y="1600200"/>
            <a:ext cx="8077036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54011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chemeClr val="bg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0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rgbClr val="222E4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77552" y="1852270"/>
            <a:ext cx="6625196" cy="4013204"/>
          </a:xfrm>
          <a:solidFill>
            <a:srgbClr val="FFFFFF">
              <a:alpha val="80000"/>
            </a:srgbClr>
          </a:solidFill>
        </p:spPr>
        <p:txBody>
          <a:bodyPr lIns="0"/>
          <a:lstStyle>
            <a:lvl1pPr>
              <a:defRPr>
                <a:solidFill>
                  <a:srgbClr val="0E2241"/>
                </a:solidFill>
              </a:defRPr>
            </a:lvl1pPr>
            <a:lvl2pPr>
              <a:defRPr>
                <a:solidFill>
                  <a:srgbClr val="0E2241"/>
                </a:solidFill>
              </a:defRPr>
            </a:lvl2pPr>
            <a:lvl3pPr>
              <a:defRPr>
                <a:solidFill>
                  <a:srgbClr val="0E2241"/>
                </a:solidFill>
              </a:defRPr>
            </a:lvl3pPr>
            <a:lvl4pPr>
              <a:defRPr>
                <a:solidFill>
                  <a:srgbClr val="0E2241"/>
                </a:solidFill>
              </a:defRPr>
            </a:lvl4pPr>
            <a:lvl5pPr>
              <a:defRPr>
                <a:solidFill>
                  <a:srgbClr val="0E22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40723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rgbClr val="0E224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0"/>
          </p:nvPr>
        </p:nvSpPr>
        <p:spPr>
          <a:xfrm>
            <a:off x="529082" y="973429"/>
            <a:ext cx="6400800" cy="406165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1" cap="all">
                <a:solidFill>
                  <a:srgbClr val="81C0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7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9082" y="1600200"/>
            <a:ext cx="8077036" cy="4525963"/>
          </a:xfr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22" y="6447700"/>
            <a:ext cx="977900" cy="127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1677" y="6311693"/>
            <a:ext cx="806444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9082" y="552082"/>
            <a:ext cx="8049895" cy="407239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="0" i="0" cap="all" baseline="0">
                <a:solidFill>
                  <a:schemeClr val="bg1"/>
                </a:solidFill>
                <a:latin typeface="Open Sans Extra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529082" y="973429"/>
            <a:ext cx="6400800" cy="406165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1" cap="all">
                <a:solidFill>
                  <a:srgbClr val="81C0B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24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DE5D-32B9-4746-BBAE-1B670F8D9A2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8580-D7CD-224F-B2DB-7C9D6585A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51" r:id="rId4"/>
    <p:sldLayoutId id="2147483668" r:id="rId5"/>
    <p:sldLayoutId id="2147483666" r:id="rId6"/>
    <p:sldLayoutId id="2147483652" r:id="rId7"/>
    <p:sldLayoutId id="2147483653" r:id="rId8"/>
    <p:sldLayoutId id="2147483654" r:id="rId9"/>
    <p:sldLayoutId id="2147483663" r:id="rId10"/>
    <p:sldLayoutId id="2147483655" r:id="rId11"/>
    <p:sldLayoutId id="2147483660" r:id="rId12"/>
    <p:sldLayoutId id="2147483662" r:id="rId13"/>
    <p:sldLayoutId id="2147483665" r:id="rId14"/>
    <p:sldLayoutId id="2147483656" r:id="rId15"/>
    <p:sldLayoutId id="214748365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43AA5D39-FCBE-4698-8F1E-93FC6F6E0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080" y="5052447"/>
            <a:ext cx="8049895" cy="410705"/>
          </a:xfrm>
        </p:spPr>
        <p:txBody>
          <a:bodyPr/>
          <a:lstStyle/>
          <a:p>
            <a:r>
              <a:rPr lang="en-ZA" dirty="0"/>
              <a:t>Nonhlanhla ndaba 2 April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Public Financial Management reporting framework</a:t>
            </a:r>
          </a:p>
        </p:txBody>
      </p:sp>
    </p:spTree>
    <p:extLst>
      <p:ext uri="{BB962C8B-B14F-4D97-AF65-F5344CB8AC3E}">
        <p14:creationId xmlns:p14="http://schemas.microsoft.com/office/powerpoint/2010/main" val="1556482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ECCAD-0736-492F-A4C7-830C865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6" y="552084"/>
            <a:ext cx="5940083" cy="540115"/>
          </a:xfrm>
        </p:spPr>
        <p:txBody>
          <a:bodyPr/>
          <a:lstStyle/>
          <a:p>
            <a:r>
              <a:rPr lang="en-ZA" b="1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28AC8-4B2A-4D03-9315-7647BB7C1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/>
              <a:t>Framework also available in Portuguese</a:t>
            </a:r>
          </a:p>
          <a:p>
            <a:endParaRPr lang="en-ZA" dirty="0"/>
          </a:p>
          <a:p>
            <a:r>
              <a:rPr lang="en-ZA" dirty="0"/>
              <a:t>User-friendly framework has given the region a standardised approach on how to interrogate and report on the PFM at country level.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  <a:p>
            <a:r>
              <a:rPr lang="en-ZA" dirty="0"/>
              <a:t>Wholistic approach can direct policy makers towards formulating solutions which are wholistic and sustainable by nature.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1FB81-9F72-49F1-8939-CD8CFCE169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DB252FE-A901-48A6-8619-A91798E228AD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753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3B3A-0651-41AA-813F-56D2F9B3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4B78-CEA5-4EA4-9DFE-39638BF83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The slow uptake of philosophy on how the tool can be used to interrogate the entire PFM system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How to integrate the tool in the normal audit performance and reporting stream of the SAIs</a:t>
            </a:r>
          </a:p>
          <a:p>
            <a:endParaRPr lang="en-ZA" dirty="0"/>
          </a:p>
          <a:p>
            <a:r>
              <a:rPr lang="en-ZA" dirty="0"/>
              <a:t>Sufficiency of audit evidence in areas where auditors are not used to probing e.g. the making and contribution to budget estimates by MDAs. 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752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9566-6965-4081-BF02-36E15755F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pilots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DD371-6D54-4916-BEB4-05613F7B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/>
              <a:t>Ghana, </a:t>
            </a:r>
          </a:p>
          <a:p>
            <a:r>
              <a:rPr lang="en-ZA" dirty="0"/>
              <a:t>Mozambique</a:t>
            </a:r>
          </a:p>
          <a:p>
            <a:r>
              <a:rPr lang="en-ZA" dirty="0"/>
              <a:t>Kenya</a:t>
            </a:r>
          </a:p>
          <a:p>
            <a:r>
              <a:rPr lang="en-ZA" dirty="0"/>
              <a:t>Zimbabwe</a:t>
            </a:r>
          </a:p>
          <a:p>
            <a:r>
              <a:rPr lang="en-ZA" dirty="0"/>
              <a:t>Rwanda </a:t>
            </a:r>
          </a:p>
          <a:p>
            <a:r>
              <a:rPr lang="en-ZA" dirty="0"/>
              <a:t>Angola</a:t>
            </a:r>
          </a:p>
          <a:p>
            <a:r>
              <a:rPr lang="en-ZA" dirty="0"/>
              <a:t>Brazil</a:t>
            </a:r>
          </a:p>
          <a:p>
            <a:r>
              <a:rPr lang="en-ZA" dirty="0"/>
              <a:t>Portugal </a:t>
            </a:r>
          </a:p>
          <a:p>
            <a:r>
              <a:rPr lang="en-ZA" dirty="0"/>
              <a:t>Sao Tome </a:t>
            </a:r>
          </a:p>
          <a:p>
            <a:r>
              <a:rPr lang="en-ZA" dirty="0"/>
              <a:t>and Cape Verde </a:t>
            </a:r>
          </a:p>
        </p:txBody>
      </p:sp>
    </p:spTree>
    <p:extLst>
      <p:ext uri="{BB962C8B-B14F-4D97-AF65-F5344CB8AC3E}">
        <p14:creationId xmlns:p14="http://schemas.microsoft.com/office/powerpoint/2010/main" val="76516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1E1F67-3037-4E8C-BFD9-A8244383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EBE5A8-D5DF-497F-B7B1-5D20D4D1D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				</a:t>
            </a:r>
            <a:r>
              <a:rPr lang="en-ZA"/>
              <a:t>	</a:t>
            </a:r>
            <a:r>
              <a:rPr lang="en-ZA" sz="7200"/>
              <a:t>THANK </a:t>
            </a:r>
            <a:r>
              <a:rPr lang="en-ZA" sz="72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424890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6C33BC-D00C-4177-B09F-A68F42C3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11180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0C7BF4-3DF5-420A-B2FE-68444DFC2760}"/>
              </a:ext>
            </a:extLst>
          </p:cNvPr>
          <p:cNvSpPr/>
          <p:nvPr/>
        </p:nvSpPr>
        <p:spPr>
          <a:xfrm>
            <a:off x="2502248" y="796675"/>
            <a:ext cx="5027389" cy="840747"/>
          </a:xfrm>
          <a:custGeom>
            <a:avLst/>
            <a:gdLst>
              <a:gd name="connsiteX0" fmla="*/ 0 w 5474811"/>
              <a:gd name="connsiteY0" fmla="*/ 140127 h 840747"/>
              <a:gd name="connsiteX1" fmla="*/ 140127 w 5474811"/>
              <a:gd name="connsiteY1" fmla="*/ 0 h 840747"/>
              <a:gd name="connsiteX2" fmla="*/ 5334684 w 5474811"/>
              <a:gd name="connsiteY2" fmla="*/ 0 h 840747"/>
              <a:gd name="connsiteX3" fmla="*/ 5474811 w 5474811"/>
              <a:gd name="connsiteY3" fmla="*/ 140127 h 840747"/>
              <a:gd name="connsiteX4" fmla="*/ 5474811 w 5474811"/>
              <a:gd name="connsiteY4" fmla="*/ 700620 h 840747"/>
              <a:gd name="connsiteX5" fmla="*/ 5334684 w 5474811"/>
              <a:gd name="connsiteY5" fmla="*/ 840747 h 840747"/>
              <a:gd name="connsiteX6" fmla="*/ 140127 w 5474811"/>
              <a:gd name="connsiteY6" fmla="*/ 840747 h 840747"/>
              <a:gd name="connsiteX7" fmla="*/ 0 w 5474811"/>
              <a:gd name="connsiteY7" fmla="*/ 700620 h 840747"/>
              <a:gd name="connsiteX8" fmla="*/ 0 w 5474811"/>
              <a:gd name="connsiteY8" fmla="*/ 140127 h 84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4811" h="840747">
                <a:moveTo>
                  <a:pt x="0" y="140127"/>
                </a:moveTo>
                <a:cubicBezTo>
                  <a:pt x="0" y="62737"/>
                  <a:pt x="62737" y="0"/>
                  <a:pt x="140127" y="0"/>
                </a:cubicBezTo>
                <a:lnTo>
                  <a:pt x="5334684" y="0"/>
                </a:lnTo>
                <a:cubicBezTo>
                  <a:pt x="5412074" y="0"/>
                  <a:pt x="5474811" y="62737"/>
                  <a:pt x="5474811" y="140127"/>
                </a:cubicBezTo>
                <a:lnTo>
                  <a:pt x="5474811" y="700620"/>
                </a:lnTo>
                <a:cubicBezTo>
                  <a:pt x="5474811" y="778010"/>
                  <a:pt x="5412074" y="840747"/>
                  <a:pt x="5334684" y="840747"/>
                </a:cubicBezTo>
                <a:lnTo>
                  <a:pt x="140127" y="840747"/>
                </a:lnTo>
                <a:cubicBezTo>
                  <a:pt x="62737" y="840747"/>
                  <a:pt x="0" y="778010"/>
                  <a:pt x="0" y="700620"/>
                </a:cubicBezTo>
                <a:lnTo>
                  <a:pt x="0" y="140127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kern="1200" dirty="0"/>
              <a:t>Making a difference in the </a:t>
            </a:r>
            <a:br>
              <a:rPr lang="en-US" kern="1200" dirty="0"/>
            </a:br>
            <a:r>
              <a:rPr lang="en-US" kern="1200" dirty="0"/>
              <a:t>performance of SAIs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539323-C34F-47CC-9097-E10C3AA4CF10}"/>
              </a:ext>
            </a:extLst>
          </p:cNvPr>
          <p:cNvSpPr/>
          <p:nvPr/>
        </p:nvSpPr>
        <p:spPr>
          <a:xfrm>
            <a:off x="588944" y="249818"/>
            <a:ext cx="1800000" cy="180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D52755-057D-4E7A-A406-75A6C21F161A}"/>
              </a:ext>
            </a:extLst>
          </p:cNvPr>
          <p:cNvSpPr txBox="1"/>
          <p:nvPr/>
        </p:nvSpPr>
        <p:spPr>
          <a:xfrm>
            <a:off x="2900427" y="4049707"/>
            <a:ext cx="4231037" cy="6509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</a:rPr>
              <a:t>OUR MISSION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C92186-EF61-4D91-8C1F-485BE9D55D30}"/>
              </a:ext>
            </a:extLst>
          </p:cNvPr>
          <p:cNvSpPr/>
          <p:nvPr/>
        </p:nvSpPr>
        <p:spPr>
          <a:xfrm>
            <a:off x="2538827" y="4707261"/>
            <a:ext cx="4954229" cy="1620101"/>
          </a:xfrm>
          <a:custGeom>
            <a:avLst/>
            <a:gdLst>
              <a:gd name="connsiteX0" fmla="*/ 0 w 6979743"/>
              <a:gd name="connsiteY0" fmla="*/ 359088 h 2154486"/>
              <a:gd name="connsiteX1" fmla="*/ 359088 w 6979743"/>
              <a:gd name="connsiteY1" fmla="*/ 0 h 2154486"/>
              <a:gd name="connsiteX2" fmla="*/ 6620655 w 6979743"/>
              <a:gd name="connsiteY2" fmla="*/ 0 h 2154486"/>
              <a:gd name="connsiteX3" fmla="*/ 6979743 w 6979743"/>
              <a:gd name="connsiteY3" fmla="*/ 359088 h 2154486"/>
              <a:gd name="connsiteX4" fmla="*/ 6979743 w 6979743"/>
              <a:gd name="connsiteY4" fmla="*/ 1795398 h 2154486"/>
              <a:gd name="connsiteX5" fmla="*/ 6620655 w 6979743"/>
              <a:gd name="connsiteY5" fmla="*/ 2154486 h 2154486"/>
              <a:gd name="connsiteX6" fmla="*/ 359088 w 6979743"/>
              <a:gd name="connsiteY6" fmla="*/ 2154486 h 2154486"/>
              <a:gd name="connsiteX7" fmla="*/ 0 w 6979743"/>
              <a:gd name="connsiteY7" fmla="*/ 1795398 h 2154486"/>
              <a:gd name="connsiteX8" fmla="*/ 0 w 6979743"/>
              <a:gd name="connsiteY8" fmla="*/ 359088 h 215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9743" h="2154486">
                <a:moveTo>
                  <a:pt x="0" y="359088"/>
                </a:moveTo>
                <a:cubicBezTo>
                  <a:pt x="0" y="160769"/>
                  <a:pt x="160769" y="0"/>
                  <a:pt x="359088" y="0"/>
                </a:cubicBezTo>
                <a:lnTo>
                  <a:pt x="6620655" y="0"/>
                </a:lnTo>
                <a:cubicBezTo>
                  <a:pt x="6818974" y="0"/>
                  <a:pt x="6979743" y="160769"/>
                  <a:pt x="6979743" y="359088"/>
                </a:cubicBezTo>
                <a:lnTo>
                  <a:pt x="6979743" y="1795398"/>
                </a:lnTo>
                <a:cubicBezTo>
                  <a:pt x="6979743" y="1993717"/>
                  <a:pt x="6818974" y="2154486"/>
                  <a:pt x="6620655" y="2154486"/>
                </a:cubicBezTo>
                <a:lnTo>
                  <a:pt x="359088" y="2154486"/>
                </a:lnTo>
                <a:cubicBezTo>
                  <a:pt x="160769" y="2154486"/>
                  <a:pt x="0" y="1993717"/>
                  <a:pt x="0" y="1795398"/>
                </a:cubicBezTo>
                <a:lnTo>
                  <a:pt x="0" y="359088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633413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/>
              <a:t>AFROSAI-E is, through innovation, committed to cooperate with and support its member SAIs to enhance their institutional capacity to successfully fulfil their audit mandates, thereby making a difference to the lives of citizens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539323-C34F-47CC-9097-E10C3AA4CF10}"/>
              </a:ext>
            </a:extLst>
          </p:cNvPr>
          <p:cNvSpPr/>
          <p:nvPr/>
        </p:nvSpPr>
        <p:spPr>
          <a:xfrm>
            <a:off x="588944" y="4436860"/>
            <a:ext cx="1800000" cy="18000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5D72BF-294E-4E25-8A29-A1AA28F008C9}"/>
              </a:ext>
            </a:extLst>
          </p:cNvPr>
          <p:cNvSpPr txBox="1"/>
          <p:nvPr/>
        </p:nvSpPr>
        <p:spPr>
          <a:xfrm>
            <a:off x="2823995" y="166776"/>
            <a:ext cx="4231037" cy="6509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</a:rPr>
              <a:t>OUR VISION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52B862F-978D-488F-BDDE-9A5F839D2E7E}"/>
              </a:ext>
            </a:extLst>
          </p:cNvPr>
          <p:cNvSpPr/>
          <p:nvPr/>
        </p:nvSpPr>
        <p:spPr>
          <a:xfrm>
            <a:off x="2502248" y="2358102"/>
            <a:ext cx="5027388" cy="1620101"/>
          </a:xfrm>
          <a:custGeom>
            <a:avLst/>
            <a:gdLst>
              <a:gd name="connsiteX0" fmla="*/ 0 w 6040926"/>
              <a:gd name="connsiteY0" fmla="*/ 270022 h 1620101"/>
              <a:gd name="connsiteX1" fmla="*/ 270022 w 6040926"/>
              <a:gd name="connsiteY1" fmla="*/ 0 h 1620101"/>
              <a:gd name="connsiteX2" fmla="*/ 5770904 w 6040926"/>
              <a:gd name="connsiteY2" fmla="*/ 0 h 1620101"/>
              <a:gd name="connsiteX3" fmla="*/ 6040926 w 6040926"/>
              <a:gd name="connsiteY3" fmla="*/ 270022 h 1620101"/>
              <a:gd name="connsiteX4" fmla="*/ 6040926 w 6040926"/>
              <a:gd name="connsiteY4" fmla="*/ 1350079 h 1620101"/>
              <a:gd name="connsiteX5" fmla="*/ 5770904 w 6040926"/>
              <a:gd name="connsiteY5" fmla="*/ 1620101 h 1620101"/>
              <a:gd name="connsiteX6" fmla="*/ 270022 w 6040926"/>
              <a:gd name="connsiteY6" fmla="*/ 1620101 h 1620101"/>
              <a:gd name="connsiteX7" fmla="*/ 0 w 6040926"/>
              <a:gd name="connsiteY7" fmla="*/ 1350079 h 1620101"/>
              <a:gd name="connsiteX8" fmla="*/ 0 w 6040926"/>
              <a:gd name="connsiteY8" fmla="*/ 270022 h 16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0926" h="1620101">
                <a:moveTo>
                  <a:pt x="0" y="270022"/>
                </a:moveTo>
                <a:cubicBezTo>
                  <a:pt x="0" y="120893"/>
                  <a:pt x="120893" y="0"/>
                  <a:pt x="270022" y="0"/>
                </a:cubicBezTo>
                <a:lnTo>
                  <a:pt x="5770904" y="0"/>
                </a:lnTo>
                <a:cubicBezTo>
                  <a:pt x="5920033" y="0"/>
                  <a:pt x="6040926" y="120893"/>
                  <a:pt x="6040926" y="270022"/>
                </a:cubicBezTo>
                <a:lnTo>
                  <a:pt x="6040926" y="1350079"/>
                </a:lnTo>
                <a:cubicBezTo>
                  <a:pt x="6040926" y="1499208"/>
                  <a:pt x="5920033" y="1620101"/>
                  <a:pt x="5770904" y="1620101"/>
                </a:cubicBezTo>
                <a:lnTo>
                  <a:pt x="270022" y="1620101"/>
                </a:lnTo>
                <a:cubicBezTo>
                  <a:pt x="120893" y="1620101"/>
                  <a:pt x="0" y="1499208"/>
                  <a:pt x="0" y="1350079"/>
                </a:cubicBezTo>
                <a:lnTo>
                  <a:pt x="0" y="270022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/>
              <a:t>Innovation and creativity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/>
              <a:t>Developing competence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/>
              <a:t>Enhancing confidence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/>
              <a:t>Improving credibility</a:t>
            </a:r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AC34C9-710F-43A6-A573-BE1B976FC00B}"/>
              </a:ext>
            </a:extLst>
          </p:cNvPr>
          <p:cNvSpPr/>
          <p:nvPr/>
        </p:nvSpPr>
        <p:spPr>
          <a:xfrm>
            <a:off x="588944" y="2343339"/>
            <a:ext cx="1800000" cy="18000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Z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7355A-81AB-4731-9D80-EA892D3DE277}"/>
              </a:ext>
            </a:extLst>
          </p:cNvPr>
          <p:cNvSpPr txBox="1"/>
          <p:nvPr/>
        </p:nvSpPr>
        <p:spPr>
          <a:xfrm>
            <a:off x="2900427" y="1706069"/>
            <a:ext cx="4231037" cy="65092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</a:rPr>
              <a:t>OUR VALUES</a:t>
            </a:r>
          </a:p>
        </p:txBody>
      </p:sp>
    </p:spTree>
    <p:extLst>
      <p:ext uri="{BB962C8B-B14F-4D97-AF65-F5344CB8AC3E}">
        <p14:creationId xmlns:p14="http://schemas.microsoft.com/office/powerpoint/2010/main" val="202485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554135-655F-45B3-8315-FA3CBBE2A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288469"/>
              </p:ext>
            </p:extLst>
          </p:nvPr>
        </p:nvGraphicFramePr>
        <p:xfrm>
          <a:off x="528638" y="1600200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CA21944-E0A3-4B2E-BF49-CD3C2983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Achieving the 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299548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1264FB-4F5B-426E-A500-1FF145B7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Why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B84C7C-17F3-46AA-8AD8-149DBEDB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SAI’s identified public financial management as a tool to achieve Sustainable Development Goals</a:t>
            </a:r>
          </a:p>
        </p:txBody>
      </p:sp>
    </p:spTree>
    <p:extLst>
      <p:ext uri="{BB962C8B-B14F-4D97-AF65-F5344CB8AC3E}">
        <p14:creationId xmlns:p14="http://schemas.microsoft.com/office/powerpoint/2010/main" val="60404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D92F-626E-4FF5-87BE-C35A2F16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PFM Reporting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2ADE-6502-49C5-BF84-8B612E64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>
                <a:solidFill>
                  <a:schemeClr val="accent2"/>
                </a:solidFill>
              </a:rPr>
              <a:t>The PFM Reporting Framework is for SAIs to identify the most relevant PFM risks present in their  country.</a:t>
            </a:r>
          </a:p>
          <a:p>
            <a:endParaRPr lang="en-ZA" dirty="0">
              <a:solidFill>
                <a:schemeClr val="accent2"/>
              </a:solidFill>
            </a:endParaRPr>
          </a:p>
          <a:p>
            <a:r>
              <a:rPr lang="en-ZA" dirty="0">
                <a:solidFill>
                  <a:schemeClr val="accent2"/>
                </a:solidFill>
              </a:rPr>
              <a:t>It draws on existing information by collecting findings in a  light diagnostic tool.</a:t>
            </a:r>
          </a:p>
          <a:p>
            <a:endParaRPr lang="en-ZA" dirty="0">
              <a:solidFill>
                <a:schemeClr val="accent2"/>
              </a:solidFill>
            </a:endParaRPr>
          </a:p>
          <a:p>
            <a:r>
              <a:rPr lang="en-ZA" dirty="0">
                <a:solidFill>
                  <a:schemeClr val="accent2"/>
                </a:solidFill>
              </a:rPr>
              <a:t>It allows for a systemic thematic synthesis across all individual entities that  a SAI audits</a:t>
            </a:r>
          </a:p>
          <a:p>
            <a:r>
              <a:rPr lang="en-ZA" dirty="0"/>
              <a:t> 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3089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B22D-48A2-411B-8B74-7CAEEA4E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PFM system: Key processes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2768A6-4D6B-4DB0-BE47-498381F5A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266056"/>
              </p:ext>
            </p:extLst>
          </p:nvPr>
        </p:nvGraphicFramePr>
        <p:xfrm>
          <a:off x="577850" y="1600200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80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14E4A-BB1C-4DD8-8BC8-754792DA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AUDITING OF PFM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5D4D1-70C9-4C66-ADBA-7F64818FD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Lack of holistic approach to auditing PFM</a:t>
            </a:r>
          </a:p>
          <a:p>
            <a:pPr marL="0" indent="0">
              <a:buNone/>
            </a:pPr>
            <a:r>
              <a:rPr lang="en-ZA" dirty="0"/>
              <a:t> </a:t>
            </a:r>
          </a:p>
          <a:p>
            <a:r>
              <a:rPr lang="en-ZA" dirty="0"/>
              <a:t>Compliance approach but no institutionalised approach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Not only look at budget figures but also budgetary processes and assumptions made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3241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8B5C33-4491-40B3-A6E8-68E2B0BD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REPORTING ON PFM</a:t>
            </a: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0772D4-78A2-4FE5-9B44-E5C314DEF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/>
              <a:t>Need for a Common Reporting Framework! </a:t>
            </a:r>
            <a:endParaRPr lang="en-ZA" dirty="0"/>
          </a:p>
          <a:p>
            <a:r>
              <a:rPr lang="en-ZA" dirty="0"/>
              <a:t>Effective reporting on audit outcomes and communication with external stakeholders remains a challenge</a:t>
            </a:r>
          </a:p>
          <a:p>
            <a:r>
              <a:rPr lang="en-ZA" dirty="0"/>
              <a:t>Useful to demonstrate value and benefits to citizens </a:t>
            </a:r>
          </a:p>
          <a:p>
            <a:r>
              <a:rPr lang="en-ZA" dirty="0"/>
              <a:t>Categorise / summarise findings on country level</a:t>
            </a:r>
          </a:p>
          <a:p>
            <a:r>
              <a:rPr lang="en-ZA" dirty="0"/>
              <a:t>Engage with auditees on audit findings and root causes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310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95E9BE-3427-4BD8-9DC5-60A06A89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b="1" dirty="0"/>
              <a:t>SAIs to play a role in advising government on GFG</a:t>
            </a:r>
            <a:endParaRPr lang="en-ZA" dirty="0"/>
          </a:p>
          <a:p>
            <a:r>
              <a:rPr lang="en-ZA" dirty="0"/>
              <a:t>SAIs should emphasise importance of stakeholder awareness and role that effective PFM system plays in GFG</a:t>
            </a:r>
          </a:p>
          <a:p>
            <a:r>
              <a:rPr lang="en-ZA" dirty="0"/>
              <a:t>Crucial for implementing recommendations</a:t>
            </a:r>
          </a:p>
          <a:p>
            <a:r>
              <a:rPr lang="en-ZA" dirty="0"/>
              <a:t>Prepare simple clear and relevant audit reports </a:t>
            </a:r>
          </a:p>
          <a:p>
            <a:r>
              <a:rPr lang="en-ZA" dirty="0"/>
              <a:t>Have regular and open engagements with auditees and media </a:t>
            </a:r>
          </a:p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3FC515-F135-4BAD-AA38-C1598963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STAKEHOLDER ENGAGEMENT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9817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FROSAI-E 2">
      <a:dk1>
        <a:srgbClr val="505150"/>
      </a:dk1>
      <a:lt1>
        <a:sysClr val="window" lastClr="FFFFFF"/>
      </a:lt1>
      <a:dk2>
        <a:srgbClr val="0E2241"/>
      </a:dk2>
      <a:lt2>
        <a:srgbClr val="81C0BC"/>
      </a:lt2>
      <a:accent1>
        <a:srgbClr val="219F96"/>
      </a:accent1>
      <a:accent2>
        <a:srgbClr val="0E2241"/>
      </a:accent2>
      <a:accent3>
        <a:srgbClr val="DA3A56"/>
      </a:accent3>
      <a:accent4>
        <a:srgbClr val="F8A818"/>
      </a:accent4>
      <a:accent5>
        <a:srgbClr val="988C85"/>
      </a:accent5>
      <a:accent6>
        <a:srgbClr val="D0C7BC"/>
      </a:accent6>
      <a:hlink>
        <a:srgbClr val="219F96"/>
      </a:hlink>
      <a:folHlink>
        <a:srgbClr val="0A48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2240</TotalTime>
  <Words>438</Words>
  <Application>Microsoft Office PowerPoint</Application>
  <PresentationFormat>On-screen Show (4:3)</PresentationFormat>
  <Paragraphs>79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Open Sans Extrabold</vt:lpstr>
      <vt:lpstr>Office Theme</vt:lpstr>
      <vt:lpstr>Public Financial Management reporting framework</vt:lpstr>
      <vt:lpstr>PowerPoint Presentation</vt:lpstr>
      <vt:lpstr>Achieving the Sustainable development goals</vt:lpstr>
      <vt:lpstr>Why</vt:lpstr>
      <vt:lpstr>PFM Reporting framework</vt:lpstr>
      <vt:lpstr>PFM system: Key processes</vt:lpstr>
      <vt:lpstr>AUDITING OF PFM</vt:lpstr>
      <vt:lpstr>REPORTING ON PFM</vt:lpstr>
      <vt:lpstr>STAKEHOLDER ENGAGEMENT </vt:lpstr>
      <vt:lpstr>Benefits</vt:lpstr>
      <vt:lpstr>Challenges</vt:lpstr>
      <vt:lpstr>pilots</vt:lpstr>
      <vt:lpstr>PowerPoint Presentation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Wimpey</dc:creator>
  <cp:lastModifiedBy>Nonhlanhla Ndaba</cp:lastModifiedBy>
  <cp:revision>62</cp:revision>
  <dcterms:created xsi:type="dcterms:W3CDTF">2017-04-11T11:59:00Z</dcterms:created>
  <dcterms:modified xsi:type="dcterms:W3CDTF">2019-04-02T05:43:13Z</dcterms:modified>
</cp:coreProperties>
</file>