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73" r:id="rId3"/>
    <p:sldId id="274" r:id="rId4"/>
    <p:sldId id="281" r:id="rId5"/>
    <p:sldId id="284" r:id="rId6"/>
    <p:sldId id="282" r:id="rId7"/>
    <p:sldId id="286" r:id="rId8"/>
    <p:sldId id="289" r:id="rId9"/>
    <p:sldId id="290" r:id="rId10"/>
    <p:sldId id="288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1935" autoAdjust="0"/>
  </p:normalViewPr>
  <p:slideViewPr>
    <p:cSldViewPr>
      <p:cViewPr varScale="1">
        <p:scale>
          <a:sx n="106" d="100"/>
          <a:sy n="106" d="100"/>
        </p:scale>
        <p:origin x="178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340CB-64EE-4860-8466-1F41C37EC03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340CB-64EE-4860-8466-1F41C37EC039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563C4-0BDF-4F1F-B40A-1DAE8934F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6800" y="4114801"/>
            <a:ext cx="4114800" cy="2666999"/>
          </a:xfrm>
        </p:spPr>
        <p:txBody>
          <a:bodyPr>
            <a:normAutofit/>
          </a:bodyPr>
          <a:lstStyle/>
          <a:p>
            <a:pPr algn="l"/>
            <a:r>
              <a:rPr lang="en-US" sz="25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Zorayr </a:t>
            </a:r>
            <a:r>
              <a:rPr lang="en-US" sz="2500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Karapetyan</a:t>
            </a:r>
            <a:r>
              <a:rPr lang="en-US" sz="25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Ph.D.</a:t>
            </a:r>
            <a:br>
              <a:rPr lang="en-US" sz="25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Deputy Head of Methodology, Analysis and International Relations Department</a:t>
            </a:r>
            <a:endParaRPr lang="en-US" sz="22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828800"/>
            <a:ext cx="9144000" cy="1600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STRATEGIC APPROACH IN SAI ACTIVITIES</a:t>
            </a:r>
          </a:p>
          <a:p>
            <a:pPr algn="ctr">
              <a:spcBef>
                <a:spcPct val="0"/>
              </a:spcBef>
              <a:defRPr/>
            </a:pPr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 CHAMBER OF ARMENIA</a:t>
            </a:r>
          </a:p>
        </p:txBody>
      </p:sp>
    </p:spTree>
    <p:extLst>
      <p:ext uri="{BB962C8B-B14F-4D97-AF65-F5344CB8AC3E}">
        <p14:creationId xmlns:p14="http://schemas.microsoft.com/office/powerpoint/2010/main" val="278485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1143000"/>
          </a:xfrm>
        </p:spPr>
        <p:txBody>
          <a:bodyPr anchor="t">
            <a:no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CAPACITY BUILDING: PERFORMANCE AUDIT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286000"/>
            <a:ext cx="4114800" cy="4114800"/>
          </a:xfr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SzPct val="100000"/>
              <a:buFont typeface="Wingdings" pitchFamily="2" charset="2"/>
              <a:buChar char=""/>
            </a:pPr>
            <a:r>
              <a:rPr lang="en-US" sz="2800" dirty="0" smtClean="0"/>
              <a:t>Performance audit manual</a:t>
            </a:r>
          </a:p>
          <a:p>
            <a:pPr>
              <a:buSzPct val="100000"/>
              <a:buFont typeface="Wingdings" pitchFamily="2" charset="2"/>
              <a:buChar char=""/>
            </a:pPr>
            <a:r>
              <a:rPr lang="en-US" sz="2800" dirty="0" smtClean="0"/>
              <a:t>Trainings</a:t>
            </a:r>
          </a:p>
          <a:p>
            <a:pPr>
              <a:buSzPct val="100000"/>
              <a:buFont typeface="Wingdings" pitchFamily="2" charset="2"/>
              <a:buChar char=""/>
            </a:pPr>
            <a:r>
              <a:rPr lang="en-US" sz="2800" dirty="0" smtClean="0"/>
              <a:t>Pilot audits</a:t>
            </a:r>
          </a:p>
          <a:p>
            <a:pPr>
              <a:buSzPct val="100000"/>
              <a:buFont typeface="Wingdings" pitchFamily="2" charset="2"/>
              <a:buChar char=""/>
            </a:pPr>
            <a:r>
              <a:rPr lang="en-US" sz="2800" dirty="0" smtClean="0"/>
              <a:t>Exchange of international experience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2286000"/>
            <a:ext cx="4114800" cy="414496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accent2">
                  <a:lumMod val="75000"/>
                </a:schemeClr>
              </a:buClr>
              <a:buSzPct val="70000"/>
              <a:buFont typeface="Wingdings" pitchFamily="2" charset="2"/>
              <a:buChar char="q"/>
              <a:defRPr/>
            </a:pPr>
            <a:r>
              <a:rPr lang="en-US" sz="2300" dirty="0" smtClean="0">
                <a:solidFill>
                  <a:schemeClr val="tx1"/>
                </a:solidFill>
              </a:rPr>
              <a:t>Review of the Audit Manual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lang="en-US" sz="2300" dirty="0" smtClean="0"/>
              <a:t>Trainings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lang="en-US" sz="2300" noProof="0" dirty="0" smtClean="0"/>
              <a:t>At least 2 performance audits (in accordance with ISSAI 300)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lang="en-US" sz="2300" noProof="0" dirty="0" smtClean="0">
                <a:solidFill>
                  <a:schemeClr val="tx1"/>
                </a:solidFill>
              </a:rPr>
              <a:t>Active involvement in international platforms (INTOSAI KNI working group, KNI Expert group of SAIs from CIS countries, etc.)</a:t>
            </a:r>
            <a:endParaRPr kumimoji="0" lang="en-US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4114800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DONE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1600200"/>
            <a:ext cx="4114800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TO DO</a:t>
            </a:r>
            <a:endParaRPr lang="en-US" sz="2800" b="1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733800"/>
            <a:ext cx="9144000" cy="1587691"/>
          </a:xfrm>
        </p:spPr>
        <p:txBody>
          <a:bodyPr>
            <a:normAutofit fontScale="55000" lnSpcReduction="20000"/>
          </a:bodyPr>
          <a:lstStyle/>
          <a:p>
            <a:pPr marL="109728" indent="0">
              <a:lnSpc>
                <a:spcPct val="150000"/>
              </a:lnSpc>
              <a:buClr>
                <a:schemeClr val="tx2"/>
              </a:buCl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Clr>
                <a:schemeClr val="tx2"/>
              </a:buClr>
              <a:buFontTx/>
              <a:buChar char="-"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Clr>
                <a:schemeClr val="tx2"/>
              </a:buClr>
              <a:buFontTx/>
              <a:buChar char="-"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marL="109728" indent="0" algn="ctr">
              <a:buClr>
                <a:schemeClr val="tx2"/>
              </a:buCl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marL="109728" indent="0" algn="ctr">
              <a:buClr>
                <a:schemeClr val="tx2"/>
              </a:buCl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THANK YOU!</a:t>
            </a:r>
          </a:p>
          <a:p>
            <a:pPr>
              <a:buClr>
                <a:schemeClr val="tx2"/>
              </a:buClr>
              <a:buFontTx/>
              <a:buChar char="-"/>
            </a:pPr>
            <a:endParaRPr lang="en-US" sz="3200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90993" y="4267193"/>
            <a:ext cx="457200" cy="228600"/>
          </a:xfrm>
          <a:prstGeom prst="rect">
            <a:avLst/>
          </a:prstGeom>
          <a:solidFill>
            <a:srgbClr val="FF0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397" y="4419597"/>
            <a:ext cx="457200" cy="22860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800" y="4572000"/>
            <a:ext cx="457200" cy="228600"/>
          </a:xfrm>
          <a:prstGeom prst="rect">
            <a:avLst/>
          </a:prstGeom>
          <a:solidFill>
            <a:srgbClr val="FFC000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8" name="Picture 7" descr="arar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533400"/>
            <a:ext cx="4754880" cy="311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3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457200" y="228600"/>
            <a:ext cx="5486400" cy="381000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STAGES</a:t>
            </a:r>
            <a:endParaRPr lang="en-US" sz="3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03109"/>
            <a:ext cx="8229600" cy="4940491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90000"/>
              </a:lnSpc>
            </a:pPr>
            <a:r>
              <a:rPr lang="en-US" sz="2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 ADOBTED IN 1995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Established within the structure of the National Assembly of Armenia</a:t>
            </a:r>
          </a:p>
          <a:p>
            <a:pPr marL="342900" indent="-342900" algn="just">
              <a:lnSpc>
                <a:spcPct val="90000"/>
              </a:lnSpc>
            </a:pP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CONSTITUTIONAL REFORMS IN 2005</a:t>
            </a:r>
          </a:p>
          <a:p>
            <a:pPr algn="just">
              <a:lnSpc>
                <a:spcPct val="90000"/>
              </a:lnSpc>
              <a:buNone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Became an Independent State Body</a:t>
            </a:r>
          </a:p>
          <a:p>
            <a:pPr marL="342900" indent="-342900" algn="just">
              <a:lnSpc>
                <a:spcPct val="90000"/>
              </a:lnSpc>
            </a:pP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90000"/>
              </a:lnSpc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CONSTITIONAL REFORMS IN 2015 (CURRENT STAGE)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Chamber transforms to </a:t>
            </a:r>
            <a:r>
              <a:rPr lang="en-US" sz="26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 Chamber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(starting from 9</a:t>
            </a:r>
            <a:r>
              <a:rPr lang="en-US" sz="2600" b="1" i="1" baseline="30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2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April, 2018)</a:t>
            </a:r>
          </a:p>
          <a:p>
            <a:pPr marL="109728" indent="0" algn="just">
              <a:buNone/>
            </a:pPr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305800" cy="5867400"/>
          </a:xfrm>
        </p:spPr>
        <p:txBody>
          <a:bodyPr>
            <a:normAutofit lnSpcReduction="10000"/>
          </a:bodyPr>
          <a:lstStyle/>
          <a:p>
            <a:pPr marL="109728" indent="0"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109728" indent="0"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r>
              <a:rPr lang="en-US" sz="2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EXTERNAL AUDIT</a:t>
            </a:r>
            <a:endParaRPr lang="ru-RU" sz="2800" b="1" u="sng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42900" indent="-342900" algn="ctr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SzPct val="60000"/>
            </a:pPr>
            <a:endParaRPr lang="en-US" sz="28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and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 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funds and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revenues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state and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municipal property</a:t>
            </a:r>
          </a:p>
          <a:p>
            <a:pPr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Loan and grant projects  </a:t>
            </a:r>
          </a:p>
          <a:p>
            <a:pPr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</a:p>
          <a:p>
            <a:pPr marL="0" indent="0"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SzPct val="60000"/>
              <a:buNone/>
            </a:pPr>
            <a:r>
              <a:rPr lang="en-US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800" b="1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TYPES OF AUDIT</a:t>
            </a:r>
          </a:p>
          <a:p>
            <a:pPr marL="457200" indent="-457200" algn="just">
              <a:lnSpc>
                <a:spcPct val="90000"/>
              </a:lnSpc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endParaRPr lang="en-US" sz="2800" b="1" u="sng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Financial audit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Compliance 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just">
              <a:spcBef>
                <a:spcPct val="20000"/>
              </a:spcBef>
              <a:buClr>
                <a:schemeClr val="tx2">
                  <a:lumMod val="20000"/>
                  <a:lumOff val="80000"/>
                </a:schemeClr>
              </a:buClr>
              <a:buSzPct val="60000"/>
              <a:buFont typeface="Calibri" pitchFamily="34" charset="0"/>
              <a:buChar char="●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Performance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</a:t>
            </a:r>
            <a:endParaRPr lang="ru-RU" sz="28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Clr>
                <a:schemeClr val="tx2">
                  <a:lumMod val="20000"/>
                  <a:lumOff val="80000"/>
                </a:schemeClr>
              </a:buClr>
              <a:buSzPct val="60000"/>
            </a:pP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0" y="228600"/>
            <a:ext cx="44958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TYPES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OF AUDIT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204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6248400" cy="381000"/>
          </a:xfrm>
        </p:spPr>
        <p:txBody>
          <a:bodyPr>
            <a:noAutofit/>
          </a:bodyPr>
          <a:lstStyle/>
          <a:p>
            <a:pPr marL="109728" lvl="0">
              <a:spcBef>
                <a:spcPct val="20000"/>
              </a:spcBef>
              <a:defRPr/>
            </a:pPr>
            <a:r>
              <a:rPr lang="en-US" sz="3000" b="1" dirty="0">
                <a:solidFill>
                  <a:schemeClr val="bg1"/>
                </a:solidFill>
              </a:rPr>
              <a:t>SHIFT FROM </a:t>
            </a:r>
            <a:r>
              <a:rPr lang="en-US" sz="3000" b="1" dirty="0" smtClean="0">
                <a:solidFill>
                  <a:schemeClr val="bg1"/>
                </a:solidFill>
              </a:rPr>
              <a:t>INSPECTION </a:t>
            </a:r>
            <a:r>
              <a:rPr lang="en-US" sz="3000" b="1" dirty="0">
                <a:solidFill>
                  <a:schemeClr val="bg1"/>
                </a:solidFill>
              </a:rPr>
              <a:t>TO AUDIT</a:t>
            </a: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12192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09728" lvl="0" algn="just">
              <a:spcBef>
                <a:spcPct val="20000"/>
              </a:spcBef>
              <a:defRPr/>
            </a:pPr>
            <a:r>
              <a:rPr lang="en-US" sz="27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ACHIEVMENTS</a:t>
            </a:r>
          </a:p>
          <a:p>
            <a:pPr marL="109728" lvl="0" algn="just">
              <a:spcBef>
                <a:spcPct val="20000"/>
              </a:spcBef>
              <a:defRPr/>
            </a:pP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lvl="0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New Mandate (SAI), ISSAI compliant audits</a:t>
            </a:r>
          </a:p>
          <a:p>
            <a:pPr marL="109728" lvl="0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Annual Plan adopted by the SAI (not by Parliament)</a:t>
            </a:r>
          </a:p>
          <a:p>
            <a:pPr marL="109728" lvl="0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Board members elected by the Parliament (at least 3/5 vote)</a:t>
            </a:r>
          </a:p>
          <a:p>
            <a:pPr marL="109728" lvl="0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Unlimited access to State IT systems and databases</a:t>
            </a:r>
          </a:p>
          <a:p>
            <a:pPr marL="109728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Audit over budget execution statement is a preventive   measure (not punishing)</a:t>
            </a:r>
          </a:p>
          <a:p>
            <a:pPr marL="109728" lvl="0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endParaRPr lang="en-US" sz="26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tabLst/>
              <a:defRPr/>
            </a:pP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lang="en-US" sz="26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tabLst/>
              <a:defRPr/>
            </a:pP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lang="en-US" sz="2600" b="1" baseline="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tabLst/>
              <a:defRPr/>
            </a:pPr>
            <a:endParaRPr lang="en-US" sz="2600" b="1" baseline="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lang="en-US" sz="2600" baseline="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5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6248400" cy="381000"/>
          </a:xfrm>
        </p:spPr>
        <p:txBody>
          <a:bodyPr>
            <a:noAutofit/>
          </a:bodyPr>
          <a:lstStyle/>
          <a:p>
            <a:pPr marL="109728" lvl="0">
              <a:spcBef>
                <a:spcPct val="20000"/>
              </a:spcBef>
              <a:defRPr/>
            </a:pPr>
            <a:r>
              <a:rPr lang="en-US" sz="3000" b="1" dirty="0">
                <a:solidFill>
                  <a:schemeClr val="bg1"/>
                </a:solidFill>
              </a:rPr>
              <a:t>SHIFT FROM </a:t>
            </a:r>
            <a:r>
              <a:rPr lang="en-US" sz="3000" b="1" dirty="0" smtClean="0">
                <a:solidFill>
                  <a:schemeClr val="bg1"/>
                </a:solidFill>
              </a:rPr>
              <a:t>INSPECTION </a:t>
            </a:r>
            <a:r>
              <a:rPr lang="en-US" sz="3000" b="1" dirty="0">
                <a:solidFill>
                  <a:schemeClr val="bg1"/>
                </a:solidFill>
              </a:rPr>
              <a:t>TO AUDIT</a:t>
            </a: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57200" y="990600"/>
            <a:ext cx="83058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09728" algn="ctr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defRPr/>
            </a:pPr>
            <a:r>
              <a:rPr lang="en-US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CHALLENGE: </a:t>
            </a:r>
          </a:p>
          <a:p>
            <a:pPr marL="109728" algn="ctr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defRPr/>
            </a:pPr>
            <a:r>
              <a:rPr lang="en-US" sz="2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 STATE FUNDS ARE AVAILABLE TO AUDIT</a:t>
            </a:r>
            <a:endParaRPr lang="en-US" sz="260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lvl="0" algn="just">
              <a:spcBef>
                <a:spcPct val="20000"/>
              </a:spcBef>
              <a:defRPr/>
            </a:pPr>
            <a:endParaRPr lang="en-US" sz="27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lvl="0" algn="just">
              <a:spcBef>
                <a:spcPct val="20000"/>
              </a:spcBef>
              <a:defRPr/>
            </a:pPr>
            <a:r>
              <a:rPr lang="en-US" sz="27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CHALLENGES</a:t>
            </a:r>
          </a:p>
          <a:p>
            <a:pPr marL="109728" lvl="0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Strengthening the Functional, Operational and Financial Independence</a:t>
            </a:r>
          </a:p>
          <a:p>
            <a:pPr marL="109728" lvl="0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Implementation of national standards in compliance with ISSAIs</a:t>
            </a:r>
          </a:p>
          <a:p>
            <a:pPr marL="109728" lvl="0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Implementation of Risk assessment system in Audit planning</a:t>
            </a:r>
          </a:p>
          <a:p>
            <a:pPr marL="109728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Implementation of Quality control system</a:t>
            </a:r>
          </a:p>
          <a:p>
            <a:pPr marL="109728" algn="just">
              <a:spcBef>
                <a:spcPct val="20000"/>
              </a:spcBef>
              <a:buClr>
                <a:schemeClr val="accent1">
                  <a:lumMod val="20000"/>
                  <a:lumOff val="80000"/>
                </a:schemeClr>
              </a:buClr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Engagement of Qualified audit staff</a:t>
            </a: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tabLst/>
              <a:defRPr/>
            </a:pPr>
            <a:endParaRPr lang="en-US" sz="2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lang="en-US" sz="2600" b="1" baseline="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tabLst/>
              <a:defRPr/>
            </a:pPr>
            <a:endParaRPr lang="en-US" sz="2600" b="1" baseline="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lang="en-US" sz="2600" baseline="0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5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6248400" cy="381000"/>
          </a:xfrm>
        </p:spPr>
        <p:txBody>
          <a:bodyPr>
            <a:noAutofit/>
          </a:bodyPr>
          <a:lstStyle/>
          <a:p>
            <a:pPr marL="109728" lvl="0">
              <a:spcBef>
                <a:spcPct val="20000"/>
              </a:spcBef>
              <a:defRPr/>
            </a:pPr>
            <a:r>
              <a:rPr lang="en-US" sz="3000" b="1" dirty="0" smtClean="0">
                <a:solidFill>
                  <a:schemeClr val="bg1"/>
                </a:solidFill>
              </a:rPr>
              <a:t>ISSAI IMPLEMENTATION REFORMS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81000" y="1143000"/>
            <a:ext cx="83058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="1" noProof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RECENT REFORM ACTIVITIES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="1" noProof="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Self-assessment in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accordance with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SAI–PMF (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Performance Measurement)</a:t>
            </a:r>
            <a:r>
              <a:rPr kumimoji="0" lang="en-US" sz="28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Framework (Report is reviewed by IDI)</a:t>
            </a: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ISSAI compliant Audit Manuals Developed and SAI staff trained</a:t>
            </a:r>
          </a:p>
          <a:p>
            <a:pPr marL="109728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ISSAI compliant Pilot Audits conducted</a:t>
            </a:r>
          </a:p>
          <a:p>
            <a:pPr marL="109728" lvl="0" algn="just">
              <a:spcBef>
                <a:spcPct val="20000"/>
              </a:spcBef>
              <a:defRPr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109728" lvl="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109728" lvl="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109728" lvl="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b="1" baseline="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tabLst/>
              <a:defRPr/>
            </a:pPr>
            <a:endParaRPr lang="en-US" sz="2800" b="1" baseline="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20000"/>
                  <a:lumOff val="80000"/>
                </a:schemeClr>
              </a:buClr>
              <a:buSzTx/>
              <a:buFont typeface="Arial" pitchFamily="34" charset="0"/>
              <a:buChar char="•"/>
              <a:tabLst/>
              <a:defRPr/>
            </a:pPr>
            <a:endParaRPr lang="en-US" sz="2800" baseline="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109728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753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KEY STRATEGIC AREAS OF DEVELOPMENT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endParaRPr lang="en-US" sz="2800" b="1" u="sng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876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Capacity building for ISSAI compliant audits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Development of IT infrastructure and capacity building in the area of IT audit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Enhance credibility through stakeholder engagement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Strong relations with internal auditors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Regulatory framework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Establishment of QA system and etc.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UN SUSTAINABLE DEVELOPMENT AGENDA</a:t>
            </a:r>
            <a:endParaRPr lang="en-US" sz="2800" b="1" u="sng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PROGRESS ON SDGs IN ARMENIA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UN 2030 AGENDA included in Country’s strategic documents (10-year SDP, and 5-year government program)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Open Government initiative sound to UN SDG 16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65 National Indicators to be developed for 17 SDGs</a:t>
            </a:r>
          </a:p>
          <a:p>
            <a:r>
              <a:rPr lang="en-US" sz="2700" b="1" dirty="0" smtClean="0">
                <a:solidFill>
                  <a:schemeClr val="bg1"/>
                </a:solidFill>
              </a:rPr>
              <a:t>In 2017 the first SDG National Innovation Center (or SDG Lab) was established in Armenia by the joint cooperation of the Government of Armenia and the UN</a:t>
            </a:r>
          </a:p>
          <a:p>
            <a:pPr>
              <a:buNone/>
            </a:pPr>
            <a:endParaRPr lang="en-US" sz="26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2017 SDG Progress report to be submitted to UN </a:t>
            </a:r>
          </a:p>
          <a:p>
            <a:pPr algn="ctr"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by July, 2018 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2286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</a:rPr>
              <a:t>STRATEGIC APPROACH ON UN 2030 AGENDA</a:t>
            </a:r>
            <a:endParaRPr lang="en-US" sz="2800" b="1" u="sng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6781800" y="0"/>
            <a:ext cx="23733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0D0D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7010400" y="304800"/>
            <a:ext cx="21447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chemeClr val="hlink">
                  <a:alpha val="89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7239000" y="609600"/>
            <a:ext cx="1916113" cy="3048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FFCC00">
                  <a:alpha val="89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MANDATE FOR AUDIT OF KEY NATIONAL INDICATORS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Conducting Performance Audit over Government Programs which contribute to aspects of the Sustainable development goals 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Supporting the SDG 16.6 “Effective, accountable and transparent state bodies at all levels“.</a:t>
            </a:r>
          </a:p>
          <a:p>
            <a:pPr lvl="0"/>
            <a:r>
              <a:rPr lang="en-US" sz="2600" dirty="0" smtClean="0">
                <a:solidFill>
                  <a:schemeClr val="bg1"/>
                </a:solidFill>
              </a:rPr>
              <a:t>SAI as a models of transparency and accountability</a:t>
            </a:r>
          </a:p>
          <a:p>
            <a:pPr lvl="0"/>
            <a:endParaRPr lang="en-US" sz="26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2600" b="1" dirty="0" smtClean="0">
                <a:solidFill>
                  <a:schemeClr val="bg1"/>
                </a:solidFill>
              </a:rPr>
              <a:t>CONTSTRAINTS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Pre-Audit not applicable (RA Law on Audit Chamber)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Limitation for on-site audit (24 working days)</a:t>
            </a:r>
          </a:p>
          <a:p>
            <a:pPr lvl="0">
              <a:buNone/>
            </a:pPr>
            <a:endParaRPr lang="en-US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1565</TotalTime>
  <Words>521</Words>
  <Application>Microsoft Office PowerPoint</Application>
  <PresentationFormat>Экран (4:3)</PresentationFormat>
  <Paragraphs>114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Zorayr Karapetyan, Ph.D. Deputy Head of Methodology, Analysis and International Relations Department</vt:lpstr>
      <vt:lpstr>DEVELOPMENT STAGES</vt:lpstr>
      <vt:lpstr>Презентация PowerPoint</vt:lpstr>
      <vt:lpstr>SHIFT FROM INSPECTION TO AUDIT</vt:lpstr>
      <vt:lpstr>SHIFT FROM INSPECTION TO AUDIT</vt:lpstr>
      <vt:lpstr>ISSAI IMPLEMENTATION REFORMS</vt:lpstr>
      <vt:lpstr>KEY STRATEGIC AREAS OF DEVELOPMENT </vt:lpstr>
      <vt:lpstr>UN SUSTAINABLE DEVELOPMENT AGENDA</vt:lpstr>
      <vt:lpstr>STRATEGIC APPROACH ON UN 2030 AGENDA</vt:lpstr>
      <vt:lpstr>CAPACITY BUILDING: PERFORMANCE AUDIT</vt:lpstr>
      <vt:lpstr>Презентация PowerPoint</vt:lpstr>
    </vt:vector>
  </TitlesOfParts>
  <Company>MFE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Hovik Petrosyan</dc:creator>
  <cp:lastModifiedBy>Конорева Юлия Николаевна</cp:lastModifiedBy>
  <cp:revision>515</cp:revision>
  <dcterms:created xsi:type="dcterms:W3CDTF">2015-05-18T05:07:01Z</dcterms:created>
  <dcterms:modified xsi:type="dcterms:W3CDTF">2019-09-03T13:33:25Z</dcterms:modified>
</cp:coreProperties>
</file>