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64" r:id="rId2"/>
    <p:sldId id="268" r:id="rId3"/>
    <p:sldId id="266" r:id="rId4"/>
    <p:sldId id="273" r:id="rId5"/>
    <p:sldId id="272" r:id="rId6"/>
    <p:sldId id="269" r:id="rId7"/>
    <p:sldId id="260" r:id="rId8"/>
    <p:sldId id="259"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4438"/>
    <a:srgbClr val="FFECDD"/>
    <a:srgbClr val="E3F2FD"/>
    <a:srgbClr val="0C6CB4"/>
    <a:srgbClr val="EBF496"/>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40" autoAdjust="0"/>
    <p:restoredTop sz="94660"/>
  </p:normalViewPr>
  <p:slideViewPr>
    <p:cSldViewPr>
      <p:cViewPr varScale="1">
        <p:scale>
          <a:sx n="65" d="100"/>
          <a:sy n="65" d="100"/>
        </p:scale>
        <p:origin x="1568" y="40"/>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0B51A15-C8B2-4A4C-821B-275F0B372F90}" type="datetimeFigureOut">
              <a:rPr lang="ru-RU"/>
              <a:pPr>
                <a:defRPr/>
              </a:pPr>
              <a:t>01.04.2019</a:t>
            </a:fld>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6F5BCE-5B75-4E7A-B0A9-352C5969099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fld id="{BC8410A0-D99E-4CAC-A97E-B948CC17BB0A}" type="datetimeFigureOut">
              <a:rPr lang="ru-RU"/>
              <a:pPr>
                <a:defRPr/>
              </a:pPr>
              <a:t>01.04.2019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5F78D68C-5422-4C89-83A0-4B90C6995CC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DDA8785B-75DF-4C52-BFB3-567BE6EB4B6E}" type="datetimeFigureOut">
              <a:rPr lang="ru-RU"/>
              <a:pPr>
                <a:defRPr/>
              </a:pPr>
              <a:t>01.04.2019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7B1C2EC-B483-4765-88A8-DFA8CF53672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fld id="{517837AA-198E-434B-B037-2EF256964315}" type="datetimeFigureOut">
              <a:rPr lang="ru-RU"/>
              <a:pPr>
                <a:defRPr/>
              </a:pPr>
              <a:t>01.04.2019</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C22C98E3-FB62-4552-BD34-DD32B2BE240A}"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fld id="{826F86B7-0133-4E2A-8A20-DD6CD826D196}" type="datetimeFigureOut">
              <a:rPr lang="ru-RU"/>
              <a:pPr>
                <a:defRPr/>
              </a:pPr>
              <a:t>01.04.2019</a:t>
            </a:fld>
            <a:endParaRPr lang="ru-RU"/>
          </a:p>
        </p:txBody>
      </p:sp>
      <p:sp>
        <p:nvSpPr>
          <p:cNvPr id="5" name="Footer Placeholder 4"/>
          <p:cNvSpPr>
            <a:spLocks noGrp="1"/>
          </p:cNvSpPr>
          <p:nvPr>
            <p:ph type="ftr" sz="quarter" idx="15"/>
          </p:nvPr>
        </p:nvSpPr>
        <p:spPr/>
        <p:txBody>
          <a:bodyPr/>
          <a:lstStyle>
            <a:lvl1pPr>
              <a:defRPr/>
            </a:lvl1pPr>
          </a:lstStyle>
          <a:p>
            <a:pPr>
              <a:defRPr/>
            </a:pPr>
            <a:endParaRPr lang="ru-RU"/>
          </a:p>
        </p:txBody>
      </p:sp>
      <p:sp>
        <p:nvSpPr>
          <p:cNvPr id="6" name="Slide Number Placeholder 5"/>
          <p:cNvSpPr>
            <a:spLocks noGrp="1"/>
          </p:cNvSpPr>
          <p:nvPr>
            <p:ph type="sldNum" sz="quarter" idx="16"/>
          </p:nvPr>
        </p:nvSpPr>
        <p:spPr/>
        <p:txBody>
          <a:bodyPr/>
          <a:lstStyle>
            <a:lvl1pPr>
              <a:defRPr/>
            </a:lvl1pPr>
          </a:lstStyle>
          <a:p>
            <a:pPr>
              <a:defRPr/>
            </a:pPr>
            <a:fld id="{FE1E162A-F4AC-45D4-B5AE-12FC163D7A6C}"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fld id="{22936AAD-724B-488C-BDAE-5562CF94D471}" type="datetimeFigureOut">
              <a:rPr lang="ru-RU"/>
              <a:pPr>
                <a:defRPr/>
              </a:pPr>
              <a:t>01.04.2019</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D0BF66CA-4C35-4DBD-937B-F7313B9E6B6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82F330ED-1ADA-4C72-B045-189F9E60DC32}" type="datetimeFigureOut">
              <a:rPr lang="ru-RU"/>
              <a:pPr>
                <a:defRPr/>
              </a:pPr>
              <a:t>01.04.2019</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55A4D043-4DDC-4DCD-A261-743BF2A4435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fld id="{100AFA5E-2E23-490C-A48B-ABE8D6940571}" type="datetimeFigureOut">
              <a:rPr lang="ru-RU"/>
              <a:pPr>
                <a:defRPr/>
              </a:pPr>
              <a:t>01.04.2019</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187AE6A2-0B33-4279-B797-41865D70FD70}"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22FB90C9-19F2-4677-8AD1-404462FD560B}" type="datetimeFigureOut">
              <a:rPr lang="ru-RU"/>
              <a:pPr>
                <a:defRPr/>
              </a:pPr>
              <a:t>01.04.2019</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CBCC04E8-9E38-482B-9386-AA61E75D9C8A}"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5BE2C78-E053-490F-9044-4D06E860C152}" type="datetimeFigureOut">
              <a:rPr lang="ru-RU"/>
              <a:pPr>
                <a:defRPr/>
              </a:pPr>
              <a:t>01.04.2019</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2272DF11-E7B0-40BF-8BDC-44279467F197}"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E10B8224-8748-480A-BB91-40DC9A254E10}" type="datetimeFigureOut">
              <a:rPr lang="ru-RU"/>
              <a:pPr>
                <a:defRPr/>
              </a:pPr>
              <a:t>01.04.2019</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E77CB61-E280-4F58-A333-221EB79FCF7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fld id="{DB0A973A-8AD7-478D-8661-53C503286FB2}" type="datetimeFigureOut">
              <a:rPr lang="ru-RU"/>
              <a:pPr>
                <a:defRPr/>
              </a:pPr>
              <a:t>01.04.2019</a:t>
            </a:fld>
            <a:endParaRPr lang="ru-RU"/>
          </a:p>
        </p:txBody>
      </p:sp>
      <p:sp>
        <p:nvSpPr>
          <p:cNvPr id="10" name="Footer Placeholder 5"/>
          <p:cNvSpPr>
            <a:spLocks noGrp="1"/>
          </p:cNvSpPr>
          <p:nvPr>
            <p:ph type="ftr" sz="quarter" idx="11"/>
          </p:nvPr>
        </p:nvSpPr>
        <p:spPr/>
        <p:txBody>
          <a:bodyPr/>
          <a:lstStyle>
            <a:lvl1pPr>
              <a:defRPr/>
            </a:lvl1pPr>
          </a:lstStyle>
          <a:p>
            <a:pPr>
              <a:defRPr/>
            </a:pPr>
            <a:endParaRPr lang="ru-RU"/>
          </a:p>
        </p:txBody>
      </p:sp>
      <p:sp>
        <p:nvSpPr>
          <p:cNvPr id="11" name="Slide Number Placeholder 6"/>
          <p:cNvSpPr>
            <a:spLocks noGrp="1"/>
          </p:cNvSpPr>
          <p:nvPr>
            <p:ph type="sldNum" sz="quarter" idx="12"/>
          </p:nvPr>
        </p:nvSpPr>
        <p:spPr/>
        <p:txBody>
          <a:bodyPr/>
          <a:lstStyle>
            <a:lvl1pPr>
              <a:defRPr/>
            </a:lvl1pPr>
          </a:lstStyle>
          <a:p>
            <a:pPr>
              <a:defRPr/>
            </a:pPr>
            <a:fld id="{379CFEA3-F00B-480B-B812-F12912A01AA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fontAlgn="auto">
              <a:spcBef>
                <a:spcPts val="0"/>
              </a:spcBef>
              <a:spcAft>
                <a:spcPts val="0"/>
              </a:spcAft>
              <a:defRPr sz="1100" b="1">
                <a:solidFill>
                  <a:schemeClr val="tx1">
                    <a:lumMod val="50000"/>
                    <a:lumOff val="50000"/>
                  </a:schemeClr>
                </a:solidFill>
                <a:latin typeface="+mn-lt"/>
              </a:defRPr>
            </a:lvl1pPr>
          </a:lstStyle>
          <a:p>
            <a:pPr>
              <a:defRPr/>
            </a:pPr>
            <a:fld id="{56385244-528D-476D-A3AA-EDA544136AD3}" type="datetimeFigureOut">
              <a:rPr lang="ru-RU"/>
              <a:pPr>
                <a:defRPr/>
              </a:pPr>
              <a:t>01.04.2019</a:t>
            </a:fld>
            <a:endParaRPr lang="ru-RU"/>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fontAlgn="auto">
              <a:spcBef>
                <a:spcPts val="0"/>
              </a:spcBef>
              <a:spcAft>
                <a:spcPts val="0"/>
              </a:spcAft>
              <a:defRPr sz="1100" b="1">
                <a:solidFill>
                  <a:schemeClr val="tx1">
                    <a:lumMod val="50000"/>
                    <a:lumOff val="5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fontAlgn="auto">
              <a:spcBef>
                <a:spcPts val="0"/>
              </a:spcBef>
              <a:spcAft>
                <a:spcPts val="0"/>
              </a:spcAft>
              <a:defRPr sz="1200" b="1">
                <a:solidFill>
                  <a:schemeClr val="tx1">
                    <a:lumMod val="50000"/>
                    <a:lumOff val="50000"/>
                  </a:schemeClr>
                </a:solidFill>
                <a:latin typeface="+mn-lt"/>
              </a:defRPr>
            </a:lvl1pPr>
          </a:lstStyle>
          <a:p>
            <a:pPr>
              <a:defRPr/>
            </a:pPr>
            <a:fld id="{869774FF-2D3C-4332-B738-A3242C017AB9}"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iming>
    <p:tnLst>
      <p:par>
        <p:cTn id="1" dur="indefinite" restart="never" nodeType="tmRoot"/>
      </p:par>
    </p:tnLst>
  </p:timing>
  <p:txStyles>
    <p:titleStyle>
      <a:lvl1pPr marL="319088" indent="-319088" algn="r" rtl="0" eaLnBrk="0" fontAlgn="base" hangingPunct="0">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eaLnBrk="0" fontAlgn="base" hangingPunct="0">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eaLnBrk="0" fontAlgn="base" hangingPunct="0">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eaLnBrk="0" fontAlgn="base" hangingPunct="0">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eaLnBrk="0" fontAlgn="base" hangingPunct="0">
        <a:spcBef>
          <a:spcPct val="20000"/>
        </a:spcBef>
        <a:spcAft>
          <a:spcPts val="300"/>
        </a:spcAft>
        <a:buClr>
          <a:srgbClr val="C3260C"/>
        </a:buClr>
        <a:buSzPct val="130000"/>
        <a:buFont typeface="Georgia" pitchFamily="18" charset="0"/>
        <a:buChar char="*"/>
        <a:defRPr sz="2400" kern="1200">
          <a:solidFill>
            <a:srgbClr val="404040"/>
          </a:solidFill>
          <a:latin typeface="+mn-lt"/>
          <a:ea typeface="+mn-ea"/>
          <a:cs typeface="+mn-cs"/>
        </a:defRPr>
      </a:lvl3pPr>
      <a:lvl4pPr marL="1096963" indent="-182563" algn="l" rtl="0" eaLnBrk="0" fontAlgn="base" hangingPunct="0">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eaLnBrk="0" fontAlgn="base" hangingPunct="0">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Подзаголовок 2"/>
          <p:cNvSpPr>
            <a:spLocks noGrp="1"/>
          </p:cNvSpPr>
          <p:nvPr>
            <p:ph type="subTitle" idx="1"/>
          </p:nvPr>
        </p:nvSpPr>
        <p:spPr>
          <a:xfrm>
            <a:off x="1187450" y="4076700"/>
            <a:ext cx="6400800" cy="1008063"/>
          </a:xfrm>
        </p:spPr>
        <p:txBody>
          <a:bodyPr>
            <a:normAutofit/>
          </a:bodyPr>
          <a:lstStyle/>
          <a:p>
            <a:pPr eaLnBrk="1" hangingPunct="1">
              <a:lnSpc>
                <a:spcPct val="80000"/>
              </a:lnSpc>
            </a:pPr>
            <a:r>
              <a:rPr lang="en-US" sz="1800" b="1" i="1" dirty="0" smtClean="0">
                <a:solidFill>
                  <a:srgbClr val="9900FF"/>
                </a:solidFill>
                <a:latin typeface="Arial" charset="0"/>
                <a:cs typeface="Arial" charset="0"/>
              </a:rPr>
              <a:t>Dmitry  Sanko</a:t>
            </a:r>
          </a:p>
          <a:p>
            <a:pPr eaLnBrk="1" hangingPunct="1">
              <a:lnSpc>
                <a:spcPct val="80000"/>
              </a:lnSpc>
            </a:pPr>
            <a:r>
              <a:rPr lang="en-US" sz="1800" b="1" i="1" dirty="0" smtClean="0">
                <a:solidFill>
                  <a:srgbClr val="9900FF"/>
                </a:solidFill>
                <a:latin typeface="Arial" charset="0"/>
                <a:cs typeface="Arial" charset="0"/>
              </a:rPr>
              <a:t>Head of the Main Analytical Department</a:t>
            </a:r>
            <a:endParaRPr lang="ru-RU" sz="1800" b="1" i="1" dirty="0" smtClean="0">
              <a:solidFill>
                <a:srgbClr val="9900FF"/>
              </a:solidFill>
              <a:latin typeface="Arial" charset="0"/>
              <a:cs typeface="Arial" charset="0"/>
            </a:endParaRPr>
          </a:p>
        </p:txBody>
      </p:sp>
      <p:sp>
        <p:nvSpPr>
          <p:cNvPr id="14338" name="TextBox 3"/>
          <p:cNvSpPr txBox="1">
            <a:spLocks noChangeArrowheads="1"/>
          </p:cNvSpPr>
          <p:nvPr/>
        </p:nvSpPr>
        <p:spPr bwMode="auto">
          <a:xfrm>
            <a:off x="323850" y="1916113"/>
            <a:ext cx="8496300" cy="757130"/>
          </a:xfrm>
          <a:prstGeom prst="rect">
            <a:avLst/>
          </a:prstGeom>
          <a:noFill/>
          <a:ln w="9525">
            <a:noFill/>
            <a:miter lim="800000"/>
            <a:headEnd/>
            <a:tailEnd/>
          </a:ln>
        </p:spPr>
        <p:txBody>
          <a:bodyPr>
            <a:spAutoFit/>
          </a:bodyPr>
          <a:lstStyle/>
          <a:p>
            <a:pPr algn="just">
              <a:lnSpc>
                <a:spcPct val="80000"/>
              </a:lnSpc>
            </a:pPr>
            <a:r>
              <a:rPr lang="en-US" sz="2400" b="1" i="1" dirty="0" smtClean="0">
                <a:solidFill>
                  <a:srgbClr val="9900FF"/>
                </a:solidFill>
                <a:cs typeface="Arial" charset="0"/>
              </a:rPr>
              <a:t>The State </a:t>
            </a:r>
            <a:r>
              <a:rPr lang="en-US" sz="2400" b="1" i="1" dirty="0">
                <a:solidFill>
                  <a:srgbClr val="9900FF"/>
                </a:solidFill>
                <a:cs typeface="Arial" charset="0"/>
              </a:rPr>
              <a:t>Control </a:t>
            </a:r>
            <a:r>
              <a:rPr lang="en-US" sz="2400" b="1" i="1" dirty="0" smtClean="0">
                <a:solidFill>
                  <a:srgbClr val="9900FF"/>
                </a:solidFill>
                <a:cs typeface="Arial" charset="0"/>
              </a:rPr>
              <a:t>Committee of </a:t>
            </a:r>
            <a:r>
              <a:rPr lang="en-US" sz="2400" b="1" i="1" dirty="0">
                <a:solidFill>
                  <a:srgbClr val="9900FF"/>
                </a:solidFill>
                <a:cs typeface="Arial" charset="0"/>
              </a:rPr>
              <a:t>the Republic of Belarus</a:t>
            </a:r>
            <a:endParaRPr lang="ru-RU" sz="2400" b="1" i="1" dirty="0">
              <a:solidFill>
                <a:srgbClr val="9900FF"/>
              </a:solidFill>
              <a:cs typeface="Arial" charset="0"/>
            </a:endParaRPr>
          </a:p>
          <a:p>
            <a:pPr algn="ctr"/>
            <a:endParaRPr lang="ru-RU" sz="2400" b="1" dirty="0">
              <a:solidFill>
                <a:srgbClr val="FF0000"/>
              </a:solidFill>
              <a:cs typeface="Arial" charset="0"/>
            </a:endParaRPr>
          </a:p>
        </p:txBody>
      </p:sp>
      <p:pic>
        <p:nvPicPr>
          <p:cNvPr id="14339" name="Picture 5"/>
          <p:cNvPicPr>
            <a:picLocks noChangeAspect="1" noChangeArrowheads="1"/>
          </p:cNvPicPr>
          <p:nvPr/>
        </p:nvPicPr>
        <p:blipFill>
          <a:blip r:embed="rId2"/>
          <a:srcRect l="16135" t="17816" r="12457" b="28136"/>
          <a:stretch>
            <a:fillRect/>
          </a:stretch>
        </p:blipFill>
        <p:spPr bwMode="auto">
          <a:xfrm>
            <a:off x="6443663" y="255588"/>
            <a:ext cx="2473325" cy="1012825"/>
          </a:xfrm>
          <a:prstGeom prst="rect">
            <a:avLst/>
          </a:prstGeom>
          <a:noFill/>
          <a:ln w="9525">
            <a:noFill/>
            <a:miter lim="800000"/>
            <a:headEnd/>
            <a:tailEnd/>
          </a:ln>
        </p:spPr>
      </p:pic>
      <p:pic>
        <p:nvPicPr>
          <p:cNvPr id="14340" name="Picture 10" descr="КГК ц"/>
          <p:cNvPicPr>
            <a:picLocks noChangeAspect="1" noChangeArrowheads="1"/>
          </p:cNvPicPr>
          <p:nvPr/>
        </p:nvPicPr>
        <p:blipFill>
          <a:blip r:embed="rId3">
            <a:clrChange>
              <a:clrFrom>
                <a:srgbClr val="FFFFFF"/>
              </a:clrFrom>
              <a:clrTo>
                <a:srgbClr val="FFFFFF">
                  <a:alpha val="0"/>
                </a:srgbClr>
              </a:clrTo>
            </a:clrChange>
          </a:blip>
          <a:srcRect l="24449" t="11157" r="24449" b="25856"/>
          <a:stretch>
            <a:fillRect/>
          </a:stretch>
        </p:blipFill>
        <p:spPr bwMode="auto">
          <a:xfrm>
            <a:off x="468313" y="163513"/>
            <a:ext cx="962025" cy="1225550"/>
          </a:xfrm>
          <a:prstGeom prst="rect">
            <a:avLst/>
          </a:prstGeom>
          <a:noFill/>
          <a:ln w="9525">
            <a:noFill/>
            <a:miter lim="800000"/>
            <a:headEnd/>
            <a:tailEnd/>
          </a:ln>
        </p:spPr>
      </p:pic>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27000" y="0"/>
            <a:ext cx="935038" cy="1152525"/>
          </a:xfrm>
          <a:prstGeom prst="rect">
            <a:avLst/>
          </a:prstGeom>
          <a:noFill/>
          <a:ln w="9525">
            <a:noFill/>
            <a:miter lim="800000"/>
            <a:headEnd/>
            <a:tailEnd/>
          </a:ln>
        </p:spPr>
      </p:pic>
      <p:sp>
        <p:nvSpPr>
          <p:cNvPr id="17410" name="Прямоугольник 12"/>
          <p:cNvSpPr>
            <a:spLocks noChangeArrowheads="1"/>
          </p:cNvSpPr>
          <p:nvPr/>
        </p:nvSpPr>
        <p:spPr bwMode="auto">
          <a:xfrm>
            <a:off x="1042988" y="292100"/>
            <a:ext cx="7777162" cy="369888"/>
          </a:xfrm>
          <a:prstGeom prst="rect">
            <a:avLst/>
          </a:prstGeom>
          <a:noFill/>
          <a:ln w="9525">
            <a:noFill/>
            <a:miter lim="800000"/>
            <a:headEnd/>
            <a:tailEnd/>
          </a:ln>
        </p:spPr>
        <p:txBody>
          <a:bodyPr/>
          <a:lstStyle/>
          <a:p>
            <a:pPr algn="ctr"/>
            <a:r>
              <a:rPr lang="en-US" b="1">
                <a:solidFill>
                  <a:srgbClr val="0D79CA"/>
                </a:solidFill>
              </a:rPr>
              <a:t>COMMITTEE OF STATE CONTROL OF THE REPUBLIC OF BELARUS</a:t>
            </a:r>
            <a:endParaRPr lang="ru-RU" b="1">
              <a:solidFill>
                <a:srgbClr val="0D79CA"/>
              </a:solidFill>
            </a:endParaRPr>
          </a:p>
        </p:txBody>
      </p:sp>
      <p:sp>
        <p:nvSpPr>
          <p:cNvPr id="4" name="AutoShape 4"/>
          <p:cNvSpPr>
            <a:spLocks noChangeArrowheads="1"/>
          </p:cNvSpPr>
          <p:nvPr/>
        </p:nvSpPr>
        <p:spPr bwMode="auto">
          <a:xfrm rot="10800000" flipV="1">
            <a:off x="87947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2</a:t>
            </a:r>
            <a:endParaRPr lang="ru-RU" sz="2400" b="1" dirty="0">
              <a:solidFill>
                <a:srgbClr val="000000"/>
              </a:solidFill>
              <a:latin typeface="+mn-lt"/>
              <a:cs typeface="Arial" pitchFamily="34" charset="0"/>
            </a:endParaRPr>
          </a:p>
        </p:txBody>
      </p:sp>
      <p:sp>
        <p:nvSpPr>
          <p:cNvPr id="17412" name="Прямоугольник 1"/>
          <p:cNvSpPr>
            <a:spLocks noChangeArrowheads="1"/>
          </p:cNvSpPr>
          <p:nvPr/>
        </p:nvSpPr>
        <p:spPr bwMode="auto">
          <a:xfrm>
            <a:off x="323850" y="908050"/>
            <a:ext cx="8496300" cy="4902200"/>
          </a:xfrm>
          <a:prstGeom prst="rect">
            <a:avLst/>
          </a:prstGeom>
          <a:noFill/>
          <a:ln w="9525">
            <a:noFill/>
            <a:miter lim="800000"/>
            <a:headEnd/>
            <a:tailEnd/>
          </a:ln>
        </p:spPr>
        <p:txBody>
          <a:bodyPr>
            <a:spAutoFit/>
          </a:bodyPr>
          <a:lstStyle/>
          <a:p>
            <a:pPr algn="ctr"/>
            <a:r>
              <a:rPr lang="en-US" sz="2100" b="1" dirty="0">
                <a:solidFill>
                  <a:srgbClr val="821A08"/>
                </a:solidFill>
                <a:cs typeface="Arial" charset="0"/>
              </a:rPr>
              <a:t>Chapter</a:t>
            </a:r>
            <a:r>
              <a:rPr lang="ru-RU" sz="2100" b="1" dirty="0">
                <a:solidFill>
                  <a:srgbClr val="821A08"/>
                </a:solidFill>
                <a:cs typeface="Arial" charset="0"/>
              </a:rPr>
              <a:t> 8. </a:t>
            </a:r>
            <a:r>
              <a:rPr lang="en-US" sz="2100" b="1" dirty="0">
                <a:solidFill>
                  <a:srgbClr val="821A08"/>
                </a:solidFill>
                <a:cs typeface="Arial" charset="0"/>
              </a:rPr>
              <a:t>Committee of State Control </a:t>
            </a:r>
            <a:endParaRPr lang="ru-RU" sz="2100" b="1" dirty="0">
              <a:solidFill>
                <a:srgbClr val="821A08"/>
              </a:solidFill>
              <a:cs typeface="Arial" charset="0"/>
            </a:endParaRPr>
          </a:p>
          <a:p>
            <a:pPr algn="ctr"/>
            <a:r>
              <a:rPr lang="ru-RU" sz="2100" b="1" dirty="0">
                <a:solidFill>
                  <a:srgbClr val="821A08"/>
                </a:solidFill>
                <a:cs typeface="Arial" charset="0"/>
              </a:rPr>
              <a:t>(</a:t>
            </a:r>
            <a:r>
              <a:rPr lang="en-US" sz="2100" b="1" dirty="0">
                <a:solidFill>
                  <a:srgbClr val="821A08"/>
                </a:solidFill>
                <a:cs typeface="Arial" charset="0"/>
              </a:rPr>
              <a:t>Constitution of the Republic of Belarus</a:t>
            </a:r>
            <a:r>
              <a:rPr lang="ru-RU" sz="2100" b="1" dirty="0">
                <a:solidFill>
                  <a:srgbClr val="821A08"/>
                </a:solidFill>
                <a:cs typeface="Arial" charset="0"/>
              </a:rPr>
              <a:t>)</a:t>
            </a:r>
          </a:p>
          <a:p>
            <a:endParaRPr lang="ru-RU" sz="2100" b="1" dirty="0">
              <a:cs typeface="Arial" charset="0"/>
            </a:endParaRPr>
          </a:p>
          <a:p>
            <a:pPr algn="just"/>
            <a:r>
              <a:rPr lang="en-US" sz="2100" b="1" dirty="0">
                <a:solidFill>
                  <a:srgbClr val="191D34"/>
                </a:solidFill>
                <a:cs typeface="Arial" charset="0"/>
              </a:rPr>
              <a:t>Article</a:t>
            </a:r>
            <a:r>
              <a:rPr lang="ru-RU" sz="2100" b="1" dirty="0">
                <a:solidFill>
                  <a:srgbClr val="191D34"/>
                </a:solidFill>
                <a:cs typeface="Arial" charset="0"/>
              </a:rPr>
              <a:t> 129.</a:t>
            </a:r>
            <a:r>
              <a:rPr lang="ru-RU" sz="2100" b="1" dirty="0">
                <a:solidFill>
                  <a:srgbClr val="821A08"/>
                </a:solidFill>
                <a:cs typeface="Arial" charset="0"/>
              </a:rPr>
              <a:t> </a:t>
            </a:r>
            <a:r>
              <a:rPr lang="en-US" sz="2100" b="1" dirty="0">
                <a:solidFill>
                  <a:srgbClr val="C3260C"/>
                </a:solidFill>
                <a:cs typeface="Arial" charset="0"/>
              </a:rPr>
              <a:t>The Committee of State Control shall exercise state control over execution of the republican budget, use of state property and implementation of the acts of the President, the Parliament, the Government and other state bodies, regulating state property relations and economic, financial and tax relations.</a:t>
            </a:r>
            <a:r>
              <a:rPr lang="ru-RU" sz="2100" b="1" dirty="0">
                <a:solidFill>
                  <a:srgbClr val="C3260C"/>
                </a:solidFill>
                <a:cs typeface="Arial" charset="0"/>
              </a:rPr>
              <a:t> </a:t>
            </a:r>
            <a:endParaRPr lang="ru-RU" sz="1000" b="1" dirty="0">
              <a:solidFill>
                <a:srgbClr val="821A08"/>
              </a:solidFill>
              <a:cs typeface="Arial" charset="0"/>
            </a:endParaRPr>
          </a:p>
          <a:p>
            <a:pPr algn="just"/>
            <a:r>
              <a:rPr lang="en-US" sz="2100" b="1" dirty="0">
                <a:solidFill>
                  <a:srgbClr val="191D34"/>
                </a:solidFill>
              </a:rPr>
              <a:t>Article</a:t>
            </a:r>
            <a:r>
              <a:rPr lang="ru-RU" sz="2100" dirty="0"/>
              <a:t> </a:t>
            </a:r>
            <a:r>
              <a:rPr lang="ru-RU" sz="2100" b="1" dirty="0">
                <a:solidFill>
                  <a:srgbClr val="191D34"/>
                </a:solidFill>
                <a:cs typeface="Arial" charset="0"/>
              </a:rPr>
              <a:t> 130.</a:t>
            </a:r>
            <a:r>
              <a:rPr lang="ru-RU" sz="2100" b="1" dirty="0">
                <a:solidFill>
                  <a:srgbClr val="821A08"/>
                </a:solidFill>
                <a:cs typeface="Arial" charset="0"/>
              </a:rPr>
              <a:t> </a:t>
            </a:r>
            <a:r>
              <a:rPr lang="en-US" sz="2100" b="1" dirty="0">
                <a:solidFill>
                  <a:srgbClr val="C3260C"/>
                </a:solidFill>
                <a:cs typeface="Arial" charset="0"/>
              </a:rPr>
              <a:t>The </a:t>
            </a:r>
            <a:r>
              <a:rPr lang="en-US" sz="2100" b="1" dirty="0">
                <a:solidFill>
                  <a:srgbClr val="C3260C"/>
                </a:solidFill>
              </a:rPr>
              <a:t>Committee of State Control shall</a:t>
            </a:r>
            <a:r>
              <a:rPr lang="en-US" sz="2100" b="1" dirty="0">
                <a:solidFill>
                  <a:srgbClr val="C3260C"/>
                </a:solidFill>
                <a:cs typeface="Arial" charset="0"/>
              </a:rPr>
              <a:t> be formed by the President. The Chairperson of the </a:t>
            </a:r>
            <a:r>
              <a:rPr lang="en-US" sz="2100" b="1" dirty="0">
                <a:solidFill>
                  <a:srgbClr val="C3260C"/>
                </a:solidFill>
              </a:rPr>
              <a:t>Committee of State Control shall be appointed by the President. </a:t>
            </a:r>
            <a:endParaRPr lang="ru-RU" sz="1000" b="1" dirty="0">
              <a:solidFill>
                <a:srgbClr val="821A08"/>
              </a:solidFill>
              <a:cs typeface="Arial" charset="0"/>
            </a:endParaRPr>
          </a:p>
          <a:p>
            <a:pPr algn="just"/>
            <a:r>
              <a:rPr lang="en-US" sz="2100" b="1" dirty="0">
                <a:solidFill>
                  <a:srgbClr val="191D34"/>
                </a:solidFill>
              </a:rPr>
              <a:t>Article</a:t>
            </a:r>
            <a:r>
              <a:rPr lang="ru-RU" sz="2100" b="1" dirty="0">
                <a:solidFill>
                  <a:srgbClr val="191D34"/>
                </a:solidFill>
                <a:cs typeface="Arial" charset="0"/>
              </a:rPr>
              <a:t> 131.</a:t>
            </a:r>
            <a:r>
              <a:rPr lang="ru-RU" sz="2100" b="1" dirty="0">
                <a:solidFill>
                  <a:srgbClr val="821A08"/>
                </a:solidFill>
                <a:cs typeface="Arial" charset="0"/>
              </a:rPr>
              <a:t> </a:t>
            </a:r>
            <a:r>
              <a:rPr lang="en-US" sz="2100" b="1" dirty="0">
                <a:solidFill>
                  <a:srgbClr val="C3260C"/>
                </a:solidFill>
                <a:cs typeface="Arial" charset="0"/>
              </a:rPr>
              <a:t>The competence, organization and operating procedure of the </a:t>
            </a:r>
            <a:r>
              <a:rPr lang="en-US" sz="2100" b="1" dirty="0">
                <a:solidFill>
                  <a:srgbClr val="C3260C"/>
                </a:solidFill>
              </a:rPr>
              <a:t>Committee of State Control</a:t>
            </a:r>
            <a:r>
              <a:rPr lang="en-US" dirty="0"/>
              <a:t> </a:t>
            </a:r>
            <a:r>
              <a:rPr lang="en-US" sz="2100" b="1" dirty="0">
                <a:solidFill>
                  <a:srgbClr val="C3260C"/>
                </a:solidFill>
                <a:cs typeface="Arial" charset="0"/>
              </a:rPr>
              <a:t>shall be determined by the legislation</a:t>
            </a:r>
            <a:r>
              <a:rPr lang="ru-RU" sz="2100" b="1" dirty="0">
                <a:solidFill>
                  <a:srgbClr val="C3260C"/>
                </a:solidFill>
                <a:cs typeface="Arial" charset="0"/>
              </a:rPr>
              <a:t>.</a:t>
            </a:r>
          </a:p>
        </p:txBody>
      </p:sp>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0"/>
          <p:cNvSpPr>
            <a:spLocks noChangeArrowheads="1"/>
          </p:cNvSpPr>
          <p:nvPr/>
        </p:nvSpPr>
        <p:spPr bwMode="auto">
          <a:xfrm>
            <a:off x="250825" y="836613"/>
            <a:ext cx="8642350" cy="5472112"/>
          </a:xfrm>
          <a:prstGeom prst="rect">
            <a:avLst/>
          </a:prstGeom>
          <a:noFill/>
          <a:ln w="9525">
            <a:noFill/>
            <a:miter lim="800000"/>
            <a:headEnd/>
            <a:tailEnd/>
          </a:ln>
        </p:spPr>
        <p:txBody>
          <a:bodyPr lIns="0" rIns="0" bIns="0" anchor="ctr"/>
          <a:lstStyle/>
          <a:p>
            <a:pPr algn="ctr"/>
            <a:r>
              <a:rPr lang="en-US" sz="2000" b="1">
                <a:solidFill>
                  <a:srgbClr val="821A08"/>
                </a:solidFill>
                <a:cs typeface="Arial" charset="0"/>
              </a:rPr>
              <a:t>The main tasks of the Committee of State Control:</a:t>
            </a:r>
            <a:endParaRPr lang="ru-RU" sz="2000" b="1">
              <a:solidFill>
                <a:srgbClr val="821A08"/>
              </a:solidFill>
              <a:cs typeface="Arial" charset="0"/>
            </a:endParaRPr>
          </a:p>
          <a:p>
            <a:pPr algn="ctr"/>
            <a:endParaRPr lang="ru-RU" sz="2000" b="1">
              <a:solidFill>
                <a:srgbClr val="821A08"/>
              </a:solidFill>
              <a:cs typeface="Arial" charset="0"/>
            </a:endParaRPr>
          </a:p>
          <a:p>
            <a:pPr algn="just">
              <a:buFont typeface="Wingdings" pitchFamily="2" charset="2"/>
              <a:buChar char="Ø"/>
            </a:pPr>
            <a:r>
              <a:rPr lang="en-US" sz="2000" b="1">
                <a:solidFill>
                  <a:srgbClr val="C00000"/>
                </a:solidFill>
                <a:cs typeface="Arial" charset="0"/>
              </a:rPr>
              <a:t>to ensure economic security of the Republic of Belarus; </a:t>
            </a:r>
            <a:endParaRPr lang="ru-RU" sz="2000" b="1">
              <a:solidFill>
                <a:srgbClr val="C00000"/>
              </a:solidFill>
              <a:cs typeface="Arial" charset="0"/>
            </a:endParaRPr>
          </a:p>
          <a:p>
            <a:pPr algn="just">
              <a:buFont typeface="Wingdings" pitchFamily="2" charset="2"/>
              <a:buChar char="Ø"/>
            </a:pPr>
            <a:endParaRPr lang="ru-RU" sz="500" b="1">
              <a:solidFill>
                <a:srgbClr val="C00000"/>
              </a:solidFill>
              <a:cs typeface="Arial" charset="0"/>
            </a:endParaRPr>
          </a:p>
          <a:p>
            <a:pPr algn="just">
              <a:buFont typeface="Wingdings" pitchFamily="2" charset="2"/>
              <a:buChar char="Ø"/>
            </a:pPr>
            <a:r>
              <a:rPr lang="en-US" sz="2000" b="1">
                <a:solidFill>
                  <a:srgbClr val="C00000"/>
                </a:solidFill>
                <a:cs typeface="Arial" charset="0"/>
              </a:rPr>
              <a:t>to supervise execution of the budget, use of state property, implementation of acts delivered by the President of the Republic of Belarus, the Parliament, the Government and other public bodies regulating state property, economic, financial and taxation relations;</a:t>
            </a:r>
            <a:r>
              <a:rPr lang="ru-RU" sz="2000" b="1">
                <a:solidFill>
                  <a:srgbClr val="C00000"/>
                </a:solidFill>
                <a:cs typeface="Arial" charset="0"/>
              </a:rPr>
              <a:t> </a:t>
            </a:r>
          </a:p>
          <a:p>
            <a:pPr algn="just">
              <a:buFont typeface="Wingdings" pitchFamily="2" charset="2"/>
              <a:buNone/>
            </a:pPr>
            <a:endParaRPr lang="ru-RU" sz="500" b="1">
              <a:solidFill>
                <a:srgbClr val="C00000"/>
              </a:solidFill>
              <a:cs typeface="Arial" charset="0"/>
            </a:endParaRPr>
          </a:p>
          <a:p>
            <a:pPr algn="just">
              <a:buFont typeface="Wingdings" pitchFamily="2" charset="2"/>
              <a:buChar char="Ø"/>
            </a:pPr>
            <a:r>
              <a:rPr lang="en-US" sz="2000" b="1">
                <a:solidFill>
                  <a:srgbClr val="C00000"/>
                </a:solidFill>
                <a:cs typeface="Arial" charset="0"/>
              </a:rPr>
              <a:t>control over execution of the instructions issued by the President of the Republic of Belarus; </a:t>
            </a:r>
            <a:endParaRPr lang="ru-RU" sz="2000" b="1">
              <a:solidFill>
                <a:srgbClr val="C00000"/>
              </a:solidFill>
              <a:cs typeface="Arial" charset="0"/>
            </a:endParaRPr>
          </a:p>
          <a:p>
            <a:pPr algn="just">
              <a:buFont typeface="Wingdings" pitchFamily="2" charset="2"/>
              <a:buNone/>
            </a:pPr>
            <a:endParaRPr lang="ru-RU" sz="500" b="1">
              <a:solidFill>
                <a:srgbClr val="C00000"/>
              </a:solidFill>
              <a:cs typeface="Arial" charset="0"/>
            </a:endParaRPr>
          </a:p>
          <a:p>
            <a:pPr algn="just">
              <a:buFont typeface="Wingdings" pitchFamily="2" charset="2"/>
              <a:buChar char="Ø"/>
            </a:pPr>
            <a:r>
              <a:rPr lang="en-US" sz="2000" b="1">
                <a:solidFill>
                  <a:srgbClr val="C00000"/>
                </a:solidFill>
                <a:cs typeface="Arial" charset="0"/>
              </a:rPr>
              <a:t>prevention, detection and restraint of economic violations and crimes;</a:t>
            </a:r>
            <a:endParaRPr lang="ru-RU" sz="2000" b="1">
              <a:solidFill>
                <a:srgbClr val="C00000"/>
              </a:solidFill>
              <a:cs typeface="Arial" charset="0"/>
            </a:endParaRPr>
          </a:p>
          <a:p>
            <a:pPr algn="just">
              <a:buFont typeface="Wingdings" pitchFamily="2" charset="2"/>
              <a:buNone/>
            </a:pPr>
            <a:endParaRPr lang="ru-RU" sz="500" b="1">
              <a:solidFill>
                <a:srgbClr val="C00000"/>
              </a:solidFill>
              <a:cs typeface="Arial" charset="0"/>
            </a:endParaRPr>
          </a:p>
          <a:p>
            <a:pPr algn="just">
              <a:buFont typeface="Wingdings" pitchFamily="2" charset="2"/>
              <a:buChar char="Ø"/>
            </a:pPr>
            <a:r>
              <a:rPr lang="en-US" sz="2000" b="1">
                <a:solidFill>
                  <a:srgbClr val="C00000"/>
                </a:solidFill>
                <a:cs typeface="Arial" charset="0"/>
              </a:rPr>
              <a:t>implementation of efficient actions to prevent legalization of criminal income, funding of terrorism and proliferation of mass destruction weapons. </a:t>
            </a:r>
            <a:endParaRPr lang="ru-RU" sz="2000" b="1">
              <a:solidFill>
                <a:srgbClr val="C00000"/>
              </a:solidFill>
              <a:cs typeface="Arial" charset="0"/>
            </a:endParaRPr>
          </a:p>
        </p:txBody>
      </p:sp>
      <p:pic>
        <p:nvPicPr>
          <p:cNvPr id="18434"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47638" y="22225"/>
            <a:ext cx="935037" cy="1152525"/>
          </a:xfrm>
          <a:prstGeom prst="rect">
            <a:avLst/>
          </a:prstGeom>
          <a:noFill/>
          <a:ln w="9525">
            <a:noFill/>
            <a:miter lim="800000"/>
            <a:headEnd/>
            <a:tailEnd/>
          </a:ln>
        </p:spPr>
      </p:pic>
      <p:sp>
        <p:nvSpPr>
          <p:cNvPr id="18435" name="TextBox 5"/>
          <p:cNvSpPr txBox="1">
            <a:spLocks noChangeArrowheads="1"/>
          </p:cNvSpPr>
          <p:nvPr/>
        </p:nvSpPr>
        <p:spPr bwMode="auto">
          <a:xfrm>
            <a:off x="1046163" y="273050"/>
            <a:ext cx="7847012" cy="366713"/>
          </a:xfrm>
          <a:prstGeom prst="rect">
            <a:avLst/>
          </a:prstGeom>
          <a:noFill/>
          <a:ln w="9525">
            <a:noFill/>
            <a:miter lim="800000"/>
            <a:headEnd/>
            <a:tailEnd/>
          </a:ln>
        </p:spPr>
        <p:txBody>
          <a:bodyPr>
            <a:spAutoFit/>
          </a:bodyPr>
          <a:lstStyle/>
          <a:p>
            <a:pPr algn="ctr"/>
            <a:r>
              <a:rPr lang="en-US" b="1">
                <a:solidFill>
                  <a:srgbClr val="0D79CA"/>
                </a:solidFill>
              </a:rPr>
              <a:t>COMMITTEE OF STATE CONTROL OF THE REPUBLIC OF BELARUS</a:t>
            </a:r>
            <a:endParaRPr lang="ru-RU" b="1">
              <a:solidFill>
                <a:srgbClr val="0D79CA"/>
              </a:solidFill>
            </a:endParaRPr>
          </a:p>
        </p:txBody>
      </p:sp>
      <p:sp>
        <p:nvSpPr>
          <p:cNvPr id="7" name="AutoShape 4"/>
          <p:cNvSpPr>
            <a:spLocks noChangeArrowheads="1"/>
          </p:cNvSpPr>
          <p:nvPr/>
        </p:nvSpPr>
        <p:spPr bwMode="auto">
          <a:xfrm rot="10800000" flipV="1">
            <a:off x="87947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3</a:t>
            </a:r>
            <a:endParaRPr lang="ru-RU" sz="2400" b="1" dirty="0">
              <a:solidFill>
                <a:srgbClr val="000000"/>
              </a:solidFill>
              <a:latin typeface="+mn-lt"/>
              <a:cs typeface="Arial" pitchFamily="34" charset="0"/>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Подзаголовок 23"/>
          <p:cNvSpPr>
            <a:spLocks noGrp="1"/>
          </p:cNvSpPr>
          <p:nvPr>
            <p:ph type="subTitle" idx="4294967295"/>
          </p:nvPr>
        </p:nvSpPr>
        <p:spPr>
          <a:xfrm>
            <a:off x="179388" y="1341438"/>
            <a:ext cx="8753475" cy="4175125"/>
          </a:xfrm>
          <a:solidFill>
            <a:schemeClr val="bg2">
              <a:lumMod val="90000"/>
            </a:schemeClr>
          </a:solidFill>
          <a:ln w="57150">
            <a:solidFill>
              <a:schemeClr val="accent1"/>
            </a:solidFill>
          </a:ln>
        </p:spPr>
        <p:txBody>
          <a:bodyPr>
            <a:normAutofit/>
          </a:bodyPr>
          <a:lstStyle/>
          <a:p>
            <a:pPr marL="0" indent="0" algn="ctr">
              <a:buFont typeface="Georgia" pitchFamily="18" charset="0"/>
              <a:buNone/>
              <a:defRPr/>
            </a:pPr>
            <a:r>
              <a:rPr lang="en-US" sz="2400" b="1" i="1" smtClean="0">
                <a:solidFill>
                  <a:srgbClr val="821A08"/>
                </a:solidFill>
              </a:rPr>
              <a:t>Central office </a:t>
            </a:r>
            <a:endParaRPr lang="ru-RU" smtClean="0">
              <a:solidFill>
                <a:schemeClr val="tx2"/>
              </a:solidFill>
            </a:endParaRPr>
          </a:p>
        </p:txBody>
      </p:sp>
      <p:pic>
        <p:nvPicPr>
          <p:cNvPr id="19458"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07950" y="0"/>
            <a:ext cx="935038" cy="1152525"/>
          </a:xfrm>
          <a:prstGeom prst="rect">
            <a:avLst/>
          </a:prstGeom>
          <a:noFill/>
          <a:ln w="9525">
            <a:noFill/>
            <a:miter lim="800000"/>
            <a:headEnd/>
            <a:tailEnd/>
          </a:ln>
        </p:spPr>
      </p:pic>
      <p:sp>
        <p:nvSpPr>
          <p:cNvPr id="19459" name="TextBox 6"/>
          <p:cNvSpPr txBox="1">
            <a:spLocks noChangeArrowheads="1"/>
          </p:cNvSpPr>
          <p:nvPr/>
        </p:nvSpPr>
        <p:spPr bwMode="auto">
          <a:xfrm>
            <a:off x="1046163" y="273050"/>
            <a:ext cx="7847012" cy="366713"/>
          </a:xfrm>
          <a:prstGeom prst="rect">
            <a:avLst/>
          </a:prstGeom>
          <a:noFill/>
          <a:ln w="9525">
            <a:noFill/>
            <a:miter lim="800000"/>
            <a:headEnd/>
            <a:tailEnd/>
          </a:ln>
        </p:spPr>
        <p:txBody>
          <a:bodyPr>
            <a:spAutoFit/>
          </a:bodyPr>
          <a:lstStyle/>
          <a:p>
            <a:pPr algn="ctr"/>
            <a:r>
              <a:rPr lang="en-US" b="1">
                <a:solidFill>
                  <a:srgbClr val="0D79CA"/>
                </a:solidFill>
              </a:rPr>
              <a:t>COMMITTEE OF STATE CONTROL OF THE REPUBLIC OF BELARUS</a:t>
            </a:r>
            <a:endParaRPr lang="ru-RU" b="1">
              <a:solidFill>
                <a:srgbClr val="0D79CA"/>
              </a:solidFill>
            </a:endParaRPr>
          </a:p>
        </p:txBody>
      </p:sp>
      <p:sp>
        <p:nvSpPr>
          <p:cNvPr id="8" name="AutoShape 4"/>
          <p:cNvSpPr>
            <a:spLocks noChangeArrowheads="1"/>
          </p:cNvSpPr>
          <p:nvPr/>
        </p:nvSpPr>
        <p:spPr bwMode="auto">
          <a:xfrm rot="10800000" flipV="1">
            <a:off x="8723313" y="0"/>
            <a:ext cx="420687"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cs typeface="Arial" charset="0"/>
              </a:rPr>
              <a:t>4</a:t>
            </a:r>
            <a:endParaRPr lang="ru-RU" sz="2400" b="1" dirty="0">
              <a:solidFill>
                <a:srgbClr val="000000"/>
              </a:solidFill>
              <a:cs typeface="Arial" charset="0"/>
            </a:endParaRPr>
          </a:p>
        </p:txBody>
      </p:sp>
      <p:grpSp>
        <p:nvGrpSpPr>
          <p:cNvPr id="19461" name="Группа 9"/>
          <p:cNvGrpSpPr>
            <a:grpSpLocks/>
          </p:cNvGrpSpPr>
          <p:nvPr/>
        </p:nvGrpSpPr>
        <p:grpSpPr bwMode="auto">
          <a:xfrm>
            <a:off x="303213" y="1773238"/>
            <a:ext cx="2765425" cy="1206500"/>
            <a:chOff x="0" y="478175"/>
            <a:chExt cx="2765632" cy="1206491"/>
          </a:xfrm>
        </p:grpSpPr>
        <p:sp>
          <p:nvSpPr>
            <p:cNvPr id="11" name="Скругленный прямоугольник 10"/>
            <p:cNvSpPr/>
            <p:nvPr/>
          </p:nvSpPr>
          <p:spPr>
            <a:xfrm>
              <a:off x="0" y="478175"/>
              <a:ext cx="2765632" cy="1206491"/>
            </a:xfrm>
            <a:prstGeom prst="roundRect">
              <a:avLst>
                <a:gd name="adj" fmla="val 10000"/>
              </a:avLst>
            </a:prstGeom>
            <a:solidFill>
              <a:srgbClr val="E3F2FD"/>
            </a:solidFill>
            <a:ln w="25400">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2" name="Скругленный прямоугольник 4"/>
            <p:cNvSpPr/>
            <p:nvPr/>
          </p:nvSpPr>
          <p:spPr>
            <a:xfrm>
              <a:off x="34928" y="513100"/>
              <a:ext cx="2664024" cy="1152516"/>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sz="1700" b="1">
                  <a:solidFill>
                    <a:srgbClr val="C3260C"/>
                  </a:solidFill>
                </a:rPr>
                <a:t>Main Department of Control over Budgetary and Financial Sphere</a:t>
              </a:r>
              <a:endParaRPr lang="ru-RU" sz="1700" b="1">
                <a:solidFill>
                  <a:srgbClr val="C3260C"/>
                </a:solidFill>
              </a:endParaRPr>
            </a:p>
          </p:txBody>
        </p:sp>
      </p:grpSp>
      <p:grpSp>
        <p:nvGrpSpPr>
          <p:cNvPr id="19462" name="Группа 13"/>
          <p:cNvGrpSpPr>
            <a:grpSpLocks/>
          </p:cNvGrpSpPr>
          <p:nvPr/>
        </p:nvGrpSpPr>
        <p:grpSpPr bwMode="auto">
          <a:xfrm>
            <a:off x="282575" y="3068638"/>
            <a:ext cx="2827338" cy="1190625"/>
            <a:chOff x="131027" y="1702310"/>
            <a:chExt cx="2702757" cy="1190757"/>
          </a:xfrm>
        </p:grpSpPr>
        <p:sp>
          <p:nvSpPr>
            <p:cNvPr id="15" name="Скругленный прямоугольник 14"/>
            <p:cNvSpPr/>
            <p:nvPr/>
          </p:nvSpPr>
          <p:spPr>
            <a:xfrm>
              <a:off x="131027" y="1702310"/>
              <a:ext cx="2663301" cy="1152653"/>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6" name="Скругленный прямоугольник 4"/>
            <p:cNvSpPr/>
            <p:nvPr/>
          </p:nvSpPr>
          <p:spPr>
            <a:xfrm>
              <a:off x="170483" y="1740414"/>
              <a:ext cx="2663301" cy="1152653"/>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b="1">
                  <a:solidFill>
                    <a:srgbClr val="C3260C"/>
                  </a:solidFill>
                </a:rPr>
                <a:t>Main Department of Control over Consumer Market and Services</a:t>
              </a:r>
              <a:endParaRPr lang="ru-RU" b="1">
                <a:solidFill>
                  <a:srgbClr val="C3260C"/>
                </a:solidFill>
              </a:endParaRPr>
            </a:p>
          </p:txBody>
        </p:sp>
      </p:grpSp>
      <p:grpSp>
        <p:nvGrpSpPr>
          <p:cNvPr id="19463" name="Группа 16"/>
          <p:cNvGrpSpPr>
            <a:grpSpLocks/>
          </p:cNvGrpSpPr>
          <p:nvPr/>
        </p:nvGrpSpPr>
        <p:grpSpPr bwMode="auto">
          <a:xfrm>
            <a:off x="292100" y="4373563"/>
            <a:ext cx="2817813" cy="987425"/>
            <a:chOff x="131027" y="3142472"/>
            <a:chExt cx="2752154" cy="987438"/>
          </a:xfrm>
        </p:grpSpPr>
        <p:sp>
          <p:nvSpPr>
            <p:cNvPr id="18" name="Скругленный прямоугольник 17"/>
            <p:cNvSpPr/>
            <p:nvPr/>
          </p:nvSpPr>
          <p:spPr>
            <a:xfrm>
              <a:off x="131027" y="3142472"/>
              <a:ext cx="2752154" cy="987438"/>
            </a:xfrm>
            <a:prstGeom prst="roundRect">
              <a:avLst>
                <a:gd name="adj" fmla="val 10000"/>
              </a:avLst>
            </a:prstGeom>
            <a:solidFill>
              <a:schemeClr val="accent4">
                <a:lumMod val="60000"/>
                <a:lumOff val="40000"/>
              </a:schemeClr>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9" name="Скругленный прямоугольник 4"/>
            <p:cNvSpPr/>
            <p:nvPr/>
          </p:nvSpPr>
          <p:spPr>
            <a:xfrm>
              <a:off x="160487" y="3171047"/>
              <a:ext cx="2693234" cy="930287"/>
            </a:xfrm>
            <a:prstGeom prst="rect">
              <a:avLst/>
            </a:prstGeom>
          </p:spPr>
          <p:style>
            <a:lnRef idx="0">
              <a:scrgbClr r="0" g="0" b="0"/>
            </a:lnRef>
            <a:fillRef idx="0">
              <a:scrgbClr r="0" g="0" b="0"/>
            </a:fillRef>
            <a:effectRef idx="0">
              <a:scrgbClr r="0" g="0" b="0"/>
            </a:effectRef>
            <a:fontRef idx="minor">
              <a:schemeClr val="lt1"/>
            </a:fontRef>
          </p:style>
          <p:txBody>
            <a:bodyPr lIns="72390" tIns="72390" rIns="72390" bIns="72390" anchor="ctr"/>
            <a:lstStyle/>
            <a:p>
              <a:pPr algn="ctr" defTabSz="844550">
                <a:lnSpc>
                  <a:spcPct val="90000"/>
                </a:lnSpc>
                <a:spcAft>
                  <a:spcPct val="35000"/>
                </a:spcAft>
                <a:defRPr/>
              </a:pPr>
              <a:r>
                <a:rPr lang="en-US" sz="1900" b="1">
                  <a:solidFill>
                    <a:srgbClr val="002060"/>
                  </a:solidFill>
                </a:rPr>
                <a:t>Department of Financial Monitoring </a:t>
              </a:r>
              <a:endParaRPr lang="ru-RU" sz="1900" b="1">
                <a:solidFill>
                  <a:srgbClr val="002060"/>
                </a:solidFill>
              </a:endParaRPr>
            </a:p>
          </p:txBody>
        </p:sp>
      </p:grpSp>
      <p:sp>
        <p:nvSpPr>
          <p:cNvPr id="20" name="Скругленный прямоугольник 19"/>
          <p:cNvSpPr/>
          <p:nvPr/>
        </p:nvSpPr>
        <p:spPr>
          <a:xfrm>
            <a:off x="1036638" y="5846763"/>
            <a:ext cx="3205162" cy="836612"/>
          </a:xfrm>
          <a:prstGeom prst="roundRect">
            <a:avLst/>
          </a:prstGeom>
          <a:solidFill>
            <a:srgbClr val="E3F2F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a:solidFill>
                  <a:srgbClr val="C3260C"/>
                </a:solidFill>
                <a:latin typeface="Arial" charset="0"/>
              </a:rPr>
              <a:t>Regional Committees </a:t>
            </a:r>
          </a:p>
          <a:p>
            <a:pPr algn="ctr">
              <a:defRPr/>
            </a:pPr>
            <a:r>
              <a:rPr lang="en-US" b="1">
                <a:solidFill>
                  <a:srgbClr val="C3260C"/>
                </a:solidFill>
                <a:latin typeface="Arial" charset="0"/>
              </a:rPr>
              <a:t>of State Control</a:t>
            </a:r>
            <a:endParaRPr lang="ru-RU" b="1">
              <a:solidFill>
                <a:srgbClr val="C3260C"/>
              </a:solidFill>
              <a:latin typeface="Arial" charset="0"/>
            </a:endParaRPr>
          </a:p>
        </p:txBody>
      </p:sp>
      <p:sp>
        <p:nvSpPr>
          <p:cNvPr id="21" name="Скругленный прямоугольник 8"/>
          <p:cNvSpPr>
            <a:spLocks noChangeArrowheads="1"/>
          </p:cNvSpPr>
          <p:nvPr/>
        </p:nvSpPr>
        <p:spPr bwMode="auto">
          <a:xfrm>
            <a:off x="4891088" y="5854700"/>
            <a:ext cx="4041775" cy="836613"/>
          </a:xfrm>
          <a:prstGeom prst="roundRect">
            <a:avLst>
              <a:gd name="adj" fmla="val 16667"/>
            </a:avLst>
          </a:prstGeom>
          <a:solidFill>
            <a:schemeClr val="accent6">
              <a:lumMod val="40000"/>
              <a:lumOff val="60000"/>
            </a:schemeClr>
          </a:solidFill>
          <a:ln w="25400" algn="ctr">
            <a:solidFill>
              <a:srgbClr val="085091"/>
            </a:solidFill>
            <a:round/>
            <a:headEnd/>
            <a:tailEnd/>
          </a:ln>
          <a:effectLst/>
        </p:spPr>
        <p:txBody>
          <a:bodyPr anchor="ctr"/>
          <a:lstStyle/>
          <a:p>
            <a:pPr algn="ctr">
              <a:defRPr/>
            </a:pPr>
            <a:r>
              <a:rPr lang="en-US" b="1"/>
              <a:t>Offices of the Financial Investigations Department for Regions and the City of Minsk</a:t>
            </a:r>
            <a:endParaRPr lang="ru-RU" b="1">
              <a:cs typeface="Arial" charset="0"/>
            </a:endParaRPr>
          </a:p>
        </p:txBody>
      </p:sp>
      <p:sp>
        <p:nvSpPr>
          <p:cNvPr id="19466" name="TextBox 24"/>
          <p:cNvSpPr txBox="1">
            <a:spLocks noChangeArrowheads="1"/>
          </p:cNvSpPr>
          <p:nvPr/>
        </p:nvSpPr>
        <p:spPr bwMode="auto">
          <a:xfrm>
            <a:off x="1042988" y="692150"/>
            <a:ext cx="7129462" cy="366713"/>
          </a:xfrm>
          <a:prstGeom prst="rect">
            <a:avLst/>
          </a:prstGeom>
          <a:noFill/>
          <a:ln w="9525">
            <a:noFill/>
            <a:miter lim="800000"/>
            <a:headEnd/>
            <a:tailEnd/>
          </a:ln>
        </p:spPr>
        <p:txBody>
          <a:bodyPr>
            <a:spAutoFit/>
          </a:bodyPr>
          <a:lstStyle/>
          <a:p>
            <a:pPr algn="ctr"/>
            <a:r>
              <a:rPr lang="en-US" b="1">
                <a:solidFill>
                  <a:srgbClr val="821A08"/>
                </a:solidFill>
                <a:cs typeface="Arial" charset="0"/>
              </a:rPr>
              <a:t>Organizational structure of the Committee of State Control </a:t>
            </a:r>
            <a:endParaRPr lang="ru-RU" b="1">
              <a:solidFill>
                <a:srgbClr val="821A08"/>
              </a:solidFill>
              <a:cs typeface="Arial" charset="0"/>
            </a:endParaRPr>
          </a:p>
        </p:txBody>
      </p:sp>
      <p:grpSp>
        <p:nvGrpSpPr>
          <p:cNvPr id="19467" name="Группа 25"/>
          <p:cNvGrpSpPr>
            <a:grpSpLocks/>
          </p:cNvGrpSpPr>
          <p:nvPr/>
        </p:nvGrpSpPr>
        <p:grpSpPr bwMode="auto">
          <a:xfrm>
            <a:off x="3225800" y="1773238"/>
            <a:ext cx="2765425" cy="1225550"/>
            <a:chOff x="2996673" y="405503"/>
            <a:chExt cx="2765632" cy="1225361"/>
          </a:xfrm>
        </p:grpSpPr>
        <p:sp>
          <p:nvSpPr>
            <p:cNvPr id="27" name="Скругленный прямоугольник 26"/>
            <p:cNvSpPr/>
            <p:nvPr/>
          </p:nvSpPr>
          <p:spPr>
            <a:xfrm>
              <a:off x="2996673" y="405503"/>
              <a:ext cx="2765632" cy="1225361"/>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8" name="Скругленный прямоугольник 4"/>
            <p:cNvSpPr/>
            <p:nvPr/>
          </p:nvSpPr>
          <p:spPr>
            <a:xfrm>
              <a:off x="3033189" y="442009"/>
              <a:ext cx="2692602" cy="1152347"/>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sz="1700" b="1">
                  <a:solidFill>
                    <a:srgbClr val="C3260C"/>
                  </a:solidFill>
                </a:rPr>
                <a:t>Main Department of Control over Material Production Industries</a:t>
              </a:r>
              <a:endParaRPr lang="ru-RU" sz="1700" b="1">
                <a:solidFill>
                  <a:srgbClr val="C3260C"/>
                </a:solidFill>
              </a:endParaRPr>
            </a:p>
          </p:txBody>
        </p:sp>
      </p:grpSp>
      <p:grpSp>
        <p:nvGrpSpPr>
          <p:cNvPr id="19468" name="Группа 28"/>
          <p:cNvGrpSpPr>
            <a:grpSpLocks/>
          </p:cNvGrpSpPr>
          <p:nvPr/>
        </p:nvGrpSpPr>
        <p:grpSpPr bwMode="auto">
          <a:xfrm>
            <a:off x="6126163" y="1760538"/>
            <a:ext cx="2767012" cy="1204912"/>
            <a:chOff x="5897932" y="405503"/>
            <a:chExt cx="2765632" cy="1205357"/>
          </a:xfrm>
        </p:grpSpPr>
        <p:sp>
          <p:nvSpPr>
            <p:cNvPr id="30" name="Скругленный прямоугольник 29"/>
            <p:cNvSpPr/>
            <p:nvPr/>
          </p:nvSpPr>
          <p:spPr>
            <a:xfrm>
              <a:off x="5897932" y="405503"/>
              <a:ext cx="2765632" cy="1189476"/>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1" name="Скругленный прямоугольник 4"/>
            <p:cNvSpPr/>
            <p:nvPr/>
          </p:nvSpPr>
          <p:spPr>
            <a:xfrm>
              <a:off x="5897932" y="491260"/>
              <a:ext cx="2730724" cy="1119600"/>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sz="1700" b="1">
                  <a:solidFill>
                    <a:srgbClr val="C3260C"/>
                  </a:solidFill>
                </a:rPr>
                <a:t>Main Department of Control over Banking  and Foreign Economic Activities</a:t>
              </a:r>
              <a:endParaRPr lang="ru-RU" sz="1700" b="1">
                <a:solidFill>
                  <a:srgbClr val="C3260C"/>
                </a:solidFill>
              </a:endParaRPr>
            </a:p>
          </p:txBody>
        </p:sp>
      </p:grpSp>
      <p:grpSp>
        <p:nvGrpSpPr>
          <p:cNvPr id="19469" name="Группа 31"/>
          <p:cNvGrpSpPr>
            <a:grpSpLocks/>
          </p:cNvGrpSpPr>
          <p:nvPr/>
        </p:nvGrpSpPr>
        <p:grpSpPr bwMode="auto">
          <a:xfrm>
            <a:off x="3257550" y="3094038"/>
            <a:ext cx="2752725" cy="1223962"/>
            <a:chOff x="3011319" y="1698933"/>
            <a:chExt cx="2752154" cy="1295844"/>
          </a:xfrm>
        </p:grpSpPr>
        <p:sp>
          <p:nvSpPr>
            <p:cNvPr id="33" name="Скругленный прямоугольник 32"/>
            <p:cNvSpPr/>
            <p:nvPr/>
          </p:nvSpPr>
          <p:spPr>
            <a:xfrm>
              <a:off x="3011319" y="1698933"/>
              <a:ext cx="2752154" cy="1295844"/>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4" name="Скругленный прямоугольник 4"/>
            <p:cNvSpPr/>
            <p:nvPr/>
          </p:nvSpPr>
          <p:spPr>
            <a:xfrm>
              <a:off x="3049411" y="1737589"/>
              <a:ext cx="2675970" cy="1218531"/>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sz="1700" b="1">
                  <a:solidFill>
                    <a:srgbClr val="C3260C"/>
                  </a:solidFill>
                </a:rPr>
                <a:t>Main Department of Control over Agricultural and Environmental Complexes</a:t>
              </a:r>
              <a:endParaRPr lang="ru-RU" sz="1700" b="1">
                <a:solidFill>
                  <a:srgbClr val="C3260C"/>
                </a:solidFill>
              </a:endParaRPr>
            </a:p>
          </p:txBody>
        </p:sp>
      </p:grpSp>
      <p:grpSp>
        <p:nvGrpSpPr>
          <p:cNvPr id="19470" name="Группа 34"/>
          <p:cNvGrpSpPr>
            <a:grpSpLocks/>
          </p:cNvGrpSpPr>
          <p:nvPr/>
        </p:nvGrpSpPr>
        <p:grpSpPr bwMode="auto">
          <a:xfrm>
            <a:off x="6140450" y="3051175"/>
            <a:ext cx="2754313" cy="1263650"/>
            <a:chOff x="5897941" y="1698930"/>
            <a:chExt cx="2754845" cy="1263565"/>
          </a:xfrm>
        </p:grpSpPr>
        <p:sp>
          <p:nvSpPr>
            <p:cNvPr id="36" name="Скругленный прямоугольник 35"/>
            <p:cNvSpPr/>
            <p:nvPr/>
          </p:nvSpPr>
          <p:spPr>
            <a:xfrm>
              <a:off x="5897941" y="1698930"/>
              <a:ext cx="2754845" cy="1263565"/>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7" name="Скругленный прямоугольник 4"/>
            <p:cNvSpPr/>
            <p:nvPr/>
          </p:nvSpPr>
          <p:spPr>
            <a:xfrm>
              <a:off x="5934461" y="1735441"/>
              <a:ext cx="2681805" cy="1190545"/>
            </a:xfrm>
            <a:prstGeom prst="rect">
              <a:avLst/>
            </a:prstGeom>
          </p:spPr>
          <p:style>
            <a:lnRef idx="0">
              <a:scrgbClr r="0" g="0" b="0"/>
            </a:lnRef>
            <a:fillRef idx="0">
              <a:scrgbClr r="0" g="0" b="0"/>
            </a:fillRef>
            <a:effectRef idx="0">
              <a:scrgbClr r="0" g="0" b="0"/>
            </a:effectRef>
            <a:fontRef idx="minor">
              <a:schemeClr val="lt1"/>
            </a:fontRef>
          </p:style>
          <p:txBody>
            <a:bodyPr lIns="68580" tIns="68580" rIns="68580" bIns="68580" anchor="ctr"/>
            <a:lstStyle/>
            <a:p>
              <a:pPr algn="ctr" defTabSz="800100">
                <a:lnSpc>
                  <a:spcPct val="90000"/>
                </a:lnSpc>
                <a:spcAft>
                  <a:spcPct val="35000"/>
                </a:spcAft>
                <a:defRPr/>
              </a:pPr>
              <a:r>
                <a:rPr lang="en-US" sz="1700" b="1">
                  <a:solidFill>
                    <a:srgbClr val="C3260C"/>
                  </a:solidFill>
                </a:rPr>
                <a:t>Other divisions</a:t>
              </a:r>
              <a:r>
                <a:rPr lang="ru-RU" sz="1700" b="1">
                  <a:solidFill>
                    <a:srgbClr val="C3260C"/>
                  </a:solidFill>
                </a:rPr>
                <a:t> </a:t>
              </a:r>
              <a:r>
                <a:rPr lang="en-US" sz="1700" b="1">
                  <a:solidFill>
                    <a:srgbClr val="C3260C"/>
                  </a:solidFill>
                </a:rPr>
                <a:t>(analytical, legal, organizational, etc.)</a:t>
              </a:r>
              <a:endParaRPr lang="ru-RU" sz="1700" b="1">
                <a:solidFill>
                  <a:srgbClr val="C3260C"/>
                </a:solidFill>
              </a:endParaRPr>
            </a:p>
          </p:txBody>
        </p:sp>
      </p:grpSp>
      <p:grpSp>
        <p:nvGrpSpPr>
          <p:cNvPr id="19471" name="Группа 37"/>
          <p:cNvGrpSpPr>
            <a:grpSpLocks/>
          </p:cNvGrpSpPr>
          <p:nvPr/>
        </p:nvGrpSpPr>
        <p:grpSpPr bwMode="auto">
          <a:xfrm>
            <a:off x="3260725" y="4343400"/>
            <a:ext cx="2752725" cy="987425"/>
            <a:chOff x="3012364" y="3142472"/>
            <a:chExt cx="2752154" cy="987438"/>
          </a:xfrm>
        </p:grpSpPr>
        <p:sp>
          <p:nvSpPr>
            <p:cNvPr id="39" name="Скругленный прямоугольник 38"/>
            <p:cNvSpPr/>
            <p:nvPr/>
          </p:nvSpPr>
          <p:spPr>
            <a:xfrm>
              <a:off x="3012364" y="3142472"/>
              <a:ext cx="2752154" cy="987438"/>
            </a:xfrm>
            <a:prstGeom prst="roundRect">
              <a:avLst>
                <a:gd name="adj" fmla="val 10000"/>
              </a:avLst>
            </a:prstGeom>
            <a:solidFill>
              <a:srgbClr val="E3F2FD"/>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0" name="Скругленный прямоугольник 4"/>
            <p:cNvSpPr/>
            <p:nvPr/>
          </p:nvSpPr>
          <p:spPr>
            <a:xfrm>
              <a:off x="3040933" y="3171047"/>
              <a:ext cx="2695016" cy="930287"/>
            </a:xfrm>
            <a:prstGeom prst="rect">
              <a:avLst/>
            </a:prstGeom>
          </p:spPr>
          <p:style>
            <a:lnRef idx="0">
              <a:scrgbClr r="0" g="0" b="0"/>
            </a:lnRef>
            <a:fillRef idx="0">
              <a:scrgbClr r="0" g="0" b="0"/>
            </a:fillRef>
            <a:effectRef idx="0">
              <a:scrgbClr r="0" g="0" b="0"/>
            </a:effectRef>
            <a:fontRef idx="minor">
              <a:schemeClr val="lt1"/>
            </a:fontRef>
          </p:style>
          <p:txBody>
            <a:bodyPr lIns="72390" tIns="72390" rIns="72390" bIns="72390" anchor="ctr"/>
            <a:lstStyle/>
            <a:p>
              <a:pPr algn="ctr" defTabSz="844550">
                <a:lnSpc>
                  <a:spcPct val="90000"/>
                </a:lnSpc>
                <a:spcAft>
                  <a:spcPct val="35000"/>
                </a:spcAft>
                <a:defRPr/>
              </a:pPr>
              <a:r>
                <a:rPr lang="en-US" sz="1700" b="1">
                  <a:solidFill>
                    <a:srgbClr val="C3260C"/>
                  </a:solidFill>
                </a:rPr>
                <a:t>Minsk (city) Main  Control</a:t>
              </a:r>
              <a:r>
                <a:rPr lang="en-US" sz="1700">
                  <a:solidFill>
                    <a:schemeClr val="tx1"/>
                  </a:solidFill>
                </a:rPr>
                <a:t> </a:t>
              </a:r>
              <a:r>
                <a:rPr lang="en-US" sz="1700" b="1">
                  <a:solidFill>
                    <a:srgbClr val="C3260C"/>
                  </a:solidFill>
                </a:rPr>
                <a:t>Department</a:t>
              </a:r>
              <a:endParaRPr lang="ru-RU" sz="1700" b="1">
                <a:solidFill>
                  <a:srgbClr val="C3260C"/>
                </a:solidFill>
              </a:endParaRPr>
            </a:p>
          </p:txBody>
        </p:sp>
      </p:grpSp>
      <p:grpSp>
        <p:nvGrpSpPr>
          <p:cNvPr id="19472" name="Группа 40"/>
          <p:cNvGrpSpPr>
            <a:grpSpLocks/>
          </p:cNvGrpSpPr>
          <p:nvPr/>
        </p:nvGrpSpPr>
        <p:grpSpPr bwMode="auto">
          <a:xfrm>
            <a:off x="6115050" y="4416425"/>
            <a:ext cx="2754313" cy="987425"/>
            <a:chOff x="5986289" y="3142472"/>
            <a:chExt cx="2754845" cy="987438"/>
          </a:xfrm>
        </p:grpSpPr>
        <p:sp>
          <p:nvSpPr>
            <p:cNvPr id="42" name="Скругленный прямоугольник 41"/>
            <p:cNvSpPr/>
            <p:nvPr/>
          </p:nvSpPr>
          <p:spPr>
            <a:xfrm>
              <a:off x="5986289" y="3142472"/>
              <a:ext cx="2754845" cy="987438"/>
            </a:xfrm>
            <a:prstGeom prst="roundRect">
              <a:avLst>
                <a:gd name="adj" fmla="val 10000"/>
              </a:avLst>
            </a:prstGeom>
            <a:solidFill>
              <a:schemeClr val="accent6">
                <a:lumMod val="40000"/>
                <a:lumOff val="60000"/>
              </a:schemeClr>
            </a:solidFill>
            <a:ln>
              <a:solidFill>
                <a:srgbClr val="002060"/>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3" name="Скругленный прямоугольник 4"/>
            <p:cNvSpPr/>
            <p:nvPr/>
          </p:nvSpPr>
          <p:spPr>
            <a:xfrm>
              <a:off x="6014870" y="3171047"/>
              <a:ext cx="2697684" cy="930287"/>
            </a:xfrm>
            <a:prstGeom prst="rect">
              <a:avLst/>
            </a:prstGeom>
          </p:spPr>
          <p:style>
            <a:lnRef idx="0">
              <a:scrgbClr r="0" g="0" b="0"/>
            </a:lnRef>
            <a:fillRef idx="0">
              <a:scrgbClr r="0" g="0" b="0"/>
            </a:fillRef>
            <a:effectRef idx="0">
              <a:scrgbClr r="0" g="0" b="0"/>
            </a:effectRef>
            <a:fontRef idx="minor">
              <a:schemeClr val="lt1"/>
            </a:fontRef>
          </p:style>
          <p:txBody>
            <a:bodyPr lIns="72390" tIns="72390" rIns="72390" bIns="72390" anchor="ctr"/>
            <a:lstStyle/>
            <a:p>
              <a:pPr algn="ctr" defTabSz="844550">
                <a:lnSpc>
                  <a:spcPct val="90000"/>
                </a:lnSpc>
                <a:spcAft>
                  <a:spcPct val="35000"/>
                </a:spcAft>
                <a:defRPr/>
              </a:pPr>
              <a:r>
                <a:rPr lang="en-US" sz="1900" b="1">
                  <a:solidFill>
                    <a:schemeClr val="tx1"/>
                  </a:solidFill>
                </a:rPr>
                <a:t>Department of Financial Investigations</a:t>
              </a:r>
              <a:endParaRPr lang="ru-RU" sz="1900" b="1">
                <a:solidFill>
                  <a:schemeClr val="tx1"/>
                </a:solidFill>
              </a:endParaRPr>
            </a:p>
          </p:txBody>
        </p:sp>
      </p:grpSp>
      <p:sp>
        <p:nvSpPr>
          <p:cNvPr id="44" name="Стрелка вниз 43"/>
          <p:cNvSpPr/>
          <p:nvPr/>
        </p:nvSpPr>
        <p:spPr>
          <a:xfrm>
            <a:off x="2700338" y="5403850"/>
            <a:ext cx="863600" cy="452438"/>
          </a:xfrm>
          <a:prstGeom prst="downArrow">
            <a:avLst>
              <a:gd name="adj1" fmla="val 50000"/>
              <a:gd name="adj2" fmla="val 43281"/>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5" name="Стрелка вниз 44"/>
          <p:cNvSpPr/>
          <p:nvPr/>
        </p:nvSpPr>
        <p:spPr>
          <a:xfrm>
            <a:off x="6607175" y="5360988"/>
            <a:ext cx="885825" cy="481012"/>
          </a:xfrm>
          <a:prstGeom prst="downArrow">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accent6">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Box 1"/>
          <p:cNvSpPr txBox="1">
            <a:spLocks noChangeArrowheads="1"/>
          </p:cNvSpPr>
          <p:nvPr/>
        </p:nvSpPr>
        <p:spPr bwMode="auto">
          <a:xfrm>
            <a:off x="1046163" y="273050"/>
            <a:ext cx="7847012" cy="366713"/>
          </a:xfrm>
          <a:prstGeom prst="rect">
            <a:avLst/>
          </a:prstGeom>
          <a:noFill/>
          <a:ln w="9525">
            <a:noFill/>
            <a:miter lim="800000"/>
            <a:headEnd/>
            <a:tailEnd/>
          </a:ln>
        </p:spPr>
        <p:txBody>
          <a:bodyPr>
            <a:spAutoFit/>
          </a:bodyPr>
          <a:lstStyle/>
          <a:p>
            <a:pPr algn="ctr"/>
            <a:r>
              <a:rPr lang="en-US" b="1">
                <a:solidFill>
                  <a:srgbClr val="0D79CA"/>
                </a:solidFill>
              </a:rPr>
              <a:t>COMMITTEE OF STATE CONTROL OF THE REPUBLIC OF BELARUS</a:t>
            </a:r>
            <a:endParaRPr lang="ru-RU" b="1">
              <a:solidFill>
                <a:srgbClr val="0D79CA"/>
              </a:solidFill>
            </a:endParaRPr>
          </a:p>
        </p:txBody>
      </p:sp>
      <p:pic>
        <p:nvPicPr>
          <p:cNvPr id="20482"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47638" y="22225"/>
            <a:ext cx="935037" cy="1152525"/>
          </a:xfrm>
          <a:prstGeom prst="rect">
            <a:avLst/>
          </a:prstGeom>
          <a:noFill/>
          <a:ln w="9525">
            <a:noFill/>
            <a:miter lim="800000"/>
            <a:headEnd/>
            <a:tailEnd/>
          </a:ln>
        </p:spPr>
      </p:pic>
      <p:sp>
        <p:nvSpPr>
          <p:cNvPr id="4" name="AutoShape 4"/>
          <p:cNvSpPr>
            <a:spLocks noChangeArrowheads="1"/>
          </p:cNvSpPr>
          <p:nvPr/>
        </p:nvSpPr>
        <p:spPr bwMode="auto">
          <a:xfrm rot="10800000" flipV="1">
            <a:off x="87947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5</a:t>
            </a:r>
            <a:endParaRPr lang="ru-RU" sz="2400" b="1" dirty="0">
              <a:solidFill>
                <a:srgbClr val="000000"/>
              </a:solidFill>
              <a:latin typeface="+mn-lt"/>
              <a:cs typeface="Arial" pitchFamily="34" charset="0"/>
            </a:endParaRPr>
          </a:p>
        </p:txBody>
      </p:sp>
      <p:sp>
        <p:nvSpPr>
          <p:cNvPr id="20484" name="TextBox 4"/>
          <p:cNvSpPr txBox="1">
            <a:spLocks noChangeArrowheads="1"/>
          </p:cNvSpPr>
          <p:nvPr/>
        </p:nvSpPr>
        <p:spPr bwMode="auto">
          <a:xfrm>
            <a:off x="322263" y="981075"/>
            <a:ext cx="8821737" cy="822325"/>
          </a:xfrm>
          <a:prstGeom prst="rect">
            <a:avLst/>
          </a:prstGeom>
          <a:noFill/>
          <a:ln w="9525">
            <a:noFill/>
            <a:miter lim="800000"/>
            <a:headEnd/>
            <a:tailEnd/>
          </a:ln>
        </p:spPr>
        <p:txBody>
          <a:bodyPr>
            <a:spAutoFit/>
          </a:bodyPr>
          <a:lstStyle/>
          <a:p>
            <a:pPr algn="ctr"/>
            <a:r>
              <a:rPr lang="en-US" sz="2400" b="1">
                <a:solidFill>
                  <a:srgbClr val="821A08"/>
                </a:solidFill>
                <a:cs typeface="Arial" charset="0"/>
              </a:rPr>
              <a:t>Tools to support the activity                                                         of the State Control Committee</a:t>
            </a:r>
            <a:endParaRPr lang="ru-RU" sz="2400" b="1">
              <a:solidFill>
                <a:srgbClr val="821A08"/>
              </a:solidFill>
              <a:cs typeface="Arial" charset="0"/>
            </a:endParaRPr>
          </a:p>
        </p:txBody>
      </p:sp>
      <p:sp>
        <p:nvSpPr>
          <p:cNvPr id="6" name="Багетная рамка 5"/>
          <p:cNvSpPr/>
          <p:nvPr/>
        </p:nvSpPr>
        <p:spPr>
          <a:xfrm>
            <a:off x="341580" y="2005090"/>
            <a:ext cx="8388000" cy="720000"/>
          </a:xfrm>
          <a:prstGeom prst="bevel">
            <a:avLst/>
          </a:prstGeom>
          <a:gradFill flip="none" rotWithShape="1">
            <a:gsLst>
              <a:gs pos="0">
                <a:schemeClr val="accent5">
                  <a:lumMod val="40000"/>
                  <a:lumOff val="60000"/>
                </a:schemeClr>
              </a:gs>
              <a:gs pos="50000">
                <a:schemeClr val="bg1"/>
              </a:gs>
              <a:gs pos="100000">
                <a:schemeClr val="accent5">
                  <a:lumMod val="40000"/>
                  <a:lumOff val="60000"/>
                </a:schemeClr>
              </a:gs>
            </a:gsLst>
            <a:lin ang="16200000" scaled="0"/>
            <a:tileRect/>
          </a:gra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400" b="1">
                <a:solidFill>
                  <a:srgbClr val="C3260C"/>
                </a:solidFill>
              </a:rPr>
              <a:t>Control activity</a:t>
            </a:r>
            <a:endParaRPr lang="ru-RU" sz="2400">
              <a:solidFill>
                <a:srgbClr val="C3260C"/>
              </a:solidFill>
            </a:endParaRPr>
          </a:p>
        </p:txBody>
      </p:sp>
      <p:sp>
        <p:nvSpPr>
          <p:cNvPr id="8" name="Багетная рамка 7"/>
          <p:cNvSpPr/>
          <p:nvPr/>
        </p:nvSpPr>
        <p:spPr>
          <a:xfrm>
            <a:off x="331973" y="3015000"/>
            <a:ext cx="8388000" cy="720000"/>
          </a:xfrm>
          <a:prstGeom prst="bevel">
            <a:avLst/>
          </a:prstGeom>
          <a:gradFill flip="none" rotWithShape="1">
            <a:gsLst>
              <a:gs pos="0">
                <a:schemeClr val="accent5">
                  <a:lumMod val="40000"/>
                  <a:lumOff val="60000"/>
                </a:schemeClr>
              </a:gs>
              <a:gs pos="50000">
                <a:schemeClr val="bg1"/>
              </a:gs>
              <a:gs pos="100000">
                <a:schemeClr val="accent5">
                  <a:lumMod val="40000"/>
                  <a:lumOff val="60000"/>
                </a:schemeClr>
              </a:gs>
            </a:gsLst>
            <a:lin ang="16200000" scaled="0"/>
            <a:tileRect/>
          </a:gra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400" b="1">
                <a:solidFill>
                  <a:srgbClr val="C3260C"/>
                </a:solidFill>
              </a:rPr>
              <a:t>Financial monitoring </a:t>
            </a:r>
            <a:endParaRPr lang="ru-RU" sz="2400" b="1">
              <a:solidFill>
                <a:srgbClr val="C3260C"/>
              </a:solidFill>
            </a:endParaRPr>
          </a:p>
        </p:txBody>
      </p:sp>
      <p:sp>
        <p:nvSpPr>
          <p:cNvPr id="9" name="Багетная рамка 8"/>
          <p:cNvSpPr/>
          <p:nvPr/>
        </p:nvSpPr>
        <p:spPr>
          <a:xfrm>
            <a:off x="359282" y="4005064"/>
            <a:ext cx="8388000" cy="720000"/>
          </a:xfrm>
          <a:prstGeom prst="bevel">
            <a:avLst/>
          </a:prstGeom>
          <a:gradFill flip="none" rotWithShape="1">
            <a:gsLst>
              <a:gs pos="0">
                <a:schemeClr val="accent5">
                  <a:lumMod val="40000"/>
                  <a:lumOff val="60000"/>
                </a:schemeClr>
              </a:gs>
              <a:gs pos="50000">
                <a:schemeClr val="bg1"/>
              </a:gs>
              <a:gs pos="100000">
                <a:schemeClr val="accent5">
                  <a:lumMod val="40000"/>
                  <a:lumOff val="60000"/>
                </a:schemeClr>
              </a:gs>
            </a:gsLst>
            <a:lin ang="16200000" scaled="0"/>
            <a:tileRect/>
          </a:gra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400" b="1">
                <a:solidFill>
                  <a:srgbClr val="C3260C"/>
                </a:solidFill>
              </a:rPr>
              <a:t>Administrative procedural activity </a:t>
            </a:r>
            <a:endParaRPr lang="ru-RU" sz="2400" b="1">
              <a:solidFill>
                <a:srgbClr val="C3260C"/>
              </a:solidFill>
            </a:endParaRPr>
          </a:p>
        </p:txBody>
      </p:sp>
      <p:sp>
        <p:nvSpPr>
          <p:cNvPr id="10" name="Багетная рамка 9"/>
          <p:cNvSpPr/>
          <p:nvPr/>
        </p:nvSpPr>
        <p:spPr>
          <a:xfrm>
            <a:off x="341580" y="4941168"/>
            <a:ext cx="8388000" cy="720000"/>
          </a:xfrm>
          <a:prstGeom prst="bevel">
            <a:avLst/>
          </a:prstGeom>
          <a:gradFill flip="none" rotWithShape="1">
            <a:gsLst>
              <a:gs pos="0">
                <a:schemeClr val="accent5">
                  <a:lumMod val="40000"/>
                  <a:lumOff val="60000"/>
                </a:schemeClr>
              </a:gs>
              <a:gs pos="50000">
                <a:schemeClr val="bg1"/>
              </a:gs>
              <a:gs pos="100000">
                <a:schemeClr val="accent5">
                  <a:lumMod val="40000"/>
                  <a:lumOff val="60000"/>
                </a:schemeClr>
              </a:gs>
            </a:gsLst>
            <a:lin ang="16200000" scaled="0"/>
            <a:tileRect/>
          </a:gra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400" b="1">
                <a:solidFill>
                  <a:srgbClr val="C3260C"/>
                </a:solidFill>
              </a:rPr>
              <a:t>Operational investigative activity </a:t>
            </a:r>
            <a:endParaRPr lang="ru-RU" sz="2400" b="1">
              <a:solidFill>
                <a:srgbClr val="C3260C"/>
              </a:solidFill>
            </a:endParaRPr>
          </a:p>
        </p:txBody>
      </p:sp>
      <p:sp>
        <p:nvSpPr>
          <p:cNvPr id="11" name="Багетная рамка 10"/>
          <p:cNvSpPr/>
          <p:nvPr/>
        </p:nvSpPr>
        <p:spPr>
          <a:xfrm>
            <a:off x="341580" y="5921568"/>
            <a:ext cx="8388000" cy="720000"/>
          </a:xfrm>
          <a:prstGeom prst="bevel">
            <a:avLst/>
          </a:prstGeom>
          <a:gradFill flip="none" rotWithShape="1">
            <a:gsLst>
              <a:gs pos="0">
                <a:schemeClr val="accent5">
                  <a:lumMod val="40000"/>
                  <a:lumOff val="60000"/>
                </a:schemeClr>
              </a:gs>
              <a:gs pos="50000">
                <a:schemeClr val="bg1"/>
              </a:gs>
              <a:gs pos="100000">
                <a:schemeClr val="accent5">
                  <a:lumMod val="40000"/>
                  <a:lumOff val="60000"/>
                </a:schemeClr>
              </a:gs>
            </a:gsLst>
            <a:lin ang="16200000" scaled="0"/>
            <a:tileRect/>
          </a:gradFill>
          <a:ln>
            <a:noFill/>
          </a:ln>
        </p:spPr>
        <p:style>
          <a:lnRef idx="1">
            <a:schemeClr val="accent2"/>
          </a:lnRef>
          <a:fillRef idx="3">
            <a:schemeClr val="accent2"/>
          </a:fillRef>
          <a:effectRef idx="2">
            <a:schemeClr val="accent2"/>
          </a:effectRef>
          <a:fontRef idx="minor">
            <a:schemeClr val="lt1"/>
          </a:fontRef>
        </p:style>
        <p:txBody>
          <a:bodyPr anchor="ctr"/>
          <a:lstStyle/>
          <a:p>
            <a:pPr algn="ctr">
              <a:defRPr/>
            </a:pPr>
            <a:r>
              <a:rPr lang="en-US" sz="2400" b="1">
                <a:solidFill>
                  <a:srgbClr val="C3260C"/>
                </a:solidFill>
              </a:rPr>
              <a:t>Criminal procedural activity </a:t>
            </a:r>
            <a:endParaRPr lang="ru-RU" sz="2400" b="1">
              <a:solidFill>
                <a:srgbClr val="C3260C"/>
              </a:solidFill>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34"/>
          <p:cNvSpPr txBox="1"/>
          <p:nvPr/>
        </p:nvSpPr>
        <p:spPr>
          <a:xfrm>
            <a:off x="7327900" y="5367338"/>
            <a:ext cx="1671638" cy="923925"/>
          </a:xfrm>
          <a:prstGeom prst="rect">
            <a:avLst/>
          </a:prstGeom>
          <a:solidFill>
            <a:schemeClr val="accent4">
              <a:lumMod val="20000"/>
              <a:lumOff val="80000"/>
            </a:schemeClr>
          </a:solidFill>
        </p:spPr>
        <p:txBody>
          <a:bodyPr lIns="0" tIns="0" rIns="0" bIns="0" anchor="ctr"/>
          <a:lstStyle/>
          <a:p>
            <a:pPr algn="ctr">
              <a:defRPr/>
            </a:pPr>
            <a:r>
              <a:rPr lang="en-US" sz="1600" b="1">
                <a:solidFill>
                  <a:srgbClr val="0D79CA"/>
                </a:solidFill>
                <a:cs typeface="Arial" charset="0"/>
              </a:rPr>
              <a:t>Synthesis of information </a:t>
            </a:r>
            <a:endParaRPr lang="ru-RU" sz="1600" b="1">
              <a:solidFill>
                <a:srgbClr val="0D79CA"/>
              </a:solidFill>
              <a:cs typeface="Arial" charset="0"/>
            </a:endParaRPr>
          </a:p>
        </p:txBody>
      </p:sp>
      <p:sp>
        <p:nvSpPr>
          <p:cNvPr id="34" name="TextBox 33"/>
          <p:cNvSpPr txBox="1"/>
          <p:nvPr/>
        </p:nvSpPr>
        <p:spPr>
          <a:xfrm>
            <a:off x="5043488" y="5381625"/>
            <a:ext cx="1681162" cy="898525"/>
          </a:xfrm>
          <a:prstGeom prst="rect">
            <a:avLst/>
          </a:prstGeom>
          <a:solidFill>
            <a:schemeClr val="accent4">
              <a:lumMod val="20000"/>
              <a:lumOff val="80000"/>
            </a:schemeClr>
          </a:solidFill>
        </p:spPr>
        <p:txBody>
          <a:bodyPr lIns="0" tIns="0" rIns="0" bIns="0" anchor="ctr"/>
          <a:lstStyle/>
          <a:p>
            <a:pPr algn="ctr">
              <a:defRPr/>
            </a:pPr>
            <a:r>
              <a:rPr lang="en-US" sz="1600" b="1">
                <a:solidFill>
                  <a:srgbClr val="0D79CA"/>
                </a:solidFill>
                <a:cs typeface="Arial" charset="0"/>
              </a:rPr>
              <a:t>Informational support</a:t>
            </a:r>
            <a:endParaRPr lang="ru-RU" sz="1600" b="1">
              <a:solidFill>
                <a:srgbClr val="0D79CA"/>
              </a:solidFill>
              <a:cs typeface="Arial" charset="0"/>
            </a:endParaRPr>
          </a:p>
        </p:txBody>
      </p:sp>
      <p:sp>
        <p:nvSpPr>
          <p:cNvPr id="29" name="TextBox 28"/>
          <p:cNvSpPr txBox="1"/>
          <p:nvPr/>
        </p:nvSpPr>
        <p:spPr>
          <a:xfrm>
            <a:off x="2744788" y="5370513"/>
            <a:ext cx="1690687" cy="936625"/>
          </a:xfrm>
          <a:prstGeom prst="rect">
            <a:avLst/>
          </a:prstGeom>
          <a:solidFill>
            <a:schemeClr val="accent4">
              <a:lumMod val="20000"/>
              <a:lumOff val="80000"/>
            </a:schemeClr>
          </a:solidFill>
        </p:spPr>
        <p:txBody>
          <a:bodyPr lIns="0" tIns="0" rIns="0" bIns="0" anchor="ctr"/>
          <a:lstStyle/>
          <a:p>
            <a:pPr algn="ctr">
              <a:defRPr/>
            </a:pPr>
            <a:r>
              <a:rPr lang="en-US" sz="1600" b="1">
                <a:solidFill>
                  <a:srgbClr val="0D79CA"/>
                </a:solidFill>
                <a:cs typeface="Arial" charset="0"/>
              </a:rPr>
              <a:t>Analysis of financial transactions</a:t>
            </a:r>
            <a:endParaRPr lang="ru-RU" sz="1600" b="1">
              <a:solidFill>
                <a:srgbClr val="0D79CA"/>
              </a:solidFill>
              <a:cs typeface="Arial" charset="0"/>
            </a:endParaRPr>
          </a:p>
        </p:txBody>
      </p:sp>
      <p:sp>
        <p:nvSpPr>
          <p:cNvPr id="51" name="Стрелка вверх 50"/>
          <p:cNvSpPr/>
          <p:nvPr/>
        </p:nvSpPr>
        <p:spPr>
          <a:xfrm>
            <a:off x="7721600" y="4205288"/>
            <a:ext cx="863600" cy="1162050"/>
          </a:xfrm>
          <a:prstGeom prst="upArrow">
            <a:avLst>
              <a:gd name="adj1" fmla="val 74706"/>
              <a:gd name="adj2" fmla="val 36075"/>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42" name="Стрелка вниз 41"/>
          <p:cNvSpPr/>
          <p:nvPr/>
        </p:nvSpPr>
        <p:spPr>
          <a:xfrm>
            <a:off x="7720013" y="2116138"/>
            <a:ext cx="863600" cy="1166812"/>
          </a:xfrm>
          <a:prstGeom prst="downArrow">
            <a:avLst>
              <a:gd name="adj1" fmla="val 74058"/>
              <a:gd name="adj2" fmla="val 3358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0" name="TextBox 29"/>
          <p:cNvSpPr txBox="1"/>
          <p:nvPr/>
        </p:nvSpPr>
        <p:spPr>
          <a:xfrm>
            <a:off x="5030788" y="1231900"/>
            <a:ext cx="1628775" cy="836613"/>
          </a:xfrm>
          <a:prstGeom prst="rect">
            <a:avLst/>
          </a:prstGeom>
          <a:solidFill>
            <a:schemeClr val="accent5">
              <a:lumMod val="20000"/>
              <a:lumOff val="80000"/>
            </a:schemeClr>
          </a:solidFill>
        </p:spPr>
        <p:txBody>
          <a:bodyPr lIns="0" tIns="0" rIns="0" bIns="0" anchor="ctr"/>
          <a:lstStyle/>
          <a:p>
            <a:pPr algn="ctr">
              <a:defRPr/>
            </a:pPr>
            <a:r>
              <a:rPr lang="en-US" sz="1600" b="1">
                <a:solidFill>
                  <a:srgbClr val="0D79CA"/>
                </a:solidFill>
                <a:cs typeface="Arial" charset="0"/>
              </a:rPr>
              <a:t>Operational support</a:t>
            </a:r>
            <a:endParaRPr lang="ru-RU" sz="1600" b="1">
              <a:solidFill>
                <a:srgbClr val="0D79CA"/>
              </a:solidFill>
              <a:cs typeface="Arial" charset="0"/>
            </a:endParaRPr>
          </a:p>
        </p:txBody>
      </p:sp>
      <p:sp>
        <p:nvSpPr>
          <p:cNvPr id="27" name="TextBox 26"/>
          <p:cNvSpPr txBox="1"/>
          <p:nvPr/>
        </p:nvSpPr>
        <p:spPr>
          <a:xfrm>
            <a:off x="2744788" y="1209675"/>
            <a:ext cx="1646237" cy="866775"/>
          </a:xfrm>
          <a:prstGeom prst="rect">
            <a:avLst/>
          </a:prstGeom>
          <a:solidFill>
            <a:schemeClr val="accent5">
              <a:lumMod val="20000"/>
              <a:lumOff val="80000"/>
            </a:schemeClr>
          </a:solidFill>
          <a:ln w="57150">
            <a:noFill/>
          </a:ln>
        </p:spPr>
        <p:txBody>
          <a:bodyPr lIns="0" tIns="0" rIns="0" bIns="0" anchor="ctr"/>
          <a:lstStyle/>
          <a:p>
            <a:pPr algn="ctr">
              <a:defRPr/>
            </a:pPr>
            <a:r>
              <a:rPr lang="en-US" sz="1600" b="1">
                <a:solidFill>
                  <a:srgbClr val="0D79CA"/>
                </a:solidFill>
                <a:cs typeface="Arial" charset="0"/>
              </a:rPr>
              <a:t>Operational activities </a:t>
            </a:r>
            <a:endParaRPr lang="ru-RU" sz="1600" b="1">
              <a:solidFill>
                <a:srgbClr val="0D79CA"/>
              </a:solidFill>
              <a:cs typeface="Arial" charset="0"/>
            </a:endParaRPr>
          </a:p>
        </p:txBody>
      </p:sp>
      <p:sp>
        <p:nvSpPr>
          <p:cNvPr id="2" name="TextBox 1"/>
          <p:cNvSpPr txBox="1"/>
          <p:nvPr/>
        </p:nvSpPr>
        <p:spPr>
          <a:xfrm>
            <a:off x="250825" y="1231900"/>
            <a:ext cx="1873250" cy="882650"/>
          </a:xfrm>
          <a:prstGeom prst="rect">
            <a:avLst/>
          </a:prstGeom>
          <a:solidFill>
            <a:srgbClr val="FFECDD"/>
          </a:solidFill>
          <a:ln w="57150">
            <a:solidFill>
              <a:srgbClr val="0C6CB4"/>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en-US" sz="1600" b="1">
                <a:solidFill>
                  <a:srgbClr val="C3260C"/>
                </a:solidFill>
                <a:latin typeface="Arial" charset="0"/>
                <a:cs typeface="Arial" charset="0"/>
              </a:rPr>
              <a:t>Department </a:t>
            </a:r>
          </a:p>
          <a:p>
            <a:pPr algn="ctr">
              <a:defRPr/>
            </a:pPr>
            <a:r>
              <a:rPr lang="en-US" sz="1600" b="1">
                <a:solidFill>
                  <a:srgbClr val="C3260C"/>
                </a:solidFill>
                <a:latin typeface="Arial" charset="0"/>
                <a:cs typeface="Arial" charset="0"/>
              </a:rPr>
              <a:t>of Financial Investigations</a:t>
            </a:r>
            <a:endParaRPr lang="ru-RU" sz="1600" b="1">
              <a:solidFill>
                <a:srgbClr val="C3260C"/>
              </a:solidFill>
              <a:latin typeface="Arial" charset="0"/>
              <a:cs typeface="Arial" charset="0"/>
            </a:endParaRPr>
          </a:p>
        </p:txBody>
      </p:sp>
      <p:sp>
        <p:nvSpPr>
          <p:cNvPr id="3" name="TextBox 2"/>
          <p:cNvSpPr txBox="1"/>
          <p:nvPr/>
        </p:nvSpPr>
        <p:spPr>
          <a:xfrm>
            <a:off x="258763" y="3325813"/>
            <a:ext cx="1873250" cy="638175"/>
          </a:xfrm>
          <a:prstGeom prst="rect">
            <a:avLst/>
          </a:prstGeom>
          <a:noFill/>
          <a:ln w="57150">
            <a:solidFill>
              <a:srgbClr val="0C6CB4"/>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en-US" sz="1600" b="1">
                <a:solidFill>
                  <a:srgbClr val="C3260C"/>
                </a:solidFill>
                <a:latin typeface="Arial" charset="0"/>
                <a:cs typeface="Arial" charset="0"/>
              </a:rPr>
              <a:t>Departments of financial control </a:t>
            </a:r>
            <a:endParaRPr lang="ru-RU" sz="1600" b="1">
              <a:solidFill>
                <a:srgbClr val="C3260C"/>
              </a:solidFill>
              <a:latin typeface="Arial" charset="0"/>
              <a:cs typeface="Arial" charset="0"/>
            </a:endParaRPr>
          </a:p>
        </p:txBody>
      </p:sp>
      <p:sp>
        <p:nvSpPr>
          <p:cNvPr id="4" name="TextBox 3"/>
          <p:cNvSpPr txBox="1"/>
          <p:nvPr/>
        </p:nvSpPr>
        <p:spPr>
          <a:xfrm>
            <a:off x="249238" y="5411788"/>
            <a:ext cx="1871662" cy="879475"/>
          </a:xfrm>
          <a:prstGeom prst="rect">
            <a:avLst/>
          </a:prstGeom>
          <a:solidFill>
            <a:schemeClr val="accent4">
              <a:lumMod val="20000"/>
              <a:lumOff val="80000"/>
            </a:schemeClr>
          </a:solidFill>
          <a:ln w="53975">
            <a:solidFill>
              <a:srgbClr val="0C6CB4"/>
            </a:solidFill>
          </a:ln>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lgn="ctr">
              <a:defRPr/>
            </a:pPr>
            <a:r>
              <a:rPr lang="en-US" sz="1600" b="1">
                <a:solidFill>
                  <a:srgbClr val="C3260C"/>
                </a:solidFill>
                <a:latin typeface="Arial" charset="0"/>
                <a:cs typeface="Arial" charset="0"/>
              </a:rPr>
              <a:t>Department </a:t>
            </a:r>
          </a:p>
          <a:p>
            <a:pPr algn="ctr">
              <a:defRPr/>
            </a:pPr>
            <a:r>
              <a:rPr lang="en-US" sz="1600" b="1">
                <a:solidFill>
                  <a:srgbClr val="C3260C"/>
                </a:solidFill>
                <a:latin typeface="Arial" charset="0"/>
                <a:cs typeface="Arial" charset="0"/>
              </a:rPr>
              <a:t>of Financial Monitoring </a:t>
            </a:r>
            <a:endParaRPr lang="ru-RU" sz="1600" b="1">
              <a:solidFill>
                <a:srgbClr val="C3260C"/>
              </a:solidFill>
              <a:latin typeface="Arial" charset="0"/>
              <a:cs typeface="Arial" charset="0"/>
            </a:endParaRPr>
          </a:p>
        </p:txBody>
      </p:sp>
      <p:sp>
        <p:nvSpPr>
          <p:cNvPr id="8" name="Рамка 7"/>
          <p:cNvSpPr/>
          <p:nvPr/>
        </p:nvSpPr>
        <p:spPr>
          <a:xfrm>
            <a:off x="2709863" y="3287713"/>
            <a:ext cx="1692275" cy="936625"/>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10" name="Рамка 9"/>
          <p:cNvSpPr/>
          <p:nvPr/>
        </p:nvSpPr>
        <p:spPr>
          <a:xfrm>
            <a:off x="5003800" y="3278188"/>
            <a:ext cx="1692275" cy="936625"/>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11" name="Рамка 10"/>
          <p:cNvSpPr/>
          <p:nvPr/>
        </p:nvSpPr>
        <p:spPr>
          <a:xfrm>
            <a:off x="7305675" y="3270250"/>
            <a:ext cx="1692275" cy="935038"/>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12" name="Стрелка вправо 11"/>
          <p:cNvSpPr/>
          <p:nvPr/>
        </p:nvSpPr>
        <p:spPr>
          <a:xfrm>
            <a:off x="4405313" y="3644900"/>
            <a:ext cx="574675" cy="179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3" name="Стрелка вправо 12"/>
          <p:cNvSpPr/>
          <p:nvPr/>
        </p:nvSpPr>
        <p:spPr>
          <a:xfrm>
            <a:off x="2138363" y="3656013"/>
            <a:ext cx="576262"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4" name="Стрелка вправо 13"/>
          <p:cNvSpPr/>
          <p:nvPr/>
        </p:nvSpPr>
        <p:spPr>
          <a:xfrm>
            <a:off x="6700838" y="3651250"/>
            <a:ext cx="574675" cy="1793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8" name="Стрелка вправо 17"/>
          <p:cNvSpPr/>
          <p:nvPr/>
        </p:nvSpPr>
        <p:spPr>
          <a:xfrm>
            <a:off x="4402138" y="1560513"/>
            <a:ext cx="576262" cy="180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19" name="Стрелка вправо 18"/>
          <p:cNvSpPr/>
          <p:nvPr/>
        </p:nvSpPr>
        <p:spPr>
          <a:xfrm>
            <a:off x="2120900" y="1560513"/>
            <a:ext cx="576263"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0" name="Стрелка вправо 19"/>
          <p:cNvSpPr/>
          <p:nvPr/>
        </p:nvSpPr>
        <p:spPr>
          <a:xfrm>
            <a:off x="6702425" y="1557338"/>
            <a:ext cx="576263"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 name="Рамка 20"/>
          <p:cNvSpPr/>
          <p:nvPr/>
        </p:nvSpPr>
        <p:spPr>
          <a:xfrm>
            <a:off x="2744788" y="5367338"/>
            <a:ext cx="1690687" cy="936625"/>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22" name="Рамка 21"/>
          <p:cNvSpPr/>
          <p:nvPr/>
        </p:nvSpPr>
        <p:spPr>
          <a:xfrm>
            <a:off x="5032375" y="5368925"/>
            <a:ext cx="1692275" cy="936625"/>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23" name="Рамка 22"/>
          <p:cNvSpPr/>
          <p:nvPr/>
        </p:nvSpPr>
        <p:spPr>
          <a:xfrm>
            <a:off x="7308850" y="5360988"/>
            <a:ext cx="1690688" cy="935037"/>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solidFill>
                <a:schemeClr val="tx1"/>
              </a:solidFill>
            </a:endParaRPr>
          </a:p>
        </p:txBody>
      </p:sp>
      <p:sp>
        <p:nvSpPr>
          <p:cNvPr id="24" name="Стрелка вправо 23"/>
          <p:cNvSpPr/>
          <p:nvPr/>
        </p:nvSpPr>
        <p:spPr>
          <a:xfrm>
            <a:off x="4435475" y="5729288"/>
            <a:ext cx="574675"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5" name="Стрелка вправо 24"/>
          <p:cNvSpPr/>
          <p:nvPr/>
        </p:nvSpPr>
        <p:spPr>
          <a:xfrm>
            <a:off x="2138363" y="5726113"/>
            <a:ext cx="576262"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Стрелка вправо 25"/>
          <p:cNvSpPr/>
          <p:nvPr/>
        </p:nvSpPr>
        <p:spPr>
          <a:xfrm>
            <a:off x="6732588" y="5729288"/>
            <a:ext cx="576262" cy="1793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30" name="TextBox 27"/>
          <p:cNvSpPr txBox="1">
            <a:spLocks noChangeArrowheads="1"/>
          </p:cNvSpPr>
          <p:nvPr/>
        </p:nvSpPr>
        <p:spPr bwMode="auto">
          <a:xfrm>
            <a:off x="2714625" y="3300413"/>
            <a:ext cx="1693863" cy="917575"/>
          </a:xfrm>
          <a:prstGeom prst="rect">
            <a:avLst/>
          </a:prstGeom>
          <a:noFill/>
          <a:ln w="9525">
            <a:noFill/>
            <a:miter lim="800000"/>
            <a:headEnd/>
            <a:tailEnd/>
          </a:ln>
        </p:spPr>
        <p:txBody>
          <a:bodyPr lIns="0" tIns="0" rIns="0" bIns="0" anchor="ctr"/>
          <a:lstStyle/>
          <a:p>
            <a:pPr algn="ctr"/>
            <a:r>
              <a:rPr lang="en-US" sz="1600" b="1">
                <a:solidFill>
                  <a:srgbClr val="0D79CA"/>
                </a:solidFill>
                <a:cs typeface="Arial" charset="0"/>
              </a:rPr>
              <a:t>Analytical activities</a:t>
            </a:r>
            <a:endParaRPr lang="ru-RU" sz="1600" b="1">
              <a:solidFill>
                <a:srgbClr val="0D79CA"/>
              </a:solidFill>
              <a:cs typeface="Arial" charset="0"/>
            </a:endParaRPr>
          </a:p>
        </p:txBody>
      </p:sp>
      <p:sp>
        <p:nvSpPr>
          <p:cNvPr id="31" name="TextBox 30"/>
          <p:cNvSpPr txBox="1"/>
          <p:nvPr/>
        </p:nvSpPr>
        <p:spPr>
          <a:xfrm>
            <a:off x="7305675" y="1182688"/>
            <a:ext cx="1668463" cy="922337"/>
          </a:xfrm>
          <a:prstGeom prst="rect">
            <a:avLst/>
          </a:prstGeom>
          <a:solidFill>
            <a:schemeClr val="accent5">
              <a:lumMod val="20000"/>
              <a:lumOff val="80000"/>
            </a:schemeClr>
          </a:solidFill>
          <a:ln>
            <a:solidFill>
              <a:schemeClr val="bg2">
                <a:lumMod val="50000"/>
              </a:schemeClr>
            </a:solidFill>
          </a:ln>
        </p:spPr>
        <p:txBody>
          <a:bodyPr lIns="0" tIns="0" rIns="0" bIns="0" anchor="ctr"/>
          <a:lstStyle/>
          <a:p>
            <a:pPr algn="ctr">
              <a:defRPr/>
            </a:pPr>
            <a:r>
              <a:rPr lang="en-US" sz="1600" b="1">
                <a:solidFill>
                  <a:srgbClr val="0D79CA"/>
                </a:solidFill>
                <a:cs typeface="Arial" charset="0"/>
              </a:rPr>
              <a:t>Synthesis of  information</a:t>
            </a:r>
            <a:endParaRPr lang="ru-RU" sz="1600" b="1">
              <a:solidFill>
                <a:srgbClr val="0D79CA"/>
              </a:solidFill>
              <a:cs typeface="Arial" charset="0"/>
            </a:endParaRPr>
          </a:p>
        </p:txBody>
      </p:sp>
      <p:sp>
        <p:nvSpPr>
          <p:cNvPr id="21532" name="TextBox 31"/>
          <p:cNvSpPr txBox="1">
            <a:spLocks noChangeArrowheads="1"/>
          </p:cNvSpPr>
          <p:nvPr/>
        </p:nvSpPr>
        <p:spPr bwMode="auto">
          <a:xfrm>
            <a:off x="5005388" y="3300413"/>
            <a:ext cx="1689100" cy="923925"/>
          </a:xfrm>
          <a:prstGeom prst="rect">
            <a:avLst/>
          </a:prstGeom>
          <a:noFill/>
          <a:ln w="9525">
            <a:noFill/>
            <a:miter lim="800000"/>
            <a:headEnd/>
            <a:tailEnd/>
          </a:ln>
        </p:spPr>
        <p:txBody>
          <a:bodyPr lIns="0" tIns="0" rIns="0" bIns="0" anchor="ctr"/>
          <a:lstStyle/>
          <a:p>
            <a:pPr algn="ctr"/>
            <a:r>
              <a:rPr lang="en-US" sz="1600" b="1">
                <a:solidFill>
                  <a:srgbClr val="0D79CA"/>
                </a:solidFill>
                <a:cs typeface="Arial" charset="0"/>
              </a:rPr>
              <a:t>Control activities</a:t>
            </a:r>
          </a:p>
          <a:p>
            <a:pPr algn="ctr"/>
            <a:r>
              <a:rPr lang="en-US" sz="1600" b="1">
                <a:solidFill>
                  <a:srgbClr val="0D79CA"/>
                </a:solidFill>
                <a:cs typeface="Arial" charset="0"/>
              </a:rPr>
              <a:t>(audits)</a:t>
            </a:r>
            <a:endParaRPr lang="ru-RU" sz="1600" b="1">
              <a:solidFill>
                <a:srgbClr val="0D79CA"/>
              </a:solidFill>
              <a:cs typeface="Arial" charset="0"/>
            </a:endParaRPr>
          </a:p>
        </p:txBody>
      </p:sp>
      <p:sp>
        <p:nvSpPr>
          <p:cNvPr id="21533" name="TextBox 32"/>
          <p:cNvSpPr txBox="1">
            <a:spLocks noChangeArrowheads="1"/>
          </p:cNvSpPr>
          <p:nvPr/>
        </p:nvSpPr>
        <p:spPr bwMode="auto">
          <a:xfrm>
            <a:off x="7380288" y="3270250"/>
            <a:ext cx="1560512" cy="936625"/>
          </a:xfrm>
          <a:prstGeom prst="rect">
            <a:avLst/>
          </a:prstGeom>
          <a:noFill/>
          <a:ln w="9525">
            <a:noFill/>
            <a:miter lim="800000"/>
            <a:headEnd/>
            <a:tailEnd/>
          </a:ln>
        </p:spPr>
        <p:txBody>
          <a:bodyPr lIns="0" tIns="0" rIns="0" bIns="0" anchor="ctr"/>
          <a:lstStyle/>
          <a:p>
            <a:pPr algn="ctr"/>
            <a:r>
              <a:rPr lang="en-US" sz="1600" b="1">
                <a:solidFill>
                  <a:srgbClr val="0D79CA"/>
                </a:solidFill>
                <a:cs typeface="Arial" charset="0"/>
              </a:rPr>
              <a:t>Audit report</a:t>
            </a:r>
            <a:endParaRPr lang="ru-RU" sz="1600" b="1">
              <a:solidFill>
                <a:srgbClr val="0D79CA"/>
              </a:solidFill>
              <a:cs typeface="Arial" charset="0"/>
            </a:endParaRPr>
          </a:p>
        </p:txBody>
      </p:sp>
      <p:sp>
        <p:nvSpPr>
          <p:cNvPr id="36" name="Двойная стрелка вверх/вниз 35"/>
          <p:cNvSpPr/>
          <p:nvPr/>
        </p:nvSpPr>
        <p:spPr>
          <a:xfrm>
            <a:off x="3116263" y="2122488"/>
            <a:ext cx="863600" cy="1160462"/>
          </a:xfrm>
          <a:prstGeom prst="upDownArrow">
            <a:avLst>
              <a:gd name="adj1" fmla="val 74738"/>
              <a:gd name="adj2" fmla="val 3350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35" name="TextBox 36"/>
          <p:cNvSpPr txBox="1">
            <a:spLocks noChangeArrowheads="1"/>
          </p:cNvSpPr>
          <p:nvPr/>
        </p:nvSpPr>
        <p:spPr bwMode="auto">
          <a:xfrm rot="-5400000">
            <a:off x="2982913" y="2413000"/>
            <a:ext cx="1131887" cy="569913"/>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Data exchange</a:t>
            </a:r>
            <a:endParaRPr lang="ru-RU" sz="1400" b="1">
              <a:solidFill>
                <a:srgbClr val="0D79CA"/>
              </a:solidFill>
              <a:cs typeface="Arial" charset="0"/>
            </a:endParaRPr>
          </a:p>
        </p:txBody>
      </p:sp>
      <p:sp>
        <p:nvSpPr>
          <p:cNvPr id="38" name="Двойная стрелка вверх/вниз 37"/>
          <p:cNvSpPr/>
          <p:nvPr/>
        </p:nvSpPr>
        <p:spPr>
          <a:xfrm>
            <a:off x="5414963" y="2120900"/>
            <a:ext cx="863600" cy="1160463"/>
          </a:xfrm>
          <a:prstGeom prst="upDownArrow">
            <a:avLst>
              <a:gd name="adj1" fmla="val 74738"/>
              <a:gd name="adj2" fmla="val 3350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37" name="TextBox 38"/>
          <p:cNvSpPr txBox="1">
            <a:spLocks noChangeArrowheads="1"/>
          </p:cNvSpPr>
          <p:nvPr/>
        </p:nvSpPr>
        <p:spPr bwMode="auto">
          <a:xfrm rot="-5400000">
            <a:off x="5280819" y="2412206"/>
            <a:ext cx="1133475" cy="569913"/>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Data exchange </a:t>
            </a:r>
            <a:endParaRPr lang="ru-RU" sz="1400" b="1">
              <a:solidFill>
                <a:srgbClr val="0D79CA"/>
              </a:solidFill>
              <a:cs typeface="Arial" charset="0"/>
            </a:endParaRPr>
          </a:p>
        </p:txBody>
      </p:sp>
      <p:sp>
        <p:nvSpPr>
          <p:cNvPr id="21538" name="TextBox 40"/>
          <p:cNvSpPr txBox="1">
            <a:spLocks noChangeArrowheads="1"/>
          </p:cNvSpPr>
          <p:nvPr/>
        </p:nvSpPr>
        <p:spPr bwMode="auto">
          <a:xfrm rot="-5400000">
            <a:off x="7609682" y="2372518"/>
            <a:ext cx="1079500" cy="569913"/>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Summarized data </a:t>
            </a:r>
            <a:endParaRPr lang="ru-RU" sz="1400" b="1">
              <a:solidFill>
                <a:srgbClr val="0D79CA"/>
              </a:solidFill>
              <a:cs typeface="Arial" charset="0"/>
            </a:endParaRPr>
          </a:p>
        </p:txBody>
      </p:sp>
      <p:sp>
        <p:nvSpPr>
          <p:cNvPr id="43" name="Двойная стрелка вверх/вниз 42"/>
          <p:cNvSpPr/>
          <p:nvPr/>
        </p:nvSpPr>
        <p:spPr>
          <a:xfrm>
            <a:off x="3116263" y="4221163"/>
            <a:ext cx="863600" cy="1160462"/>
          </a:xfrm>
          <a:prstGeom prst="upDownArrow">
            <a:avLst>
              <a:gd name="adj1" fmla="val 74738"/>
              <a:gd name="adj2" fmla="val 3350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latin typeface="Arial" pitchFamily="34" charset="0"/>
              <a:cs typeface="Arial" pitchFamily="34" charset="0"/>
            </a:endParaRPr>
          </a:p>
        </p:txBody>
      </p:sp>
      <p:sp>
        <p:nvSpPr>
          <p:cNvPr id="21540" name="TextBox 43"/>
          <p:cNvSpPr txBox="1">
            <a:spLocks noChangeArrowheads="1"/>
          </p:cNvSpPr>
          <p:nvPr/>
        </p:nvSpPr>
        <p:spPr bwMode="auto">
          <a:xfrm rot="-5400000">
            <a:off x="2976563" y="4494213"/>
            <a:ext cx="1160462" cy="569912"/>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Data exchange </a:t>
            </a:r>
            <a:endParaRPr lang="ru-RU" sz="1400" b="1">
              <a:solidFill>
                <a:srgbClr val="0D79CA"/>
              </a:solidFill>
              <a:cs typeface="Arial" charset="0"/>
            </a:endParaRPr>
          </a:p>
        </p:txBody>
      </p:sp>
      <p:sp>
        <p:nvSpPr>
          <p:cNvPr id="46" name="Двойная стрелка вверх/вниз 45"/>
          <p:cNvSpPr/>
          <p:nvPr/>
        </p:nvSpPr>
        <p:spPr>
          <a:xfrm>
            <a:off x="5418138" y="4211638"/>
            <a:ext cx="863600" cy="1158875"/>
          </a:xfrm>
          <a:prstGeom prst="upDownArrow">
            <a:avLst>
              <a:gd name="adj1" fmla="val 74738"/>
              <a:gd name="adj2" fmla="val 33508"/>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1542" name="TextBox 46"/>
          <p:cNvSpPr txBox="1">
            <a:spLocks noChangeArrowheads="1"/>
          </p:cNvSpPr>
          <p:nvPr/>
        </p:nvSpPr>
        <p:spPr bwMode="auto">
          <a:xfrm rot="-5400000">
            <a:off x="5279231" y="4499770"/>
            <a:ext cx="1139825" cy="569912"/>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Data exchange</a:t>
            </a:r>
            <a:endParaRPr lang="ru-RU" sz="1400" b="1">
              <a:solidFill>
                <a:srgbClr val="0D79CA"/>
              </a:solidFill>
              <a:cs typeface="Arial" charset="0"/>
            </a:endParaRPr>
          </a:p>
        </p:txBody>
      </p:sp>
      <p:sp>
        <p:nvSpPr>
          <p:cNvPr id="21543" name="TextBox 48"/>
          <p:cNvSpPr txBox="1">
            <a:spLocks noChangeArrowheads="1"/>
          </p:cNvSpPr>
          <p:nvPr/>
        </p:nvSpPr>
        <p:spPr bwMode="auto">
          <a:xfrm rot="-5400000">
            <a:off x="7577137" y="4505326"/>
            <a:ext cx="1152525" cy="571500"/>
          </a:xfrm>
          <a:prstGeom prst="rect">
            <a:avLst/>
          </a:prstGeom>
          <a:noFill/>
          <a:ln w="9525">
            <a:noFill/>
            <a:miter lim="800000"/>
            <a:headEnd/>
            <a:tailEnd/>
          </a:ln>
        </p:spPr>
        <p:txBody>
          <a:bodyPr lIns="0" tIns="0" rIns="0" bIns="0" anchor="ctr"/>
          <a:lstStyle/>
          <a:p>
            <a:pPr algn="ctr">
              <a:lnSpc>
                <a:spcPts val="1400"/>
              </a:lnSpc>
            </a:pPr>
            <a:r>
              <a:rPr lang="en-US" sz="1400" b="1">
                <a:solidFill>
                  <a:srgbClr val="0D79CA"/>
                </a:solidFill>
                <a:cs typeface="Arial" charset="0"/>
              </a:rPr>
              <a:t>Summarized data </a:t>
            </a:r>
            <a:endParaRPr lang="ru-RU" sz="1400" b="1">
              <a:solidFill>
                <a:srgbClr val="0D79CA"/>
              </a:solidFill>
              <a:cs typeface="Arial" charset="0"/>
            </a:endParaRPr>
          </a:p>
        </p:txBody>
      </p:sp>
      <p:sp>
        <p:nvSpPr>
          <p:cNvPr id="21544" name="TextBox 51"/>
          <p:cNvSpPr txBox="1">
            <a:spLocks noChangeArrowheads="1"/>
          </p:cNvSpPr>
          <p:nvPr/>
        </p:nvSpPr>
        <p:spPr bwMode="auto">
          <a:xfrm>
            <a:off x="900113" y="725488"/>
            <a:ext cx="8148637" cy="396875"/>
          </a:xfrm>
          <a:prstGeom prst="rect">
            <a:avLst/>
          </a:prstGeom>
          <a:noFill/>
          <a:ln w="9525">
            <a:noFill/>
            <a:miter lim="800000"/>
            <a:headEnd/>
            <a:tailEnd/>
          </a:ln>
        </p:spPr>
        <p:txBody>
          <a:bodyPr>
            <a:spAutoFit/>
          </a:bodyPr>
          <a:lstStyle/>
          <a:p>
            <a:pPr algn="ctr"/>
            <a:r>
              <a:rPr lang="en-US" sz="2000" b="1">
                <a:solidFill>
                  <a:srgbClr val="821A08"/>
                </a:solidFill>
                <a:latin typeface="Trebuchet MS" pitchFamily="34" charset="0"/>
              </a:rPr>
              <a:t>Algorithm of carrying out of control analytical activities</a:t>
            </a:r>
            <a:endParaRPr lang="ru-RU" sz="2000" b="1">
              <a:solidFill>
                <a:srgbClr val="821A08"/>
              </a:solidFill>
              <a:latin typeface="Trebuchet MS" pitchFamily="34" charset="0"/>
            </a:endParaRPr>
          </a:p>
        </p:txBody>
      </p:sp>
      <p:sp>
        <p:nvSpPr>
          <p:cNvPr id="48" name="AutoShape 4"/>
          <p:cNvSpPr>
            <a:spLocks noChangeArrowheads="1"/>
          </p:cNvSpPr>
          <p:nvPr/>
        </p:nvSpPr>
        <p:spPr bwMode="auto">
          <a:xfrm rot="10800000" flipV="1">
            <a:off x="87820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6</a:t>
            </a:r>
            <a:endParaRPr lang="ru-RU" sz="2400" b="1" dirty="0">
              <a:solidFill>
                <a:srgbClr val="000000"/>
              </a:solidFill>
              <a:latin typeface="+mn-lt"/>
              <a:cs typeface="Arial" pitchFamily="34" charset="0"/>
            </a:endParaRPr>
          </a:p>
        </p:txBody>
      </p:sp>
      <p:sp>
        <p:nvSpPr>
          <p:cNvPr id="54" name="Рамка 53"/>
          <p:cNvSpPr/>
          <p:nvPr/>
        </p:nvSpPr>
        <p:spPr>
          <a:xfrm>
            <a:off x="2697163" y="1206500"/>
            <a:ext cx="1692275" cy="936625"/>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sz="1600" dirty="0">
              <a:solidFill>
                <a:schemeClr val="tx1"/>
              </a:solidFill>
              <a:latin typeface="Arial" pitchFamily="34" charset="0"/>
              <a:cs typeface="Arial" pitchFamily="34" charset="0"/>
            </a:endParaRPr>
          </a:p>
        </p:txBody>
      </p:sp>
      <p:sp>
        <p:nvSpPr>
          <p:cNvPr id="55" name="Рамка 54"/>
          <p:cNvSpPr/>
          <p:nvPr/>
        </p:nvSpPr>
        <p:spPr>
          <a:xfrm>
            <a:off x="7292975" y="1157288"/>
            <a:ext cx="1692275" cy="935037"/>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latin typeface="Arial" pitchFamily="34" charset="0"/>
              <a:cs typeface="Arial" pitchFamily="34" charset="0"/>
            </a:endParaRPr>
          </a:p>
        </p:txBody>
      </p:sp>
      <p:sp>
        <p:nvSpPr>
          <p:cNvPr id="56" name="Рамка 55"/>
          <p:cNvSpPr/>
          <p:nvPr/>
        </p:nvSpPr>
        <p:spPr>
          <a:xfrm>
            <a:off x="4995863" y="1176338"/>
            <a:ext cx="1690687" cy="935037"/>
          </a:xfrm>
          <a:prstGeom prst="frame">
            <a:avLst>
              <a:gd name="adj1" fmla="val 473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schemeClr val="tx1"/>
              </a:solidFill>
              <a:latin typeface="Arial" pitchFamily="34" charset="0"/>
              <a:cs typeface="Arial" pitchFamily="34" charset="0"/>
            </a:endParaRPr>
          </a:p>
        </p:txBody>
      </p:sp>
      <p:pic>
        <p:nvPicPr>
          <p:cNvPr id="21549"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27000" y="0"/>
            <a:ext cx="935038" cy="1152525"/>
          </a:xfrm>
          <a:prstGeom prst="rect">
            <a:avLst/>
          </a:prstGeom>
          <a:noFill/>
          <a:ln w="9525">
            <a:noFill/>
            <a:miter lim="800000"/>
            <a:headEnd/>
            <a:tailEnd/>
          </a:ln>
        </p:spPr>
      </p:pic>
      <p:sp>
        <p:nvSpPr>
          <p:cNvPr id="21550" name="Прямоугольник 57"/>
          <p:cNvSpPr>
            <a:spLocks noChangeArrowheads="1"/>
          </p:cNvSpPr>
          <p:nvPr/>
        </p:nvSpPr>
        <p:spPr bwMode="auto">
          <a:xfrm>
            <a:off x="1042988" y="292100"/>
            <a:ext cx="7777162" cy="369888"/>
          </a:xfrm>
          <a:prstGeom prst="rect">
            <a:avLst/>
          </a:prstGeom>
          <a:noFill/>
          <a:ln w="9525">
            <a:noFill/>
            <a:miter lim="800000"/>
            <a:headEnd/>
            <a:tailEnd/>
          </a:ln>
        </p:spPr>
        <p:txBody>
          <a:bodyPr/>
          <a:lstStyle/>
          <a:p>
            <a:pPr algn="ctr"/>
            <a:r>
              <a:rPr lang="en-US" b="1">
                <a:solidFill>
                  <a:srgbClr val="0D79CA"/>
                </a:solidFill>
              </a:rPr>
              <a:t>COMMITTEE OF STATE CONTROL OF THE REPUBLIC OF BELARUS</a:t>
            </a:r>
            <a:endParaRPr lang="ru-RU" b="1">
              <a:solidFill>
                <a:srgbClr val="0D79CA"/>
              </a:solidFill>
            </a:endParaRPr>
          </a:p>
        </p:txBody>
      </p:sp>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27000" y="0"/>
            <a:ext cx="935038" cy="1152525"/>
          </a:xfrm>
          <a:prstGeom prst="rect">
            <a:avLst/>
          </a:prstGeom>
          <a:noFill/>
          <a:ln w="9525">
            <a:noFill/>
            <a:miter lim="800000"/>
            <a:headEnd/>
            <a:tailEnd/>
          </a:ln>
        </p:spPr>
      </p:pic>
      <p:sp>
        <p:nvSpPr>
          <p:cNvPr id="22530" name="Прямоугольник 12"/>
          <p:cNvSpPr>
            <a:spLocks noChangeArrowheads="1"/>
          </p:cNvSpPr>
          <p:nvPr/>
        </p:nvSpPr>
        <p:spPr bwMode="auto">
          <a:xfrm>
            <a:off x="1042988" y="292100"/>
            <a:ext cx="7777162" cy="369888"/>
          </a:xfrm>
          <a:prstGeom prst="rect">
            <a:avLst/>
          </a:prstGeom>
          <a:noFill/>
          <a:ln w="9525">
            <a:noFill/>
            <a:miter lim="800000"/>
            <a:headEnd/>
            <a:tailEnd/>
          </a:ln>
        </p:spPr>
        <p:txBody>
          <a:bodyPr/>
          <a:lstStyle/>
          <a:p>
            <a:pPr algn="ctr"/>
            <a:r>
              <a:rPr lang="en-US" b="1">
                <a:solidFill>
                  <a:srgbClr val="0D79CA"/>
                </a:solidFill>
              </a:rPr>
              <a:t>COMMITTEE OF STATE CONTROL OF THE REPUBLIC OF BELARUS</a:t>
            </a:r>
            <a:endParaRPr lang="ru-RU" b="1">
              <a:solidFill>
                <a:srgbClr val="0D79CA"/>
              </a:solidFill>
            </a:endParaRPr>
          </a:p>
        </p:txBody>
      </p:sp>
      <p:sp>
        <p:nvSpPr>
          <p:cNvPr id="4" name="AutoShape 4"/>
          <p:cNvSpPr>
            <a:spLocks noChangeArrowheads="1"/>
          </p:cNvSpPr>
          <p:nvPr/>
        </p:nvSpPr>
        <p:spPr bwMode="auto">
          <a:xfrm rot="10800000" flipV="1">
            <a:off x="87820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7</a:t>
            </a:r>
            <a:endParaRPr lang="ru-RU" sz="2400" b="1" dirty="0">
              <a:solidFill>
                <a:srgbClr val="000000"/>
              </a:solidFill>
              <a:latin typeface="+mn-lt"/>
              <a:cs typeface="Arial" pitchFamily="34" charset="0"/>
            </a:endParaRPr>
          </a:p>
        </p:txBody>
      </p:sp>
      <p:sp>
        <p:nvSpPr>
          <p:cNvPr id="22532" name="Rectangle 3"/>
          <p:cNvSpPr txBox="1">
            <a:spLocks noChangeArrowheads="1"/>
          </p:cNvSpPr>
          <p:nvPr/>
        </p:nvSpPr>
        <p:spPr bwMode="auto">
          <a:xfrm>
            <a:off x="0" y="765175"/>
            <a:ext cx="9144000" cy="6092825"/>
          </a:xfrm>
          <a:prstGeom prst="rect">
            <a:avLst/>
          </a:prstGeom>
          <a:noFill/>
          <a:ln w="9525">
            <a:noFill/>
            <a:miter lim="800000"/>
            <a:headEnd/>
            <a:tailEnd/>
          </a:ln>
        </p:spPr>
        <p:txBody>
          <a:bodyPr/>
          <a:lstStyle/>
          <a:p>
            <a:pPr algn="ctr">
              <a:buClr>
                <a:srgbClr val="C3260C"/>
              </a:buClr>
              <a:buSzPct val="130000"/>
            </a:pPr>
            <a:r>
              <a:rPr lang="en-US" sz="2000" b="1">
                <a:solidFill>
                  <a:srgbClr val="800000"/>
                </a:solidFill>
                <a:cs typeface="Arial" charset="0"/>
              </a:rPr>
              <a:t>Main activities for prevention and anticipation of violations</a:t>
            </a:r>
            <a:endParaRPr lang="ru-RU" sz="2000" b="1">
              <a:solidFill>
                <a:srgbClr val="800000"/>
              </a:solidFill>
              <a:cs typeface="Arial" charset="0"/>
            </a:endParaRPr>
          </a:p>
          <a:p>
            <a:pPr>
              <a:buClr>
                <a:srgbClr val="C3260C"/>
              </a:buClr>
              <a:buSzPct val="130000"/>
            </a:pPr>
            <a:endParaRPr lang="ru-RU" sz="1000" b="1">
              <a:solidFill>
                <a:srgbClr val="CC0000"/>
              </a:solidFill>
              <a:cs typeface="Arial" charset="0"/>
            </a:endParaRP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Monitoring</a:t>
            </a:r>
            <a:r>
              <a:rPr lang="ru-RU" sz="1700" b="1">
                <a:solidFill>
                  <a:srgbClr val="404040"/>
                </a:solidFill>
                <a:cs typeface="Arial" charset="0"/>
              </a:rPr>
              <a:t> (</a:t>
            </a:r>
            <a:r>
              <a:rPr lang="en-US" sz="1700" b="1">
                <a:solidFill>
                  <a:srgbClr val="404040"/>
                </a:solidFill>
                <a:cs typeface="Arial" charset="0"/>
              </a:rPr>
              <a:t>observation, analysis, assessment, development of recommendations for the elimination of violations and shortcomings</a:t>
            </a:r>
            <a:r>
              <a:rPr lang="ru-RU" sz="1700" b="1">
                <a:solidFill>
                  <a:srgbClr val="404040"/>
                </a:solidFill>
                <a:cs typeface="Arial" charset="0"/>
              </a:rPr>
              <a:t>).</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Sending orders on elimination of legislation violations</a:t>
            </a:r>
            <a:r>
              <a:rPr lang="ru-RU" sz="1700" b="1">
                <a:solidFill>
                  <a:srgbClr val="404040"/>
                </a:solidFill>
                <a:cs typeface="Arial" charset="0"/>
              </a:rPr>
              <a:t>. </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Sending applications for elimination of causes and conditions contributing to committed violations</a:t>
            </a:r>
            <a:r>
              <a:rPr lang="ru-RU" sz="1700" b="1">
                <a:solidFill>
                  <a:srgbClr val="404040"/>
                </a:solidFill>
                <a:cs typeface="Arial" charset="0"/>
              </a:rPr>
              <a:t>. </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Approving drafts of normative legal acts within the competence and developing proposals on elimination of gaps in the legislation</a:t>
            </a:r>
            <a:r>
              <a:rPr lang="ru-RU" sz="1700" b="1">
                <a:solidFill>
                  <a:srgbClr val="404040"/>
                </a:solidFill>
                <a:cs typeface="Arial" charset="0"/>
              </a:rPr>
              <a:t>. </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Informing public bodies on detected flaws and errors</a:t>
            </a:r>
            <a:r>
              <a:rPr lang="ru-RU" sz="1700" b="1">
                <a:solidFill>
                  <a:srgbClr val="404040"/>
                </a:solidFill>
                <a:cs typeface="Arial" charset="0"/>
              </a:rPr>
              <a:t>. </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Interacting with population and general public (meetings with citizens, hotline responses, onsite visiting of labor collectives, etc.)</a:t>
            </a:r>
            <a:r>
              <a:rPr lang="ru-RU" sz="1700" b="1">
                <a:solidFill>
                  <a:srgbClr val="404040"/>
                </a:solidFill>
                <a:cs typeface="Arial" charset="0"/>
              </a:rPr>
              <a:t>.</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Informing about the results of control and analytical activities in mass media, uploading this information on the Committee’s official website</a:t>
            </a:r>
            <a:r>
              <a:rPr lang="ru-RU" sz="1700" b="1">
                <a:solidFill>
                  <a:srgbClr val="404040"/>
                </a:solidFill>
                <a:cs typeface="Arial" charset="0"/>
              </a:rPr>
              <a:t>.</a:t>
            </a:r>
          </a:p>
          <a:p>
            <a:pPr algn="just">
              <a:spcAft>
                <a:spcPts val="1200"/>
              </a:spcAft>
              <a:buClr>
                <a:srgbClr val="C3260C"/>
              </a:buClr>
              <a:buSzPct val="130000"/>
              <a:buFont typeface="Wingdings" pitchFamily="2" charset="2"/>
              <a:buChar char="ü"/>
            </a:pPr>
            <a:r>
              <a:rPr lang="ru-RU" sz="1700" b="1">
                <a:solidFill>
                  <a:srgbClr val="404040"/>
                </a:solidFill>
                <a:cs typeface="Arial" charset="0"/>
              </a:rPr>
              <a:t>     </a:t>
            </a:r>
            <a:r>
              <a:rPr lang="en-US" sz="1700" b="1">
                <a:solidFill>
                  <a:srgbClr val="404040"/>
                </a:solidFill>
                <a:cs typeface="Arial" charset="0"/>
              </a:rPr>
              <a:t>Holding conferences, round-table discussions, workshops, lectures. </a:t>
            </a:r>
            <a:endParaRPr lang="ru-RU" sz="1700" b="1">
              <a:solidFill>
                <a:srgbClr val="404040"/>
              </a:solidFill>
              <a:cs typeface="Arial" charset="0"/>
            </a:endParaRPr>
          </a:p>
          <a:p>
            <a:pPr algn="just">
              <a:buClr>
                <a:srgbClr val="C3260C"/>
              </a:buClr>
              <a:buSzPct val="130000"/>
              <a:buFont typeface="Wingdings" pitchFamily="2" charset="2"/>
              <a:buChar char="ü"/>
            </a:pPr>
            <a:endParaRPr lang="ru-RU" sz="2400" b="1">
              <a:solidFill>
                <a:srgbClr val="404040"/>
              </a:solidFill>
              <a:cs typeface="Arial" charset="0"/>
            </a:endParaRP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0" descr="КГК ц"/>
          <p:cNvPicPr>
            <a:picLocks noChangeAspect="1" noChangeArrowheads="1"/>
          </p:cNvPicPr>
          <p:nvPr/>
        </p:nvPicPr>
        <p:blipFill>
          <a:blip r:embed="rId2">
            <a:clrChange>
              <a:clrFrom>
                <a:srgbClr val="FFFFFF"/>
              </a:clrFrom>
              <a:clrTo>
                <a:srgbClr val="FFFFFF">
                  <a:alpha val="0"/>
                </a:srgbClr>
              </a:clrTo>
            </a:clrChange>
          </a:blip>
          <a:srcRect l="24449" t="11157" r="24449" b="25856"/>
          <a:stretch>
            <a:fillRect/>
          </a:stretch>
        </p:blipFill>
        <p:spPr bwMode="auto">
          <a:xfrm>
            <a:off x="127000" y="0"/>
            <a:ext cx="935038" cy="1152525"/>
          </a:xfrm>
          <a:prstGeom prst="rect">
            <a:avLst/>
          </a:prstGeom>
          <a:noFill/>
          <a:ln w="9525">
            <a:noFill/>
            <a:miter lim="800000"/>
            <a:headEnd/>
            <a:tailEnd/>
          </a:ln>
        </p:spPr>
      </p:pic>
      <p:sp>
        <p:nvSpPr>
          <p:cNvPr id="23554" name="Прямоугольник 12"/>
          <p:cNvSpPr>
            <a:spLocks noChangeArrowheads="1"/>
          </p:cNvSpPr>
          <p:nvPr/>
        </p:nvSpPr>
        <p:spPr bwMode="auto">
          <a:xfrm>
            <a:off x="1042988" y="292100"/>
            <a:ext cx="7777162" cy="369888"/>
          </a:xfrm>
          <a:prstGeom prst="rect">
            <a:avLst/>
          </a:prstGeom>
          <a:noFill/>
          <a:ln w="9525">
            <a:noFill/>
            <a:miter lim="800000"/>
            <a:headEnd/>
            <a:tailEnd/>
          </a:ln>
        </p:spPr>
        <p:txBody>
          <a:bodyPr/>
          <a:lstStyle/>
          <a:p>
            <a:pPr algn="ctr"/>
            <a:r>
              <a:rPr lang="en-US" b="1">
                <a:solidFill>
                  <a:srgbClr val="0D79CA"/>
                </a:solidFill>
              </a:rPr>
              <a:t>COMMITTEE OF STATE CONTROL OF THE REPUBLIC OF BELARUS</a:t>
            </a:r>
            <a:endParaRPr lang="ru-RU" b="1">
              <a:solidFill>
                <a:srgbClr val="0D79CA"/>
              </a:solidFill>
            </a:endParaRPr>
          </a:p>
        </p:txBody>
      </p:sp>
      <p:sp>
        <p:nvSpPr>
          <p:cNvPr id="4" name="AutoShape 4"/>
          <p:cNvSpPr>
            <a:spLocks noChangeArrowheads="1"/>
          </p:cNvSpPr>
          <p:nvPr/>
        </p:nvSpPr>
        <p:spPr bwMode="auto">
          <a:xfrm rot="10800000" flipV="1">
            <a:off x="8794750" y="0"/>
            <a:ext cx="349250" cy="357188"/>
          </a:xfrm>
          <a:prstGeom prst="foldedCorner">
            <a:avLst>
              <a:gd name="adj" fmla="val 32986"/>
            </a:avLst>
          </a:prstGeom>
          <a:solidFill>
            <a:schemeClr val="accent3">
              <a:lumMod val="20000"/>
              <a:lumOff val="80000"/>
            </a:schemeClr>
          </a:solidFill>
          <a:ln w="12700" cap="sq">
            <a:solidFill>
              <a:schemeClr val="tx1"/>
            </a:solidFill>
            <a:round/>
            <a:headEnd type="none" w="sm" len="sm"/>
            <a:tailEnd type="none" w="sm" len="sm"/>
          </a:ln>
        </p:spPr>
        <p:txBody>
          <a:bodyPr wrap="none" tIns="108000" anchor="ctr"/>
          <a:lstStyle/>
          <a:p>
            <a:pPr algn="r" fontAlgn="auto">
              <a:lnSpc>
                <a:spcPct val="130000"/>
              </a:lnSpc>
              <a:spcBef>
                <a:spcPts val="0"/>
              </a:spcBef>
              <a:spcAft>
                <a:spcPts val="0"/>
              </a:spcAft>
              <a:defRPr/>
            </a:pPr>
            <a:r>
              <a:rPr lang="en-US" sz="2400" b="1" dirty="0" smtClean="0">
                <a:solidFill>
                  <a:srgbClr val="000000"/>
                </a:solidFill>
                <a:latin typeface="+mn-lt"/>
                <a:cs typeface="Arial" pitchFamily="34" charset="0"/>
              </a:rPr>
              <a:t>8</a:t>
            </a:r>
            <a:endParaRPr lang="ru-RU" sz="2400" b="1" dirty="0">
              <a:solidFill>
                <a:srgbClr val="000000"/>
              </a:solidFill>
              <a:latin typeface="+mn-lt"/>
              <a:cs typeface="Arial" pitchFamily="34" charset="0"/>
            </a:endParaRPr>
          </a:p>
        </p:txBody>
      </p:sp>
      <p:sp>
        <p:nvSpPr>
          <p:cNvPr id="8" name="Полилиния 7"/>
          <p:cNvSpPr/>
          <p:nvPr/>
        </p:nvSpPr>
        <p:spPr>
          <a:xfrm>
            <a:off x="3227388" y="2633663"/>
            <a:ext cx="2757487" cy="1019175"/>
          </a:xfrm>
          <a:custGeom>
            <a:avLst/>
            <a:gdLst>
              <a:gd name="connsiteX0" fmla="*/ 0 w 2627999"/>
              <a:gd name="connsiteY0" fmla="*/ 180003 h 1079997"/>
              <a:gd name="connsiteX1" fmla="*/ 180003 w 2627999"/>
              <a:gd name="connsiteY1" fmla="*/ 0 h 1079997"/>
              <a:gd name="connsiteX2" fmla="*/ 2447996 w 2627999"/>
              <a:gd name="connsiteY2" fmla="*/ 0 h 1079997"/>
              <a:gd name="connsiteX3" fmla="*/ 2627999 w 2627999"/>
              <a:gd name="connsiteY3" fmla="*/ 180003 h 1079997"/>
              <a:gd name="connsiteX4" fmla="*/ 2627999 w 2627999"/>
              <a:gd name="connsiteY4" fmla="*/ 899994 h 1079997"/>
              <a:gd name="connsiteX5" fmla="*/ 2447996 w 2627999"/>
              <a:gd name="connsiteY5" fmla="*/ 1079997 h 1079997"/>
              <a:gd name="connsiteX6" fmla="*/ 180003 w 2627999"/>
              <a:gd name="connsiteY6" fmla="*/ 1079997 h 1079997"/>
              <a:gd name="connsiteX7" fmla="*/ 0 w 2627999"/>
              <a:gd name="connsiteY7" fmla="*/ 899994 h 1079997"/>
              <a:gd name="connsiteX8" fmla="*/ 0 w 2627999"/>
              <a:gd name="connsiteY8" fmla="*/ 180003 h 1079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27999" h="1079997">
                <a:moveTo>
                  <a:pt x="0" y="180003"/>
                </a:moveTo>
                <a:cubicBezTo>
                  <a:pt x="0" y="80590"/>
                  <a:pt x="80590" y="0"/>
                  <a:pt x="180003" y="0"/>
                </a:cubicBezTo>
                <a:lnTo>
                  <a:pt x="2447996" y="0"/>
                </a:lnTo>
                <a:cubicBezTo>
                  <a:pt x="2547409" y="0"/>
                  <a:pt x="2627999" y="80590"/>
                  <a:pt x="2627999" y="180003"/>
                </a:cubicBezTo>
                <a:lnTo>
                  <a:pt x="2627999" y="899994"/>
                </a:lnTo>
                <a:cubicBezTo>
                  <a:pt x="2627999" y="999407"/>
                  <a:pt x="2547409" y="1079997"/>
                  <a:pt x="2447996" y="1079997"/>
                </a:cubicBezTo>
                <a:lnTo>
                  <a:pt x="180003" y="1079997"/>
                </a:lnTo>
                <a:cubicBezTo>
                  <a:pt x="80590" y="1079997"/>
                  <a:pt x="0" y="999407"/>
                  <a:pt x="0" y="899994"/>
                </a:cubicBezTo>
                <a:lnTo>
                  <a:pt x="0" y="180003"/>
                </a:lnTo>
                <a:close/>
              </a:path>
            </a:pathLst>
          </a:custGeom>
          <a:solidFill>
            <a:schemeClr val="bg2">
              <a:lumMod val="90000"/>
            </a:schemeClr>
          </a:solidFill>
          <a:ln>
            <a:solidFill>
              <a:schemeClr val="bg2">
                <a:lumMod val="9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8441" tIns="98441" rIns="98441" bIns="98441" anchor="ctr"/>
          <a:lstStyle/>
          <a:p>
            <a:pPr algn="ctr">
              <a:defRPr/>
            </a:pPr>
            <a:r>
              <a:rPr lang="en-US" sz="2000" b="1">
                <a:solidFill>
                  <a:srgbClr val="073C65"/>
                </a:solidFill>
                <a:latin typeface="Arial" charset="0"/>
                <a:cs typeface="Arial" charset="0"/>
              </a:rPr>
              <a:t>Committee                    of State Control </a:t>
            </a:r>
            <a:endParaRPr lang="ru-RU" sz="2000" b="1">
              <a:solidFill>
                <a:srgbClr val="073C65"/>
              </a:solidFill>
              <a:latin typeface="Arial" charset="0"/>
              <a:cs typeface="Arial" charset="0"/>
            </a:endParaRPr>
          </a:p>
        </p:txBody>
      </p:sp>
      <p:sp>
        <p:nvSpPr>
          <p:cNvPr id="10" name="Полилиния 9"/>
          <p:cNvSpPr/>
          <p:nvPr/>
        </p:nvSpPr>
        <p:spPr>
          <a:xfrm>
            <a:off x="1149350" y="1490663"/>
            <a:ext cx="1981200" cy="900112"/>
          </a:xfrm>
          <a:custGeom>
            <a:avLst/>
            <a:gdLst>
              <a:gd name="connsiteX0" fmla="*/ 0 w 1692002"/>
              <a:gd name="connsiteY0" fmla="*/ 149241 h 895427"/>
              <a:gd name="connsiteX1" fmla="*/ 149241 w 1692002"/>
              <a:gd name="connsiteY1" fmla="*/ 0 h 895427"/>
              <a:gd name="connsiteX2" fmla="*/ 1542761 w 1692002"/>
              <a:gd name="connsiteY2" fmla="*/ 0 h 895427"/>
              <a:gd name="connsiteX3" fmla="*/ 1692002 w 1692002"/>
              <a:gd name="connsiteY3" fmla="*/ 149241 h 895427"/>
              <a:gd name="connsiteX4" fmla="*/ 1692002 w 1692002"/>
              <a:gd name="connsiteY4" fmla="*/ 746186 h 895427"/>
              <a:gd name="connsiteX5" fmla="*/ 1542761 w 1692002"/>
              <a:gd name="connsiteY5" fmla="*/ 895427 h 895427"/>
              <a:gd name="connsiteX6" fmla="*/ 149241 w 1692002"/>
              <a:gd name="connsiteY6" fmla="*/ 895427 h 895427"/>
              <a:gd name="connsiteX7" fmla="*/ 0 w 1692002"/>
              <a:gd name="connsiteY7" fmla="*/ 746186 h 895427"/>
              <a:gd name="connsiteX8" fmla="*/ 0 w 1692002"/>
              <a:gd name="connsiteY8" fmla="*/ 149241 h 895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2002" h="895427">
                <a:moveTo>
                  <a:pt x="0" y="149241"/>
                </a:moveTo>
                <a:cubicBezTo>
                  <a:pt x="0" y="66817"/>
                  <a:pt x="66817" y="0"/>
                  <a:pt x="149241" y="0"/>
                </a:cubicBezTo>
                <a:lnTo>
                  <a:pt x="1542761" y="0"/>
                </a:lnTo>
                <a:cubicBezTo>
                  <a:pt x="1625185" y="0"/>
                  <a:pt x="1692002" y="66817"/>
                  <a:pt x="1692002" y="149241"/>
                </a:cubicBezTo>
                <a:lnTo>
                  <a:pt x="1692002" y="746186"/>
                </a:lnTo>
                <a:cubicBezTo>
                  <a:pt x="1692002" y="828610"/>
                  <a:pt x="1625185" y="895427"/>
                  <a:pt x="1542761" y="895427"/>
                </a:cubicBezTo>
                <a:lnTo>
                  <a:pt x="149241" y="895427"/>
                </a:lnTo>
                <a:cubicBezTo>
                  <a:pt x="66817" y="895427"/>
                  <a:pt x="0" y="828610"/>
                  <a:pt x="0" y="746186"/>
                </a:cubicBezTo>
                <a:lnTo>
                  <a:pt x="0" y="149241"/>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9431" tIns="89431" rIns="89431" bIns="89431" anchor="ctr"/>
          <a:lstStyle/>
          <a:p>
            <a:pPr algn="ctr" defTabSz="800100">
              <a:lnSpc>
                <a:spcPct val="90000"/>
              </a:lnSpc>
              <a:spcAft>
                <a:spcPct val="35000"/>
              </a:spcAft>
              <a:defRPr/>
            </a:pPr>
            <a:r>
              <a:rPr lang="en-US" b="1">
                <a:solidFill>
                  <a:srgbClr val="C3260C"/>
                </a:solidFill>
                <a:latin typeface="Arial" charset="0"/>
                <a:cs typeface="Arial" charset="0"/>
              </a:rPr>
              <a:t>INTOSAI</a:t>
            </a:r>
            <a:endParaRPr lang="ru-RU" b="1">
              <a:solidFill>
                <a:srgbClr val="C3260C"/>
              </a:solidFill>
              <a:latin typeface="Arial" charset="0"/>
              <a:cs typeface="Arial" charset="0"/>
            </a:endParaRPr>
          </a:p>
        </p:txBody>
      </p:sp>
      <p:sp>
        <p:nvSpPr>
          <p:cNvPr id="12" name="Полилиния 11"/>
          <p:cNvSpPr/>
          <p:nvPr/>
        </p:nvSpPr>
        <p:spPr>
          <a:xfrm>
            <a:off x="1149350" y="3952875"/>
            <a:ext cx="1981200" cy="900113"/>
          </a:xfrm>
          <a:custGeom>
            <a:avLst/>
            <a:gdLst>
              <a:gd name="connsiteX0" fmla="*/ 0 w 1080003"/>
              <a:gd name="connsiteY0" fmla="*/ 114002 h 684000"/>
              <a:gd name="connsiteX1" fmla="*/ 114002 w 1080003"/>
              <a:gd name="connsiteY1" fmla="*/ 0 h 684000"/>
              <a:gd name="connsiteX2" fmla="*/ 966001 w 1080003"/>
              <a:gd name="connsiteY2" fmla="*/ 0 h 684000"/>
              <a:gd name="connsiteX3" fmla="*/ 1080003 w 1080003"/>
              <a:gd name="connsiteY3" fmla="*/ 114002 h 684000"/>
              <a:gd name="connsiteX4" fmla="*/ 1080003 w 1080003"/>
              <a:gd name="connsiteY4" fmla="*/ 569998 h 684000"/>
              <a:gd name="connsiteX5" fmla="*/ 966001 w 1080003"/>
              <a:gd name="connsiteY5" fmla="*/ 684000 h 684000"/>
              <a:gd name="connsiteX6" fmla="*/ 114002 w 1080003"/>
              <a:gd name="connsiteY6" fmla="*/ 684000 h 684000"/>
              <a:gd name="connsiteX7" fmla="*/ 0 w 1080003"/>
              <a:gd name="connsiteY7" fmla="*/ 569998 h 684000"/>
              <a:gd name="connsiteX8" fmla="*/ 0 w 1080003"/>
              <a:gd name="connsiteY8" fmla="*/ 114002 h 68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80003" h="684000">
                <a:moveTo>
                  <a:pt x="0" y="114002"/>
                </a:moveTo>
                <a:cubicBezTo>
                  <a:pt x="0" y="51040"/>
                  <a:pt x="51040" y="0"/>
                  <a:pt x="114002" y="0"/>
                </a:cubicBezTo>
                <a:lnTo>
                  <a:pt x="966001" y="0"/>
                </a:lnTo>
                <a:cubicBezTo>
                  <a:pt x="1028963" y="0"/>
                  <a:pt x="1080003" y="51040"/>
                  <a:pt x="1080003" y="114002"/>
                </a:cubicBezTo>
                <a:lnTo>
                  <a:pt x="1080003" y="569998"/>
                </a:lnTo>
                <a:cubicBezTo>
                  <a:pt x="1080003" y="632960"/>
                  <a:pt x="1028963" y="684000"/>
                  <a:pt x="966001" y="684000"/>
                </a:cubicBezTo>
                <a:lnTo>
                  <a:pt x="114002" y="684000"/>
                </a:lnTo>
                <a:cubicBezTo>
                  <a:pt x="51040" y="684000"/>
                  <a:pt x="0" y="632960"/>
                  <a:pt x="0" y="569998"/>
                </a:cubicBezTo>
                <a:lnTo>
                  <a:pt x="0" y="114002"/>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79110" tIns="79110" rIns="79110" bIns="79110" anchor="ctr"/>
          <a:lstStyle/>
          <a:p>
            <a:pPr algn="ctr" defTabSz="800100">
              <a:lnSpc>
                <a:spcPct val="90000"/>
              </a:lnSpc>
              <a:spcAft>
                <a:spcPct val="35000"/>
              </a:spcAft>
              <a:defRPr/>
            </a:pPr>
            <a:r>
              <a:rPr lang="en-US" b="1">
                <a:solidFill>
                  <a:srgbClr val="C3260C"/>
                </a:solidFill>
                <a:latin typeface="Arial" charset="0"/>
                <a:cs typeface="Arial" charset="0"/>
              </a:rPr>
              <a:t>EAG</a:t>
            </a:r>
            <a:endParaRPr lang="ru-RU" b="1">
              <a:solidFill>
                <a:srgbClr val="C3260C"/>
              </a:solidFill>
              <a:latin typeface="Arial" charset="0"/>
              <a:cs typeface="Arial" charset="0"/>
            </a:endParaRPr>
          </a:p>
        </p:txBody>
      </p:sp>
      <p:sp>
        <p:nvSpPr>
          <p:cNvPr id="16" name="Полилиния 15"/>
          <p:cNvSpPr/>
          <p:nvPr/>
        </p:nvSpPr>
        <p:spPr>
          <a:xfrm>
            <a:off x="6875463" y="2692400"/>
            <a:ext cx="1979612" cy="900113"/>
          </a:xfrm>
          <a:custGeom>
            <a:avLst/>
            <a:gdLst>
              <a:gd name="connsiteX0" fmla="*/ 0 w 1403996"/>
              <a:gd name="connsiteY0" fmla="*/ 102002 h 611998"/>
              <a:gd name="connsiteX1" fmla="*/ 102002 w 1403996"/>
              <a:gd name="connsiteY1" fmla="*/ 0 h 611998"/>
              <a:gd name="connsiteX2" fmla="*/ 1301994 w 1403996"/>
              <a:gd name="connsiteY2" fmla="*/ 0 h 611998"/>
              <a:gd name="connsiteX3" fmla="*/ 1403996 w 1403996"/>
              <a:gd name="connsiteY3" fmla="*/ 102002 h 611998"/>
              <a:gd name="connsiteX4" fmla="*/ 1403996 w 1403996"/>
              <a:gd name="connsiteY4" fmla="*/ 509996 h 611998"/>
              <a:gd name="connsiteX5" fmla="*/ 1301994 w 1403996"/>
              <a:gd name="connsiteY5" fmla="*/ 611998 h 611998"/>
              <a:gd name="connsiteX6" fmla="*/ 102002 w 1403996"/>
              <a:gd name="connsiteY6" fmla="*/ 611998 h 611998"/>
              <a:gd name="connsiteX7" fmla="*/ 0 w 1403996"/>
              <a:gd name="connsiteY7" fmla="*/ 509996 h 611998"/>
              <a:gd name="connsiteX8" fmla="*/ 0 w 1403996"/>
              <a:gd name="connsiteY8" fmla="*/ 102002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3996" h="611998">
                <a:moveTo>
                  <a:pt x="0" y="102002"/>
                </a:moveTo>
                <a:cubicBezTo>
                  <a:pt x="0" y="45668"/>
                  <a:pt x="45668" y="0"/>
                  <a:pt x="102002" y="0"/>
                </a:cubicBezTo>
                <a:lnTo>
                  <a:pt x="1301994" y="0"/>
                </a:lnTo>
                <a:cubicBezTo>
                  <a:pt x="1358328" y="0"/>
                  <a:pt x="1403996" y="45668"/>
                  <a:pt x="1403996" y="102002"/>
                </a:cubicBezTo>
                <a:lnTo>
                  <a:pt x="1403996" y="509996"/>
                </a:lnTo>
                <a:cubicBezTo>
                  <a:pt x="1403996" y="566330"/>
                  <a:pt x="1358328" y="611998"/>
                  <a:pt x="1301994" y="611998"/>
                </a:cubicBezTo>
                <a:lnTo>
                  <a:pt x="102002" y="611998"/>
                </a:lnTo>
                <a:cubicBezTo>
                  <a:pt x="45668" y="611998"/>
                  <a:pt x="0" y="566330"/>
                  <a:pt x="0" y="509996"/>
                </a:cubicBezTo>
                <a:lnTo>
                  <a:pt x="0" y="102002"/>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9431" tIns="89431" rIns="89431" bIns="89431" anchor="ctr"/>
          <a:lstStyle/>
          <a:p>
            <a:pPr algn="ctr">
              <a:defRPr/>
            </a:pPr>
            <a:r>
              <a:rPr lang="en-US" b="1">
                <a:solidFill>
                  <a:srgbClr val="C3260C"/>
                </a:solidFill>
                <a:latin typeface="Arial" charset="0"/>
                <a:cs typeface="Arial" charset="0"/>
              </a:rPr>
              <a:t>CCHTFIA</a:t>
            </a:r>
            <a:endParaRPr lang="ru-RU" b="1">
              <a:solidFill>
                <a:srgbClr val="C3260C"/>
              </a:solidFill>
              <a:latin typeface="Arial" charset="0"/>
              <a:cs typeface="Arial" charset="0"/>
            </a:endParaRPr>
          </a:p>
        </p:txBody>
      </p:sp>
      <p:sp>
        <p:nvSpPr>
          <p:cNvPr id="24" name="Полилиния 23"/>
          <p:cNvSpPr/>
          <p:nvPr/>
        </p:nvSpPr>
        <p:spPr>
          <a:xfrm>
            <a:off x="3576638" y="3952875"/>
            <a:ext cx="1981200" cy="900113"/>
          </a:xfrm>
          <a:custGeom>
            <a:avLst/>
            <a:gdLst>
              <a:gd name="connsiteX0" fmla="*/ 0 w 1440001"/>
              <a:gd name="connsiteY0" fmla="*/ 120002 h 719996"/>
              <a:gd name="connsiteX1" fmla="*/ 120002 w 1440001"/>
              <a:gd name="connsiteY1" fmla="*/ 0 h 719996"/>
              <a:gd name="connsiteX2" fmla="*/ 1319999 w 1440001"/>
              <a:gd name="connsiteY2" fmla="*/ 0 h 719996"/>
              <a:gd name="connsiteX3" fmla="*/ 1440001 w 1440001"/>
              <a:gd name="connsiteY3" fmla="*/ 120002 h 719996"/>
              <a:gd name="connsiteX4" fmla="*/ 1440001 w 1440001"/>
              <a:gd name="connsiteY4" fmla="*/ 599994 h 719996"/>
              <a:gd name="connsiteX5" fmla="*/ 1319999 w 1440001"/>
              <a:gd name="connsiteY5" fmla="*/ 719996 h 719996"/>
              <a:gd name="connsiteX6" fmla="*/ 120002 w 1440001"/>
              <a:gd name="connsiteY6" fmla="*/ 719996 h 719996"/>
              <a:gd name="connsiteX7" fmla="*/ 0 w 1440001"/>
              <a:gd name="connsiteY7" fmla="*/ 599994 h 719996"/>
              <a:gd name="connsiteX8" fmla="*/ 0 w 1440001"/>
              <a:gd name="connsiteY8" fmla="*/ 120002 h 719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001" h="719996">
                <a:moveTo>
                  <a:pt x="0" y="120002"/>
                </a:moveTo>
                <a:cubicBezTo>
                  <a:pt x="0" y="53727"/>
                  <a:pt x="53727" y="0"/>
                  <a:pt x="120002" y="0"/>
                </a:cubicBezTo>
                <a:lnTo>
                  <a:pt x="1319999" y="0"/>
                </a:lnTo>
                <a:cubicBezTo>
                  <a:pt x="1386274" y="0"/>
                  <a:pt x="1440001" y="53727"/>
                  <a:pt x="1440001" y="120002"/>
                </a:cubicBezTo>
                <a:lnTo>
                  <a:pt x="1440001" y="599994"/>
                </a:lnTo>
                <a:cubicBezTo>
                  <a:pt x="1440001" y="666269"/>
                  <a:pt x="1386274" y="719996"/>
                  <a:pt x="1319999" y="719996"/>
                </a:cubicBezTo>
                <a:lnTo>
                  <a:pt x="120002" y="719996"/>
                </a:lnTo>
                <a:cubicBezTo>
                  <a:pt x="53727" y="719996"/>
                  <a:pt x="0" y="666269"/>
                  <a:pt x="0" y="599994"/>
                </a:cubicBezTo>
                <a:lnTo>
                  <a:pt x="0" y="120002"/>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0867" tIns="80867" rIns="80867" bIns="80867" anchor="ctr"/>
          <a:lstStyle/>
          <a:p>
            <a:pPr algn="ctr" defTabSz="800100">
              <a:lnSpc>
                <a:spcPct val="90000"/>
              </a:lnSpc>
              <a:spcAft>
                <a:spcPct val="35000"/>
              </a:spcAft>
              <a:defRPr/>
            </a:pPr>
            <a:r>
              <a:rPr lang="en-US" b="1">
                <a:solidFill>
                  <a:srgbClr val="C3260C"/>
                </a:solidFill>
                <a:latin typeface="Arial" charset="0"/>
                <a:cs typeface="Arial" charset="0"/>
              </a:rPr>
              <a:t>Egmont Group</a:t>
            </a:r>
            <a:endParaRPr lang="ru-RU" b="1">
              <a:solidFill>
                <a:srgbClr val="C3260C"/>
              </a:solidFill>
              <a:latin typeface="Arial" charset="0"/>
              <a:cs typeface="Arial" charset="0"/>
            </a:endParaRPr>
          </a:p>
        </p:txBody>
      </p:sp>
      <p:sp>
        <p:nvSpPr>
          <p:cNvPr id="25" name="Полилиния 24"/>
          <p:cNvSpPr/>
          <p:nvPr/>
        </p:nvSpPr>
        <p:spPr>
          <a:xfrm>
            <a:off x="196850" y="2692400"/>
            <a:ext cx="1981200" cy="900113"/>
          </a:xfrm>
          <a:custGeom>
            <a:avLst/>
            <a:gdLst>
              <a:gd name="connsiteX0" fmla="*/ 0 w 1692002"/>
              <a:gd name="connsiteY0" fmla="*/ 149241 h 895427"/>
              <a:gd name="connsiteX1" fmla="*/ 149241 w 1692002"/>
              <a:gd name="connsiteY1" fmla="*/ 0 h 895427"/>
              <a:gd name="connsiteX2" fmla="*/ 1542761 w 1692002"/>
              <a:gd name="connsiteY2" fmla="*/ 0 h 895427"/>
              <a:gd name="connsiteX3" fmla="*/ 1692002 w 1692002"/>
              <a:gd name="connsiteY3" fmla="*/ 149241 h 895427"/>
              <a:gd name="connsiteX4" fmla="*/ 1692002 w 1692002"/>
              <a:gd name="connsiteY4" fmla="*/ 746186 h 895427"/>
              <a:gd name="connsiteX5" fmla="*/ 1542761 w 1692002"/>
              <a:gd name="connsiteY5" fmla="*/ 895427 h 895427"/>
              <a:gd name="connsiteX6" fmla="*/ 149241 w 1692002"/>
              <a:gd name="connsiteY6" fmla="*/ 895427 h 895427"/>
              <a:gd name="connsiteX7" fmla="*/ 0 w 1692002"/>
              <a:gd name="connsiteY7" fmla="*/ 746186 h 895427"/>
              <a:gd name="connsiteX8" fmla="*/ 0 w 1692002"/>
              <a:gd name="connsiteY8" fmla="*/ 149241 h 895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2002" h="895427">
                <a:moveTo>
                  <a:pt x="0" y="149241"/>
                </a:moveTo>
                <a:cubicBezTo>
                  <a:pt x="0" y="66817"/>
                  <a:pt x="66817" y="0"/>
                  <a:pt x="149241" y="0"/>
                </a:cubicBezTo>
                <a:lnTo>
                  <a:pt x="1542761" y="0"/>
                </a:lnTo>
                <a:cubicBezTo>
                  <a:pt x="1625185" y="0"/>
                  <a:pt x="1692002" y="66817"/>
                  <a:pt x="1692002" y="149241"/>
                </a:cubicBezTo>
                <a:lnTo>
                  <a:pt x="1692002" y="746186"/>
                </a:lnTo>
                <a:cubicBezTo>
                  <a:pt x="1692002" y="828610"/>
                  <a:pt x="1625185" y="895427"/>
                  <a:pt x="1542761" y="895427"/>
                </a:cubicBezTo>
                <a:lnTo>
                  <a:pt x="149241" y="895427"/>
                </a:lnTo>
                <a:cubicBezTo>
                  <a:pt x="66817" y="895427"/>
                  <a:pt x="0" y="828610"/>
                  <a:pt x="0" y="746186"/>
                </a:cubicBezTo>
                <a:lnTo>
                  <a:pt x="0" y="149241"/>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9431" tIns="89431" rIns="89431" bIns="89431" anchor="ctr"/>
          <a:lstStyle/>
          <a:p>
            <a:pPr algn="ctr" defTabSz="800100">
              <a:lnSpc>
                <a:spcPct val="90000"/>
              </a:lnSpc>
              <a:spcAft>
                <a:spcPct val="35000"/>
              </a:spcAft>
              <a:defRPr/>
            </a:pPr>
            <a:r>
              <a:rPr lang="en-US" b="1">
                <a:solidFill>
                  <a:srgbClr val="C3260C"/>
                </a:solidFill>
                <a:latin typeface="Arial" charset="0"/>
                <a:cs typeface="Arial" charset="0"/>
              </a:rPr>
              <a:t>EUROSAI</a:t>
            </a:r>
            <a:endParaRPr lang="ru-RU" b="1">
              <a:solidFill>
                <a:srgbClr val="C3260C"/>
              </a:solidFill>
              <a:latin typeface="Arial" charset="0"/>
              <a:cs typeface="Arial" charset="0"/>
            </a:endParaRPr>
          </a:p>
        </p:txBody>
      </p:sp>
      <p:sp>
        <p:nvSpPr>
          <p:cNvPr id="26" name="Полилиния 25"/>
          <p:cNvSpPr/>
          <p:nvPr/>
        </p:nvSpPr>
        <p:spPr>
          <a:xfrm>
            <a:off x="6011863" y="1490663"/>
            <a:ext cx="2376487" cy="900112"/>
          </a:xfrm>
          <a:custGeom>
            <a:avLst/>
            <a:gdLst>
              <a:gd name="connsiteX0" fmla="*/ 0 w 1692002"/>
              <a:gd name="connsiteY0" fmla="*/ 149241 h 895427"/>
              <a:gd name="connsiteX1" fmla="*/ 149241 w 1692002"/>
              <a:gd name="connsiteY1" fmla="*/ 0 h 895427"/>
              <a:gd name="connsiteX2" fmla="*/ 1542761 w 1692002"/>
              <a:gd name="connsiteY2" fmla="*/ 0 h 895427"/>
              <a:gd name="connsiteX3" fmla="*/ 1692002 w 1692002"/>
              <a:gd name="connsiteY3" fmla="*/ 149241 h 895427"/>
              <a:gd name="connsiteX4" fmla="*/ 1692002 w 1692002"/>
              <a:gd name="connsiteY4" fmla="*/ 746186 h 895427"/>
              <a:gd name="connsiteX5" fmla="*/ 1542761 w 1692002"/>
              <a:gd name="connsiteY5" fmla="*/ 895427 h 895427"/>
              <a:gd name="connsiteX6" fmla="*/ 149241 w 1692002"/>
              <a:gd name="connsiteY6" fmla="*/ 895427 h 895427"/>
              <a:gd name="connsiteX7" fmla="*/ 0 w 1692002"/>
              <a:gd name="connsiteY7" fmla="*/ 746186 h 895427"/>
              <a:gd name="connsiteX8" fmla="*/ 0 w 1692002"/>
              <a:gd name="connsiteY8" fmla="*/ 149241 h 895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92002" h="895427">
                <a:moveTo>
                  <a:pt x="0" y="149241"/>
                </a:moveTo>
                <a:cubicBezTo>
                  <a:pt x="0" y="66817"/>
                  <a:pt x="66817" y="0"/>
                  <a:pt x="149241" y="0"/>
                </a:cubicBezTo>
                <a:lnTo>
                  <a:pt x="1542761" y="0"/>
                </a:lnTo>
                <a:cubicBezTo>
                  <a:pt x="1625185" y="0"/>
                  <a:pt x="1692002" y="66817"/>
                  <a:pt x="1692002" y="149241"/>
                </a:cubicBezTo>
                <a:lnTo>
                  <a:pt x="1692002" y="746186"/>
                </a:lnTo>
                <a:cubicBezTo>
                  <a:pt x="1692002" y="828610"/>
                  <a:pt x="1625185" y="895427"/>
                  <a:pt x="1542761" y="895427"/>
                </a:cubicBezTo>
                <a:lnTo>
                  <a:pt x="149241" y="895427"/>
                </a:lnTo>
                <a:cubicBezTo>
                  <a:pt x="66817" y="895427"/>
                  <a:pt x="0" y="828610"/>
                  <a:pt x="0" y="746186"/>
                </a:cubicBezTo>
                <a:lnTo>
                  <a:pt x="0" y="149241"/>
                </a:lnTo>
                <a:close/>
              </a:path>
            </a:pathLst>
          </a:custGeom>
          <a:solidFill>
            <a:schemeClr val="tx2">
              <a:lumMod val="20000"/>
              <a:lumOff val="80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89431" tIns="89431" rIns="89431" bIns="89431" anchor="ctr"/>
          <a:lstStyle/>
          <a:p>
            <a:pPr algn="ctr">
              <a:defRPr/>
            </a:pPr>
            <a:r>
              <a:rPr lang="en-US" b="1">
                <a:solidFill>
                  <a:srgbClr val="C3260C"/>
                </a:solidFill>
                <a:latin typeface="Arial" charset="0"/>
                <a:cs typeface="Arial" charset="0"/>
              </a:rPr>
              <a:t>Council of Heads     of CIS SAIs</a:t>
            </a:r>
            <a:endParaRPr lang="ru-RU" b="1">
              <a:solidFill>
                <a:srgbClr val="C3260C"/>
              </a:solidFill>
              <a:latin typeface="Arial" charset="0"/>
              <a:cs typeface="Arial" charset="0"/>
            </a:endParaRPr>
          </a:p>
        </p:txBody>
      </p:sp>
      <p:sp>
        <p:nvSpPr>
          <p:cNvPr id="23563" name="TextBox 2"/>
          <p:cNvSpPr txBox="1">
            <a:spLocks noChangeArrowheads="1"/>
          </p:cNvSpPr>
          <p:nvPr/>
        </p:nvSpPr>
        <p:spPr bwMode="auto">
          <a:xfrm>
            <a:off x="1187450" y="836613"/>
            <a:ext cx="7607300" cy="427037"/>
          </a:xfrm>
          <a:prstGeom prst="rect">
            <a:avLst/>
          </a:prstGeom>
          <a:noFill/>
          <a:ln w="9525">
            <a:noFill/>
            <a:miter lim="800000"/>
            <a:headEnd/>
            <a:tailEnd/>
          </a:ln>
        </p:spPr>
        <p:txBody>
          <a:bodyPr>
            <a:spAutoFit/>
          </a:bodyPr>
          <a:lstStyle/>
          <a:p>
            <a:pPr algn="ctr"/>
            <a:r>
              <a:rPr lang="en-US" sz="2200" b="1">
                <a:solidFill>
                  <a:srgbClr val="821A08"/>
                </a:solidFill>
                <a:cs typeface="Arial" charset="0"/>
              </a:rPr>
              <a:t>Participation in the work of international organizations</a:t>
            </a:r>
            <a:endParaRPr lang="ru-RU" sz="2200" b="1">
              <a:solidFill>
                <a:srgbClr val="821A08"/>
              </a:solidFill>
              <a:cs typeface="Arial" charset="0"/>
            </a:endParaRPr>
          </a:p>
        </p:txBody>
      </p:sp>
      <p:cxnSp>
        <p:nvCxnSpPr>
          <p:cNvPr id="27" name="Прямая соединительная линия 26"/>
          <p:cNvCxnSpPr/>
          <p:nvPr/>
        </p:nvCxnSpPr>
        <p:spPr>
          <a:xfrm>
            <a:off x="2139950" y="3148013"/>
            <a:ext cx="1090613" cy="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flipV="1">
            <a:off x="5918200" y="3143250"/>
            <a:ext cx="957263" cy="4763"/>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32" name="Полилиния 31"/>
          <p:cNvSpPr/>
          <p:nvPr/>
        </p:nvSpPr>
        <p:spPr>
          <a:xfrm>
            <a:off x="5984875" y="3990975"/>
            <a:ext cx="2259013" cy="900113"/>
          </a:xfrm>
          <a:custGeom>
            <a:avLst/>
            <a:gdLst>
              <a:gd name="connsiteX0" fmla="*/ 0 w 1403996"/>
              <a:gd name="connsiteY0" fmla="*/ 102002 h 611998"/>
              <a:gd name="connsiteX1" fmla="*/ 102002 w 1403996"/>
              <a:gd name="connsiteY1" fmla="*/ 0 h 611998"/>
              <a:gd name="connsiteX2" fmla="*/ 1301994 w 1403996"/>
              <a:gd name="connsiteY2" fmla="*/ 0 h 611998"/>
              <a:gd name="connsiteX3" fmla="*/ 1403996 w 1403996"/>
              <a:gd name="connsiteY3" fmla="*/ 102002 h 611998"/>
              <a:gd name="connsiteX4" fmla="*/ 1403996 w 1403996"/>
              <a:gd name="connsiteY4" fmla="*/ 509996 h 611998"/>
              <a:gd name="connsiteX5" fmla="*/ 1301994 w 1403996"/>
              <a:gd name="connsiteY5" fmla="*/ 611998 h 611998"/>
              <a:gd name="connsiteX6" fmla="*/ 102002 w 1403996"/>
              <a:gd name="connsiteY6" fmla="*/ 611998 h 611998"/>
              <a:gd name="connsiteX7" fmla="*/ 0 w 1403996"/>
              <a:gd name="connsiteY7" fmla="*/ 509996 h 611998"/>
              <a:gd name="connsiteX8" fmla="*/ 0 w 1403996"/>
              <a:gd name="connsiteY8" fmla="*/ 102002 h 611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03996" h="611998">
                <a:moveTo>
                  <a:pt x="0" y="102002"/>
                </a:moveTo>
                <a:cubicBezTo>
                  <a:pt x="0" y="45668"/>
                  <a:pt x="45668" y="0"/>
                  <a:pt x="102002" y="0"/>
                </a:cubicBezTo>
                <a:lnTo>
                  <a:pt x="1301994" y="0"/>
                </a:lnTo>
                <a:cubicBezTo>
                  <a:pt x="1358328" y="0"/>
                  <a:pt x="1403996" y="45668"/>
                  <a:pt x="1403996" y="102002"/>
                </a:cubicBezTo>
                <a:lnTo>
                  <a:pt x="1403996" y="509996"/>
                </a:lnTo>
                <a:cubicBezTo>
                  <a:pt x="1403996" y="566330"/>
                  <a:pt x="1358328" y="611998"/>
                  <a:pt x="1301994" y="611998"/>
                </a:cubicBezTo>
                <a:lnTo>
                  <a:pt x="102002" y="611998"/>
                </a:lnTo>
                <a:cubicBezTo>
                  <a:pt x="45668" y="611998"/>
                  <a:pt x="0" y="566330"/>
                  <a:pt x="0" y="509996"/>
                </a:cubicBezTo>
                <a:lnTo>
                  <a:pt x="0" y="102002"/>
                </a:lnTo>
                <a:close/>
              </a:path>
            </a:pathLst>
          </a:custGeom>
          <a:solidFill>
            <a:schemeClr val="tx2">
              <a:lumMod val="20000"/>
              <a:lumOff val="80000"/>
            </a:schemeClr>
          </a:solidFill>
          <a:ln>
            <a:solidFill>
              <a:schemeClr val="tx2">
                <a:lumMod val="20000"/>
                <a:lumOff val="80000"/>
              </a:schemeClr>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75595" tIns="75595" rIns="75595" bIns="75595" anchor="ctr"/>
          <a:lstStyle/>
          <a:p>
            <a:pPr algn="ctr" defTabSz="1066800">
              <a:lnSpc>
                <a:spcPct val="90000"/>
              </a:lnSpc>
              <a:spcAft>
                <a:spcPct val="35000"/>
              </a:spcAft>
              <a:defRPr/>
            </a:pPr>
            <a:r>
              <a:rPr lang="en-US" b="1">
                <a:solidFill>
                  <a:srgbClr val="C3260C"/>
                </a:solidFill>
                <a:latin typeface="Arial" charset="0"/>
                <a:cs typeface="Arial" charset="0"/>
              </a:rPr>
              <a:t>Council of Heads of CIS FIUs</a:t>
            </a:r>
            <a:endParaRPr lang="ru-RU" b="1">
              <a:solidFill>
                <a:srgbClr val="C3260C"/>
              </a:solidFill>
              <a:latin typeface="Arial" charset="0"/>
              <a:cs typeface="Arial" charset="0"/>
            </a:endParaRPr>
          </a:p>
        </p:txBody>
      </p:sp>
      <p:cxnSp>
        <p:nvCxnSpPr>
          <p:cNvPr id="33" name="Прямая соединительная линия 32"/>
          <p:cNvCxnSpPr>
            <a:endCxn id="26" idx="6"/>
          </p:cNvCxnSpPr>
          <p:nvPr/>
        </p:nvCxnSpPr>
        <p:spPr>
          <a:xfrm flipV="1">
            <a:off x="5988050" y="2395538"/>
            <a:ext cx="268288" cy="28892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a:endCxn id="32" idx="1"/>
          </p:cNvCxnSpPr>
          <p:nvPr/>
        </p:nvCxnSpPr>
        <p:spPr>
          <a:xfrm>
            <a:off x="5972175" y="3640138"/>
            <a:ext cx="252413" cy="350837"/>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flipH="1" flipV="1">
            <a:off x="4567238" y="3676650"/>
            <a:ext cx="4762" cy="27622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0" name="Прямая соединительная линия 39"/>
          <p:cNvCxnSpPr>
            <a:endCxn id="12" idx="2"/>
          </p:cNvCxnSpPr>
          <p:nvPr/>
        </p:nvCxnSpPr>
        <p:spPr>
          <a:xfrm flipH="1">
            <a:off x="2921000" y="3622675"/>
            <a:ext cx="400050" cy="330200"/>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a:endCxn id="10" idx="5"/>
          </p:cNvCxnSpPr>
          <p:nvPr/>
        </p:nvCxnSpPr>
        <p:spPr>
          <a:xfrm flipH="1" flipV="1">
            <a:off x="2955925" y="2390775"/>
            <a:ext cx="365125" cy="301625"/>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
        <p:nvSpPr>
          <p:cNvPr id="23572" name="TextBox 17"/>
          <p:cNvSpPr txBox="1">
            <a:spLocks noChangeArrowheads="1"/>
          </p:cNvSpPr>
          <p:nvPr/>
        </p:nvSpPr>
        <p:spPr bwMode="auto">
          <a:xfrm>
            <a:off x="180975" y="5033963"/>
            <a:ext cx="8772525" cy="2014537"/>
          </a:xfrm>
          <a:prstGeom prst="rect">
            <a:avLst/>
          </a:prstGeom>
          <a:noFill/>
          <a:ln w="9525">
            <a:noFill/>
            <a:miter lim="800000"/>
            <a:headEnd/>
            <a:tailEnd/>
          </a:ln>
        </p:spPr>
        <p:txBody>
          <a:bodyPr>
            <a:spAutoFit/>
          </a:bodyPr>
          <a:lstStyle/>
          <a:p>
            <a:r>
              <a:rPr lang="en-US" b="1">
                <a:solidFill>
                  <a:srgbClr val="C3260C"/>
                </a:solidFill>
                <a:latin typeface="Trebuchet MS" pitchFamily="34" charset="0"/>
              </a:rPr>
              <a:t>EAG</a:t>
            </a:r>
            <a:r>
              <a:rPr lang="ru-RU" b="1">
                <a:solidFill>
                  <a:srgbClr val="C3260C"/>
                </a:solidFill>
                <a:latin typeface="Trebuchet MS" pitchFamily="34" charset="0"/>
              </a:rPr>
              <a:t> </a:t>
            </a:r>
            <a:r>
              <a:rPr lang="ru-RU" b="1">
                <a:solidFill>
                  <a:srgbClr val="23735D"/>
                </a:solidFill>
                <a:latin typeface="Trebuchet MS" pitchFamily="34" charset="0"/>
              </a:rPr>
              <a:t>– </a:t>
            </a:r>
            <a:r>
              <a:rPr lang="en-US" b="1">
                <a:solidFill>
                  <a:srgbClr val="23735D"/>
                </a:solidFill>
                <a:latin typeface="Trebuchet MS" pitchFamily="34" charset="0"/>
              </a:rPr>
              <a:t>Eurasian Group on Combating Money Laundering and Financing of Terrorism </a:t>
            </a:r>
            <a:endParaRPr lang="ru-RU" b="1">
              <a:solidFill>
                <a:srgbClr val="23735D"/>
              </a:solidFill>
              <a:latin typeface="Trebuchet MS" pitchFamily="34" charset="0"/>
            </a:endParaRPr>
          </a:p>
          <a:p>
            <a:r>
              <a:rPr lang="en-US" b="1">
                <a:solidFill>
                  <a:srgbClr val="C3260C"/>
                </a:solidFill>
                <a:latin typeface="Trebuchet MS" pitchFamily="34" charset="0"/>
              </a:rPr>
              <a:t>CCHTFIA</a:t>
            </a:r>
            <a:r>
              <a:rPr lang="ru-RU" b="1">
                <a:latin typeface="Trebuchet MS" pitchFamily="34" charset="0"/>
              </a:rPr>
              <a:t> </a:t>
            </a:r>
            <a:r>
              <a:rPr lang="ru-RU" b="1">
                <a:solidFill>
                  <a:srgbClr val="23735D"/>
                </a:solidFill>
                <a:latin typeface="Trebuchet MS" pitchFamily="34" charset="0"/>
              </a:rPr>
              <a:t>– </a:t>
            </a:r>
            <a:r>
              <a:rPr lang="en-US" b="1">
                <a:solidFill>
                  <a:srgbClr val="23735D"/>
                </a:solidFill>
                <a:latin typeface="Trebuchet MS" pitchFamily="34" charset="0"/>
              </a:rPr>
              <a:t>Coordination Council of Heads of Tax (Financial) Investigation Agencies of the Commonwealth of Independent States</a:t>
            </a:r>
            <a:endParaRPr lang="ru-RU" b="1">
              <a:solidFill>
                <a:srgbClr val="23735D"/>
              </a:solidFill>
              <a:latin typeface="Trebuchet MS" pitchFamily="34" charset="0"/>
            </a:endParaRPr>
          </a:p>
          <a:p>
            <a:r>
              <a:rPr lang="en-US" b="1">
                <a:solidFill>
                  <a:srgbClr val="C3260C"/>
                </a:solidFill>
                <a:latin typeface="Trebuchet MS" pitchFamily="34" charset="0"/>
              </a:rPr>
              <a:t>Council of Heads of CIS FIUs </a:t>
            </a:r>
            <a:r>
              <a:rPr lang="ru-RU" b="1">
                <a:solidFill>
                  <a:srgbClr val="23735D"/>
                </a:solidFill>
                <a:latin typeface="Trebuchet MS" pitchFamily="34" charset="0"/>
                <a:cs typeface="Arial" charset="0"/>
              </a:rPr>
              <a:t>– </a:t>
            </a:r>
            <a:r>
              <a:rPr lang="en-US" b="1">
                <a:solidFill>
                  <a:srgbClr val="23735D"/>
                </a:solidFill>
                <a:latin typeface="Trebuchet MS" pitchFamily="34" charset="0"/>
                <a:cs typeface="Arial" charset="0"/>
              </a:rPr>
              <a:t>Council of Heads of Financial Intelligence Units </a:t>
            </a:r>
            <a:r>
              <a:rPr lang="en-US" b="1">
                <a:solidFill>
                  <a:srgbClr val="23735D"/>
                </a:solidFill>
                <a:latin typeface="Trebuchet MS" pitchFamily="34" charset="0"/>
              </a:rPr>
              <a:t>of the Commonwealth of Independent States</a:t>
            </a:r>
            <a:endParaRPr lang="ru-RU" b="1">
              <a:solidFill>
                <a:srgbClr val="23735D"/>
              </a:solidFill>
              <a:latin typeface="Trebuchet MS" pitchFamily="34" charset="0"/>
            </a:endParaRPr>
          </a:p>
          <a:p>
            <a:endParaRPr lang="ru-RU" b="1">
              <a:solidFill>
                <a:srgbClr val="23735D"/>
              </a:solidFill>
              <a:latin typeface="Trebuchet MS" pitchFamily="34" charset="0"/>
            </a:endParaRP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1969</TotalTime>
  <Words>615</Words>
  <Application>Microsoft Office PowerPoint</Application>
  <PresentationFormat>On-screen Show (4:3)</PresentationFormat>
  <Paragraphs>98</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Georgia</vt:lpstr>
      <vt:lpstr>Trebuchet MS</vt:lpstr>
      <vt:lpstr>Wingdings</vt:lpstr>
      <vt:lpstr>Воздушный поток</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Ярошевский В.П.</dc:creator>
  <cp:lastModifiedBy>SAOSR</cp:lastModifiedBy>
  <cp:revision>79</cp:revision>
  <cp:lastPrinted>2019-03-18T06:29:10Z</cp:lastPrinted>
  <dcterms:created xsi:type="dcterms:W3CDTF">2016-09-07T12:58:51Z</dcterms:created>
  <dcterms:modified xsi:type="dcterms:W3CDTF">2019-04-01T13:24:35Z</dcterms:modified>
</cp:coreProperties>
</file>