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6" r:id="rId1"/>
  </p:sldMasterIdLst>
  <p:notesMasterIdLst>
    <p:notesMasterId r:id="rId48"/>
  </p:notesMasterIdLst>
  <p:handoutMasterIdLst>
    <p:handoutMasterId r:id="rId49"/>
  </p:handoutMasterIdLst>
  <p:sldIdLst>
    <p:sldId id="283" r:id="rId2"/>
    <p:sldId id="435" r:id="rId3"/>
    <p:sldId id="308" r:id="rId4"/>
    <p:sldId id="419" r:id="rId5"/>
    <p:sldId id="437" r:id="rId6"/>
    <p:sldId id="416" r:id="rId7"/>
    <p:sldId id="430" r:id="rId8"/>
    <p:sldId id="373" r:id="rId9"/>
    <p:sldId id="417" r:id="rId10"/>
    <p:sldId id="418" r:id="rId11"/>
    <p:sldId id="314" r:id="rId12"/>
    <p:sldId id="394" r:id="rId13"/>
    <p:sldId id="470" r:id="rId14"/>
    <p:sldId id="469" r:id="rId15"/>
    <p:sldId id="440" r:id="rId16"/>
    <p:sldId id="441" r:id="rId17"/>
    <p:sldId id="442" r:id="rId18"/>
    <p:sldId id="471" r:id="rId19"/>
    <p:sldId id="443" r:id="rId20"/>
    <p:sldId id="444" r:id="rId21"/>
    <p:sldId id="445" r:id="rId22"/>
    <p:sldId id="446" r:id="rId23"/>
    <p:sldId id="447" r:id="rId24"/>
    <p:sldId id="449" r:id="rId25"/>
    <p:sldId id="450" r:id="rId26"/>
    <p:sldId id="451" r:id="rId27"/>
    <p:sldId id="452" r:id="rId28"/>
    <p:sldId id="476" r:id="rId29"/>
    <p:sldId id="454" r:id="rId30"/>
    <p:sldId id="477" r:id="rId31"/>
    <p:sldId id="457" r:id="rId32"/>
    <p:sldId id="472" r:id="rId33"/>
    <p:sldId id="459" r:id="rId34"/>
    <p:sldId id="460" r:id="rId35"/>
    <p:sldId id="461" r:id="rId36"/>
    <p:sldId id="462" r:id="rId37"/>
    <p:sldId id="463" r:id="rId38"/>
    <p:sldId id="466" r:id="rId39"/>
    <p:sldId id="475" r:id="rId40"/>
    <p:sldId id="467" r:id="rId41"/>
    <p:sldId id="474" r:id="rId42"/>
    <p:sldId id="478" r:id="rId43"/>
    <p:sldId id="479" r:id="rId44"/>
    <p:sldId id="480" r:id="rId45"/>
    <p:sldId id="465" r:id="rId46"/>
    <p:sldId id="464" r:id="rId47"/>
  </p:sldIdLst>
  <p:sldSz cx="9144000" cy="6858000" type="screen4x3"/>
  <p:notesSz cx="6808788" cy="99409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stetter Vladimír" initials="RV" lastIdx="1" clrIdx="0">
    <p:extLst>
      <p:ext uri="{19B8F6BF-5375-455C-9EA6-DF929625EA0E}">
        <p15:presenceInfo xmlns:p15="http://schemas.microsoft.com/office/powerpoint/2012/main" userId="S-1-5-21-583907252-1220945662-839522115-12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  <a:srgbClr val="FF66FF"/>
    <a:srgbClr val="00FF99"/>
    <a:srgbClr val="33CC33"/>
    <a:srgbClr val="AE22A4"/>
    <a:srgbClr val="8A3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redný štýl 4 - zvýrazneni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redný štýl 4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86462" autoAdjust="0"/>
  </p:normalViewPr>
  <p:slideViewPr>
    <p:cSldViewPr>
      <p:cViewPr varScale="1">
        <p:scale>
          <a:sx n="86" d="100"/>
          <a:sy n="86" d="100"/>
        </p:scale>
        <p:origin x="144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4" y="55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52"/>
    </p:cViewPr>
  </p:sorterViewPr>
  <p:notesViewPr>
    <p:cSldViewPr>
      <p:cViewPr varScale="1">
        <p:scale>
          <a:sx n="48" d="100"/>
          <a:sy n="48" d="100"/>
        </p:scale>
        <p:origin x="-2760" y="-62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817818205469E-2"/>
          <c:y val="5.2541075808146931E-2"/>
          <c:w val="0.86117794303489836"/>
          <c:h val="0.78754756065327902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Makro!$A$4</c:f>
              <c:strCache>
                <c:ptCount val="1"/>
                <c:pt idx="0">
                  <c:v>HDP, b.c. (mld. eur)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1"/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493D-4003-89A0-F3182B2C320A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493D-4003-89A0-F3182B2C320A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493D-4003-89A0-F3182B2C320A}"/>
              </c:ext>
            </c:extLst>
          </c:dPt>
          <c:dLbls>
            <c:dLbl>
              <c:idx val="4"/>
              <c:layout>
                <c:manualLayout>
                  <c:x val="-2.6696329254727477E-2"/>
                  <c:y val="-9.4831673779041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3D-4003-89A0-F3182B2C3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Makro!$B$1:$T$1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OS</c:v>
                </c:pt>
                <c:pt idx="13">
                  <c:v>2019 RVS</c:v>
                </c:pt>
                <c:pt idx="14">
                  <c:v>2020 RVS</c:v>
                </c:pt>
              </c:strCache>
            </c:strRef>
          </c:cat>
          <c:val>
            <c:numRef>
              <c:f>Makro!$B$4:$T$4</c:f>
              <c:numCache>
                <c:formatCode>General</c:formatCode>
                <c:ptCount val="15"/>
                <c:pt idx="0">
                  <c:v>56.27</c:v>
                </c:pt>
                <c:pt idx="1">
                  <c:v>63.05</c:v>
                </c:pt>
                <c:pt idx="2">
                  <c:v>68.489999999999995</c:v>
                </c:pt>
                <c:pt idx="3">
                  <c:v>64.02</c:v>
                </c:pt>
                <c:pt idx="4">
                  <c:v>67.569999999999993</c:v>
                </c:pt>
                <c:pt idx="5" formatCode="#,##0.00">
                  <c:v>70.444000000000003</c:v>
                </c:pt>
                <c:pt idx="6" formatCode="#,##0.00">
                  <c:v>72.703999999999994</c:v>
                </c:pt>
                <c:pt idx="7" formatCode="#,##0.00">
                  <c:v>74.17</c:v>
                </c:pt>
                <c:pt idx="8" formatCode="#,##0.00">
                  <c:v>76.087999999999994</c:v>
                </c:pt>
                <c:pt idx="9" formatCode="#,##0.00">
                  <c:v>79.138000000000005</c:v>
                </c:pt>
                <c:pt idx="10" formatCode="#,##0.00">
                  <c:v>81.226072999999957</c:v>
                </c:pt>
                <c:pt idx="11" formatCode="#,##0.00">
                  <c:v>84.850874000000033</c:v>
                </c:pt>
                <c:pt idx="12" formatCode="#,##0.00">
                  <c:v>90.201800000000006</c:v>
                </c:pt>
                <c:pt idx="13" formatCode="#,##0.00">
                  <c:v>96.890352908247465</c:v>
                </c:pt>
                <c:pt idx="14" formatCode="#,##0.00">
                  <c:v>103.18862243412464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3D-4003-89A0-F3182B2C3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52208"/>
        <c:axId val="84152768"/>
      </c:barChart>
      <c:line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52208"/>
        <c:axId val="8415276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Makro!$A$2</c15:sqref>
                        </c15:formulaRef>
                      </c:ext>
                    </c:extLst>
                    <c:strCache>
                      <c:ptCount val="1"/>
                      <c:pt idx="0">
                        <c:v>Hrubý domáci produkt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Makro!$B$1:$T$1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Makro!$B$2:$T$2</c15:sqref>
                        </c15:formulaRef>
                      </c:ext>
                    </c:extLst>
                    <c:numCache>
                      <c:formatCode>General</c:formatCode>
                      <c:ptCount val="15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493D-4003-89A0-F3182B2C320A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Makro!$A$5</c15:sqref>
                        </c15:formulaRef>
                      </c:ext>
                    </c:extLst>
                    <c:strCache>
                      <c:ptCount val="1"/>
                      <c:pt idx="0">
                        <c:v>Súkromná spotreba, s.c.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Makro!$B$5:$T$5</c15:sqref>
                        </c15:formulaRef>
                      </c:ext>
                    </c:extLst>
                    <c:numCache>
                      <c:formatCode>#,##0.00</c:formatCode>
                      <c:ptCount val="15"/>
                      <c:pt idx="0">
                        <c:v>5.927081588054306</c:v>
                      </c:pt>
                      <c:pt idx="1">
                        <c:v>7.6778480892242262</c:v>
                      </c:pt>
                      <c:pt idx="2">
                        <c:v>6.007414251475085</c:v>
                      </c:pt>
                      <c:pt idx="3">
                        <c:v>-0.56922555146106113</c:v>
                      </c:pt>
                      <c:pt idx="4">
                        <c:v>0.41308181324388737</c:v>
                      </c:pt>
                      <c:pt idx="5">
                        <c:v>-0.58011709747891604</c:v>
                      </c:pt>
                      <c:pt idx="6">
                        <c:v>-0.41938623514099493</c:v>
                      </c:pt>
                      <c:pt idx="7">
                        <c:v>-0.8</c:v>
                      </c:pt>
                      <c:pt idx="8">
                        <c:v>2.3531050027769673</c:v>
                      </c:pt>
                      <c:pt idx="9">
                        <c:v>2.2688066928936657</c:v>
                      </c:pt>
                      <c:pt idx="10">
                        <c:v>2.8992404580418407</c:v>
                      </c:pt>
                      <c:pt idx="11">
                        <c:v>3.5057542874366243</c:v>
                      </c:pt>
                      <c:pt idx="12">
                        <c:v>2.9786511746515032</c:v>
                      </c:pt>
                      <c:pt idx="13">
                        <c:v>2.8540125387920057</c:v>
                      </c:pt>
                      <c:pt idx="14">
                        <c:v>2.8766104429726269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93D-4003-89A0-F3182B2C320A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Makro!$A$6</c15:sqref>
                        </c15:formulaRef>
                      </c:ext>
                    </c:extLst>
                    <c:strCache>
                      <c:ptCount val="1"/>
                      <c:pt idx="0">
                        <c:v>Súkromná spotreba, b.c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Makro!$B$6:$T$6</c15:sqref>
                        </c15:formulaRef>
                      </c:ext>
                    </c:extLst>
                    <c:numCache>
                      <c:formatCode>#,##0.00</c:formatCode>
                      <c:ptCount val="15"/>
                      <c:pt idx="0">
                        <c:v>11.093968777641416</c:v>
                      </c:pt>
                      <c:pt idx="1">
                        <c:v>10.476511327681038</c:v>
                      </c:pt>
                      <c:pt idx="2">
                        <c:v>10.766849914907617</c:v>
                      </c:pt>
                      <c:pt idx="3">
                        <c:v>-0.51950979838945033</c:v>
                      </c:pt>
                      <c:pt idx="4">
                        <c:v>1.4406455867606915</c:v>
                      </c:pt>
                      <c:pt idx="5">
                        <c:v>3.3103037353567677</c:v>
                      </c:pt>
                      <c:pt idx="6">
                        <c:v>3.0276330277366315</c:v>
                      </c:pt>
                      <c:pt idx="7">
                        <c:v>0.5</c:v>
                      </c:pt>
                      <c:pt idx="8">
                        <c:v>2.2558161260377352</c:v>
                      </c:pt>
                      <c:pt idx="9">
                        <c:v>2.1403066350423661</c:v>
                      </c:pt>
                      <c:pt idx="10">
                        <c:v>2.5494781370267061</c:v>
                      </c:pt>
                      <c:pt idx="11">
                        <c:v>4.9353525449324254</c:v>
                      </c:pt>
                      <c:pt idx="12">
                        <c:v>5.5182731581738809</c:v>
                      </c:pt>
                      <c:pt idx="13">
                        <c:v>4.8094552606324781</c:v>
                      </c:pt>
                      <c:pt idx="14">
                        <c:v>5.0214400635998357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93D-4003-89A0-F3182B2C320A}"/>
                  </c:ext>
                </c:extLst>
              </c15:ser>
            </c15:filteredLineSeries>
            <c15:filteredLin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Makro!$A$7</c15:sqref>
                        </c15:formulaRef>
                      </c:ext>
                    </c:extLst>
                    <c:strCache>
                      <c:ptCount val="1"/>
                      <c:pt idx="0">
                        <c:v>Vládna Spotreba, s.c.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Makro!$B$7:$T$7</c15:sqref>
                        </c15:formulaRef>
                      </c:ext>
                    </c:extLst>
                    <c:numCache>
                      <c:formatCode>#,##0.00</c:formatCode>
                      <c:ptCount val="15"/>
                      <c:pt idx="0">
                        <c:v>9.3793782400670267</c:v>
                      </c:pt>
                      <c:pt idx="1">
                        <c:v>0.27645105613807175</c:v>
                      </c:pt>
                      <c:pt idx="2">
                        <c:v>6.6859259765169821</c:v>
                      </c:pt>
                      <c:pt idx="3">
                        <c:v>5.9936658821046152</c:v>
                      </c:pt>
                      <c:pt idx="4">
                        <c:v>1.7975186216524275</c:v>
                      </c:pt>
                      <c:pt idx="5">
                        <c:v>-1.7076966853010633</c:v>
                      </c:pt>
                      <c:pt idx="6">
                        <c:v>-2.6031551088731342</c:v>
                      </c:pt>
                      <c:pt idx="7">
                        <c:v>2.2000000000000002</c:v>
                      </c:pt>
                      <c:pt idx="8">
                        <c:v>5.9486626143724797</c:v>
                      </c:pt>
                      <c:pt idx="9">
                        <c:v>5.4268914827961368</c:v>
                      </c:pt>
                      <c:pt idx="10">
                        <c:v>1.6054719368641779</c:v>
                      </c:pt>
                      <c:pt idx="11">
                        <c:v>1.7212680295039195</c:v>
                      </c:pt>
                      <c:pt idx="12">
                        <c:v>1.3698401645200642</c:v>
                      </c:pt>
                      <c:pt idx="13">
                        <c:v>1.5846149524220365</c:v>
                      </c:pt>
                      <c:pt idx="14">
                        <c:v>1.5558958734777528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93D-4003-89A0-F3182B2C320A}"/>
                  </c:ext>
                </c:extLst>
              </c15:ser>
            </c15:filteredLineSeries>
            <c15:filteredLin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Makro!$A$8</c15:sqref>
                        </c15:formulaRef>
                      </c:ext>
                    </c:extLst>
                    <c:strCache>
                      <c:ptCount val="1"/>
                      <c:pt idx="0">
                        <c:v>Fixné investície, s.c.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Makro!$B$8:$T$8</c15:sqref>
                        </c15:formulaRef>
                      </c:ext>
                    </c:extLst>
                    <c:numCache>
                      <c:formatCode>#,##0.00</c:formatCode>
                      <c:ptCount val="15"/>
                      <c:pt idx="0">
                        <c:v>9.0760641264232333</c:v>
                      </c:pt>
                      <c:pt idx="1">
                        <c:v>8.8719617775610438</c:v>
                      </c:pt>
                      <c:pt idx="2">
                        <c:v>1.5907811454365595</c:v>
                      </c:pt>
                      <c:pt idx="3">
                        <c:v>-18.680436879515248</c:v>
                      </c:pt>
                      <c:pt idx="4">
                        <c:v>7.2431338201529583</c:v>
                      </c:pt>
                      <c:pt idx="5">
                        <c:v>12.653689871478635</c:v>
                      </c:pt>
                      <c:pt idx="6">
                        <c:v>-9.236957498647925</c:v>
                      </c:pt>
                      <c:pt idx="7">
                        <c:v>-1.1000000000000001</c:v>
                      </c:pt>
                      <c:pt idx="8">
                        <c:v>3.4938290919412029</c:v>
                      </c:pt>
                      <c:pt idx="9">
                        <c:v>19.799853972634331</c:v>
                      </c:pt>
                      <c:pt idx="10">
                        <c:v>-9.367419690905777</c:v>
                      </c:pt>
                      <c:pt idx="11">
                        <c:v>3.4108677022780309</c:v>
                      </c:pt>
                      <c:pt idx="12">
                        <c:v>6.9863655400992375</c:v>
                      </c:pt>
                      <c:pt idx="13">
                        <c:v>3.199436296278102</c:v>
                      </c:pt>
                      <c:pt idx="14">
                        <c:v>3.1908107049315904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93D-4003-89A0-F3182B2C320A}"/>
                  </c:ext>
                </c:extLst>
              </c15:ser>
            </c15:filteredLineSeries>
            <c15:filteredLin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Makro!$A$9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Makro!$B$9:$T$9</c15:sqref>
                        </c15:formulaRef>
                      </c:ext>
                    </c:extLst>
                    <c:numCache>
                      <c:formatCode>General</c:formatCode>
                      <c:ptCount val="15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93D-4003-89A0-F3182B2C320A}"/>
                  </c:ext>
                </c:extLst>
              </c15:ser>
            </c15:filteredLineSeries>
            <c15:filteredLin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Makro!$A$10</c15:sqref>
                        </c15:formulaRef>
                      </c:ext>
                    </c:extLst>
                    <c:strCache>
                      <c:ptCount val="1"/>
                      <c:pt idx="0">
                        <c:v>Export tovarov a služieb, s.c.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3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Makro!$B$10:$T$10</c15:sqref>
                        </c15:formulaRef>
                      </c:ext>
                    </c:extLst>
                    <c:numCache>
                      <c:formatCode>#,##0.00</c:formatCode>
                      <c:ptCount val="15"/>
                      <c:pt idx="0">
                        <c:v>22.919442302347704</c:v>
                      </c:pt>
                      <c:pt idx="1">
                        <c:v>14.602307591380303</c:v>
                      </c:pt>
                      <c:pt idx="2">
                        <c:v>3.0192405397503563</c:v>
                      </c:pt>
                      <c:pt idx="3">
                        <c:v>-16.763632835839569</c:v>
                      </c:pt>
                      <c:pt idx="4">
                        <c:v>15.734681592918243</c:v>
                      </c:pt>
                      <c:pt idx="5">
                        <c:v>12.007688935085525</c:v>
                      </c:pt>
                      <c:pt idx="6">
                        <c:v>9.3065154476330783</c:v>
                      </c:pt>
                      <c:pt idx="7">
                        <c:v>6.2</c:v>
                      </c:pt>
                      <c:pt idx="8">
                        <c:v>3.633376635008978</c:v>
                      </c:pt>
                      <c:pt idx="9">
                        <c:v>6.3940770536740965</c:v>
                      </c:pt>
                      <c:pt idx="10">
                        <c:v>5.5036489525588372</c:v>
                      </c:pt>
                      <c:pt idx="11">
                        <c:v>5.9049473479381609</c:v>
                      </c:pt>
                      <c:pt idx="12">
                        <c:v>4.8875381071473711</c:v>
                      </c:pt>
                      <c:pt idx="13">
                        <c:v>7.691391413757831</c:v>
                      </c:pt>
                      <c:pt idx="14">
                        <c:v>6.2756308847702114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93D-4003-89A0-F3182B2C320A}"/>
                  </c:ext>
                </c:extLst>
              </c15:ser>
            </c15:filteredLineSeries>
            <c15:filteredLin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Makro!$A$11</c15:sqref>
                        </c15:formulaRef>
                      </c:ext>
                    </c:extLst>
                    <c:strCache>
                      <c:ptCount val="1"/>
                      <c:pt idx="0">
                        <c:v>Import tovarov a služieb, s.c.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Makro!$B$11:$T$11</c15:sqref>
                        </c15:formulaRef>
                      </c:ext>
                    </c:extLst>
                    <c:numCache>
                      <c:formatCode>#,##0.00</c:formatCode>
                      <c:ptCount val="15"/>
                      <c:pt idx="0">
                        <c:v>19.536501509008719</c:v>
                      </c:pt>
                      <c:pt idx="1">
                        <c:v>9.443872199336889</c:v>
                      </c:pt>
                      <c:pt idx="2">
                        <c:v>3.567981583976243</c:v>
                      </c:pt>
                      <c:pt idx="3">
                        <c:v>-18.766480697297816</c:v>
                      </c:pt>
                      <c:pt idx="4">
                        <c:v>14.719176054104043</c:v>
                      </c:pt>
                      <c:pt idx="5">
                        <c:v>9.6423647837468494</c:v>
                      </c:pt>
                      <c:pt idx="6">
                        <c:v>2.53902025585655</c:v>
                      </c:pt>
                      <c:pt idx="7">
                        <c:v>5.0999999999999996</c:v>
                      </c:pt>
                      <c:pt idx="8">
                        <c:v>4.2612003682173549</c:v>
                      </c:pt>
                      <c:pt idx="9">
                        <c:v>8.3716421403442496</c:v>
                      </c:pt>
                      <c:pt idx="10">
                        <c:v>3.4151846426850874</c:v>
                      </c:pt>
                      <c:pt idx="11">
                        <c:v>5.3245130684623554</c:v>
                      </c:pt>
                      <c:pt idx="12">
                        <c:v>4.8332357283886296</c:v>
                      </c:pt>
                      <c:pt idx="13">
                        <c:v>6.2803528747001236</c:v>
                      </c:pt>
                      <c:pt idx="14">
                        <c:v>5.3847494243796978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93D-4003-89A0-F3182B2C320A}"/>
                  </c:ext>
                </c:extLst>
              </c15:ser>
            </c15:filteredLineSeries>
            <c15:filteredLin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Makro!$A$12</c15:sqref>
                        </c15:formulaRef>
                      </c:ext>
                    </c:extLst>
                    <c:strCache>
                      <c:ptCount val="1"/>
                      <c:pt idx="0">
                        <c:v>Trh práce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5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Makro!$B$12:$T$12</c15:sqref>
                        </c15:formulaRef>
                      </c:ext>
                    </c:extLst>
                    <c:numCache>
                      <c:formatCode>General</c:formatCode>
                      <c:ptCount val="15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93D-4003-89A0-F3182B2C320A}"/>
                  </c:ext>
                </c:extLst>
              </c15:ser>
            </c15:filteredLineSeries>
            <c15:filteredLin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Makro!$A$13</c15:sqref>
                        </c15:formulaRef>
                      </c:ext>
                    </c:extLst>
                    <c:strCache>
                      <c:ptCount val="1"/>
                      <c:pt idx="0">
                        <c:v>Zamestnanosť (podnikové výkazníctvo)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6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Makro!$B$13:$T$13</c15:sqref>
                        </c15:formulaRef>
                      </c:ext>
                    </c:extLst>
                    <c:numCache>
                      <c:formatCode>#,##0.00</c:formatCode>
                      <c:ptCount val="15"/>
                      <c:pt idx="0">
                        <c:v>2.0813855462349373</c:v>
                      </c:pt>
                      <c:pt idx="1">
                        <c:v>2.090649810441314</c:v>
                      </c:pt>
                      <c:pt idx="2">
                        <c:v>3.2233477938123256</c:v>
                      </c:pt>
                      <c:pt idx="3">
                        <c:v>-1.9572107069021127</c:v>
                      </c:pt>
                      <c:pt idx="4">
                        <c:v>-1.5130893925900946</c:v>
                      </c:pt>
                      <c:pt idx="5">
                        <c:v>1.7738895432563684</c:v>
                      </c:pt>
                      <c:pt idx="6">
                        <c:v>5.0683497014136769E-2</c:v>
                      </c:pt>
                      <c:pt idx="7">
                        <c:v>-0.7</c:v>
                      </c:pt>
                      <c:pt idx="8">
                        <c:v>1.3</c:v>
                      </c:pt>
                      <c:pt idx="9">
                        <c:v>2.1312156534916804</c:v>
                      </c:pt>
                      <c:pt idx="10">
                        <c:v>2.4576404329083701</c:v>
                      </c:pt>
                      <c:pt idx="11">
                        <c:v>1.818891525706956</c:v>
                      </c:pt>
                      <c:pt idx="12">
                        <c:v>1.9103520481355662</c:v>
                      </c:pt>
                      <c:pt idx="13">
                        <c:v>1.0091150824848683</c:v>
                      </c:pt>
                      <c:pt idx="14">
                        <c:v>0.98265269855353221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493D-4003-89A0-F3182B2C320A}"/>
                  </c:ext>
                </c:extLst>
              </c15:ser>
            </c15:filteredLineSeries>
            <c15:filteredLin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Makro!$A$14</c15:sqref>
                        </c15:formulaRef>
                      </c:ext>
                    </c:extLst>
                    <c:strCache>
                      <c:ptCount val="1"/>
                      <c:pt idx="0">
                        <c:v>Priem. mesač. nominálna mzda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Makro!$B$14:$T$14</c15:sqref>
                        </c15:formulaRef>
                      </c:ext>
                    </c:extLst>
                    <c:numCache>
                      <c:formatCode>#,##0.00</c:formatCode>
                      <c:ptCount val="15"/>
                      <c:pt idx="0">
                        <c:v>8.6084514902596823</c:v>
                      </c:pt>
                      <c:pt idx="1">
                        <c:v>7.3817743877960806</c:v>
                      </c:pt>
                      <c:pt idx="2">
                        <c:v>8.1214858236631002</c:v>
                      </c:pt>
                      <c:pt idx="3">
                        <c:v>3.0386014411573514</c:v>
                      </c:pt>
                      <c:pt idx="4">
                        <c:v>3.2214765100671228</c:v>
                      </c:pt>
                      <c:pt idx="5">
                        <c:v>2.2106631989596837</c:v>
                      </c:pt>
                      <c:pt idx="6">
                        <c:v>2.4173027989821794</c:v>
                      </c:pt>
                      <c:pt idx="7">
                        <c:v>2.4</c:v>
                      </c:pt>
                      <c:pt idx="8">
                        <c:v>4.0999999999999996</c:v>
                      </c:pt>
                      <c:pt idx="9">
                        <c:v>2.9137529137529095</c:v>
                      </c:pt>
                      <c:pt idx="10">
                        <c:v>3.2842582106455298</c:v>
                      </c:pt>
                      <c:pt idx="11">
                        <c:v>4.6052631578947345</c:v>
                      </c:pt>
                      <c:pt idx="12">
                        <c:v>6.2893081761006275</c:v>
                      </c:pt>
                      <c:pt idx="13">
                        <c:v>4.8387096774193505</c:v>
                      </c:pt>
                      <c:pt idx="14">
                        <c:v>5.1923076923076961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493D-4003-89A0-F3182B2C320A}"/>
                  </c:ext>
                </c:extLst>
              </c15:ser>
            </c15:filteredLineSeries>
            <c15:filteredLin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Makro!$A$15</c15:sqref>
                        </c15:formulaRef>
                      </c:ext>
                    </c:extLst>
                    <c:strCache>
                      <c:ptCount val="1"/>
                      <c:pt idx="0">
                        <c:v>Priem. mesač. reálna mzda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Makro!$B$15:$T$15</c15:sqref>
                        </c15:formulaRef>
                      </c:ext>
                    </c:extLst>
                    <c:numCache>
                      <c:formatCode>#,##0.00</c:formatCode>
                      <c:ptCount val="15"/>
                      <c:pt idx="0">
                        <c:v>3.9613480371885279</c:v>
                      </c:pt>
                      <c:pt idx="1">
                        <c:v>4.6179702168317238</c:v>
                      </c:pt>
                      <c:pt idx="2">
                        <c:v>3.3182202778708536</c:v>
                      </c:pt>
                      <c:pt idx="3">
                        <c:v>1.3885136997569214</c:v>
                      </c:pt>
                      <c:pt idx="4">
                        <c:v>2.1999999999999997</c:v>
                      </c:pt>
                      <c:pt idx="5">
                        <c:v>-1.6</c:v>
                      </c:pt>
                      <c:pt idx="6">
                        <c:v>-1.2</c:v>
                      </c:pt>
                      <c:pt idx="7">
                        <c:v>1</c:v>
                      </c:pt>
                      <c:pt idx="8">
                        <c:v>4.2</c:v>
                      </c:pt>
                      <c:pt idx="9">
                        <c:v>3.2531979462785632</c:v>
                      </c:pt>
                      <c:pt idx="10">
                        <c:v>3.8235974497387248</c:v>
                      </c:pt>
                      <c:pt idx="11">
                        <c:v>3.2542980503483587</c:v>
                      </c:pt>
                      <c:pt idx="12">
                        <c:v>3.6874271964957517</c:v>
                      </c:pt>
                      <c:pt idx="13">
                        <c:v>2.9044370445538759</c:v>
                      </c:pt>
                      <c:pt idx="14">
                        <c:v>3.0696705839616145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493D-4003-89A0-F3182B2C320A}"/>
                  </c:ext>
                </c:extLst>
              </c15:ser>
            </c15:filteredLineSeries>
            <c15:filteredLin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Makro!$A$16</c15:sqref>
                        </c15:formulaRef>
                      </c:ext>
                    </c:extLst>
                    <c:strCache>
                      <c:ptCount val="1"/>
                      <c:pt idx="0">
                        <c:v>Miera nezamestnanosti (VZPS)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Makro!$B$16:$T$16</c15:sqref>
                        </c15:formulaRef>
                      </c:ext>
                    </c:extLst>
                    <c:numCache>
                      <c:formatCode>#,##0.00</c:formatCode>
                      <c:ptCount val="15"/>
                      <c:pt idx="0">
                        <c:v>13.311163188220581</c:v>
                      </c:pt>
                      <c:pt idx="1">
                        <c:v>11.019318200577677</c:v>
                      </c:pt>
                      <c:pt idx="2">
                        <c:v>9.5710009728722696</c:v>
                      </c:pt>
                      <c:pt idx="3">
                        <c:v>12.044517174121351</c:v>
                      </c:pt>
                      <c:pt idx="4">
                        <c:v>14.374705830267972</c:v>
                      </c:pt>
                      <c:pt idx="5">
                        <c:v>13.600000000000001</c:v>
                      </c:pt>
                      <c:pt idx="6">
                        <c:v>14.000000000000002</c:v>
                      </c:pt>
                      <c:pt idx="7">
                        <c:v>14.2</c:v>
                      </c:pt>
                      <c:pt idx="8">
                        <c:v>13.2</c:v>
                      </c:pt>
                      <c:pt idx="9">
                        <c:v>11.476974904772725</c:v>
                      </c:pt>
                      <c:pt idx="10">
                        <c:v>9.6440535489591337</c:v>
                      </c:pt>
                      <c:pt idx="11">
                        <c:v>8.1310515723197394</c:v>
                      </c:pt>
                      <c:pt idx="12">
                        <c:v>6.608676168768203</c:v>
                      </c:pt>
                      <c:pt idx="13">
                        <c:v>6.6995482211739326</c:v>
                      </c:pt>
                      <c:pt idx="14">
                        <c:v>6.0807239469603482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493D-4003-89A0-F3182B2C320A}"/>
                  </c:ext>
                </c:extLst>
              </c15:ser>
            </c15:filteredLineSeries>
            <c15:filteredLin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Makro!$A$17</c15:sqref>
                        </c15:formulaRef>
                      </c:ext>
                    </c:extLst>
                    <c:strCache>
                      <c:ptCount val="1"/>
                      <c:pt idx="0">
                        <c:v>Zamestnanosť celková tis.osôb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Makro!$B$17:$T$17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2301.4</c:v>
                      </c:pt>
                      <c:pt idx="1">
                        <c:v>2357.2749999999996</c:v>
                      </c:pt>
                      <c:pt idx="2">
                        <c:v>2433.75</c:v>
                      </c:pt>
                      <c:pt idx="3">
                        <c:v>2365.8000000000002</c:v>
                      </c:pt>
                      <c:pt idx="4">
                        <c:v>2317.5</c:v>
                      </c:pt>
                      <c:pt idx="5">
                        <c:v>2315.3249999999998</c:v>
                      </c:pt>
                      <c:pt idx="6">
                        <c:v>2328.9787500000002</c:v>
                      </c:pt>
                      <c:pt idx="7" formatCode="#,##0.00">
                        <c:v>2329.2530000000002</c:v>
                      </c:pt>
                      <c:pt idx="8" formatCode="#,##0.00">
                        <c:v>2363.0522499999997</c:v>
                      </c:pt>
                      <c:pt idx="9" formatCode="#,##0.00">
                        <c:v>2423.99775</c:v>
                      </c:pt>
                      <c:pt idx="10" formatCode="#,##0.00">
                        <c:v>2492.1177500000003</c:v>
                      </c:pt>
                      <c:pt idx="11" formatCode="#,##0.00">
                        <c:v>2530.6734999999999</c:v>
                      </c:pt>
                      <c:pt idx="12" formatCode="#,##0.00">
                        <c:v>2561.7212198454063</c:v>
                      </c:pt>
                      <c:pt idx="13" formatCode="#,##0.00">
                        <c:v>2570.3548608107458</c:v>
                      </c:pt>
                      <c:pt idx="14" formatCode="#,##0.00">
                        <c:v>2583.7110794400119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493D-4003-89A0-F3182B2C320A}"/>
                  </c:ext>
                </c:extLst>
              </c15:ser>
            </c15:filteredLineSeries>
          </c:ext>
        </c:extLst>
      </c:lineChart>
      <c:catAx>
        <c:axId val="8415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84152768"/>
        <c:crosses val="autoZero"/>
        <c:auto val="1"/>
        <c:lblAlgn val="ctr"/>
        <c:lblOffset val="100"/>
        <c:noMultiLvlLbl val="0"/>
      </c:catAx>
      <c:valAx>
        <c:axId val="841527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sk-SK"/>
                  <a:t>Increase in  %</a:t>
                </a:r>
              </a:p>
            </c:rich>
          </c:tx>
          <c:layout>
            <c:manualLayout>
              <c:xMode val="edge"/>
              <c:yMode val="edge"/>
              <c:x val="1.2146051188045941E-2"/>
              <c:y val="0.919285499148671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8415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50" baseline="0">
                <a:solidFill>
                  <a:srgbClr val="FFC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sk-SK" sz="1600" b="1" i="0" u="none" strike="noStrike" cap="all" baseline="0" dirty="0">
                <a:effectLst/>
              </a:rPr>
              <a:t>State </a:t>
            </a:r>
            <a:r>
              <a:rPr lang="sk-SK" sz="1600" b="1" i="0" u="none" strike="noStrike" cap="all" baseline="0" dirty="0" err="1">
                <a:effectLst/>
              </a:rPr>
              <a:t>forests</a:t>
            </a:r>
            <a:r>
              <a:rPr lang="sk-SK" sz="1600" b="1" i="0" u="none" strike="noStrike" cap="all" baseline="0" dirty="0">
                <a:effectLst/>
              </a:rPr>
              <a:t> –</a:t>
            </a:r>
          </a:p>
          <a:p>
            <a:pPr>
              <a:defRPr sz="1600">
                <a:solidFill>
                  <a:srgbClr val="FFC000"/>
                </a:solidFill>
                <a:latin typeface="Arial Narrow" panose="020B0606020202030204" pitchFamily="34" charset="0"/>
              </a:defRPr>
            </a:pPr>
            <a:r>
              <a:rPr lang="sk-SK" sz="1600" b="1" i="0" u="none" strike="noStrike" cap="all" baseline="0" dirty="0" err="1">
                <a:effectLst/>
              </a:rPr>
              <a:t>renewal</a:t>
            </a:r>
            <a:r>
              <a:rPr lang="sk-SK" sz="1600" b="1" i="0" u="none" strike="noStrike" cap="all" baseline="0" dirty="0">
                <a:effectLst/>
              </a:rPr>
              <a:t> 2014 - 2017 (ha)</a:t>
            </a:r>
            <a:endParaRPr lang="sk-SK" sz="1600" dirty="0">
              <a:effectLst/>
            </a:endParaRPr>
          </a:p>
        </c:rich>
      </c:tx>
      <c:layout>
        <c:manualLayout>
          <c:xMode val="edge"/>
          <c:yMode val="edge"/>
          <c:x val="0.19842635345751011"/>
          <c:y val="2.86895152246447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50" baseline="0">
              <a:solidFill>
                <a:srgbClr val="FFC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'Obnova lesa'!$Y$107:$AB$107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'Obnova lesa'!$Y$108:$AB$108</c:f>
              <c:numCache>
                <c:formatCode>General</c:formatCode>
                <c:ptCount val="4"/>
                <c:pt idx="0">
                  <c:v>5403.01</c:v>
                </c:pt>
                <c:pt idx="1">
                  <c:v>4858.0199999999995</c:v>
                </c:pt>
                <c:pt idx="2">
                  <c:v>4879.68</c:v>
                </c:pt>
                <c:pt idx="3">
                  <c:v>4781.6499999999996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B-484A-902E-1B7B37F5B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51353216"/>
        <c:axId val="251350976"/>
      </c:barChart>
      <c:catAx>
        <c:axId val="25135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1350976"/>
        <c:crosses val="autoZero"/>
        <c:auto val="1"/>
        <c:lblAlgn val="ctr"/>
        <c:lblOffset val="100"/>
        <c:noMultiLvlLbl val="0"/>
      </c:catAx>
      <c:valAx>
        <c:axId val="25135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135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sk-SK" sz="1600" dirty="0">
                <a:solidFill>
                  <a:srgbClr val="FFC000"/>
                </a:solidFill>
                <a:latin typeface="Arial Narrow" panose="020B0606020202030204" pitchFamily="34" charset="0"/>
              </a:rPr>
              <a:t>State</a:t>
            </a:r>
            <a:r>
              <a:rPr lang="sk-SK" sz="1600" baseline="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sk-SK" sz="1600" baseline="0" dirty="0" err="1">
                <a:solidFill>
                  <a:srgbClr val="FFC000"/>
                </a:solidFill>
                <a:latin typeface="Arial Narrow" panose="020B0606020202030204" pitchFamily="34" charset="0"/>
              </a:rPr>
              <a:t>forests</a:t>
            </a:r>
            <a:r>
              <a:rPr lang="sk-SK" sz="1600" baseline="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sk-SK" sz="1600" dirty="0">
                <a:solidFill>
                  <a:srgbClr val="FFC000"/>
                </a:solidFill>
                <a:latin typeface="Arial Narrow" panose="020B0606020202030204" pitchFamily="34" charset="0"/>
              </a:rPr>
              <a:t>– </a:t>
            </a:r>
          </a:p>
          <a:p>
            <a:pPr>
              <a:defRPr>
                <a:latin typeface="Arial Narrow" panose="020B0606020202030204" pitchFamily="34" charset="0"/>
              </a:defRPr>
            </a:pPr>
            <a:r>
              <a:rPr lang="sk-SK" sz="1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Lumber</a:t>
            </a:r>
            <a:r>
              <a:rPr lang="sk-SK" sz="1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sk-SK" sz="1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exploitation</a:t>
            </a:r>
            <a:r>
              <a:rPr lang="sk-SK" sz="1600" baseline="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defRPr>
                <a:latin typeface="Arial Narrow" panose="020B0606020202030204" pitchFamily="34" charset="0"/>
              </a:defRPr>
            </a:pPr>
            <a:r>
              <a:rPr lang="sk-SK" sz="1600" dirty="0">
                <a:solidFill>
                  <a:srgbClr val="FFC000"/>
                </a:solidFill>
                <a:latin typeface="Arial Narrow" panose="020B0606020202030204" pitchFamily="34" charset="0"/>
              </a:rPr>
              <a:t>2014 - 2017 (m</a:t>
            </a:r>
            <a:r>
              <a:rPr lang="sk-SK" sz="1600" cap="none" baseline="30000" dirty="0">
                <a:solidFill>
                  <a:srgbClr val="FFC000"/>
                </a:solidFill>
                <a:latin typeface="Arial Narrow" panose="020B0606020202030204" pitchFamily="34" charset="0"/>
              </a:rPr>
              <a:t>3</a:t>
            </a:r>
            <a:r>
              <a:rPr lang="sk-SK" sz="1600" dirty="0">
                <a:solidFill>
                  <a:srgbClr val="FFC000"/>
                </a:solidFill>
                <a:latin typeface="Arial Narrow" panose="020B0606020202030204" pitchFamily="34" charset="0"/>
              </a:rPr>
              <a:t>) </a:t>
            </a:r>
          </a:p>
        </c:rich>
      </c:tx>
      <c:layout>
        <c:manualLayout>
          <c:xMode val="edge"/>
          <c:yMode val="edge"/>
          <c:x val="0.27001161847599792"/>
          <c:y val="3.0702104865833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'Obnova lesa'!$AE$107:$AH$107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'Obnova lesa'!$AE$108:$AH$108</c:f>
              <c:numCache>
                <c:formatCode>General</c:formatCode>
                <c:ptCount val="4"/>
                <c:pt idx="0">
                  <c:v>2734137.92</c:v>
                </c:pt>
                <c:pt idx="1">
                  <c:v>2848659.92</c:v>
                </c:pt>
                <c:pt idx="2">
                  <c:v>2996790.73</c:v>
                </c:pt>
                <c:pt idx="3">
                  <c:v>3013162.39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4-43F6-B926-B9C1C1CD2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51355456"/>
        <c:axId val="251356576"/>
      </c:barChart>
      <c:catAx>
        <c:axId val="25135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1356576"/>
        <c:crosses val="autoZero"/>
        <c:auto val="1"/>
        <c:lblAlgn val="ctr"/>
        <c:lblOffset val="100"/>
        <c:noMultiLvlLbl val="0"/>
      </c:catAx>
      <c:valAx>
        <c:axId val="2513565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135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84236701361977E-2"/>
          <c:y val="6.5014410524958433E-2"/>
          <c:w val="0.89075900795160889"/>
          <c:h val="0.67420700246008847"/>
        </c:manualLayout>
      </c:layout>
      <c:lineChart>
        <c:grouping val="standard"/>
        <c:varyColors val="0"/>
        <c:ser>
          <c:idx val="0"/>
          <c:order val="0"/>
          <c:tx>
            <c:strRef>
              <c:f>Hárok2!$A$3</c:f>
              <c:strCache>
                <c:ptCount val="1"/>
                <c:pt idx="0">
                  <c:v>Príjmy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Hárok2!$B$2:$D$2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Hárok2!$B$3:$D$3</c:f>
              <c:numCache>
                <c:formatCode>0.00</c:formatCode>
                <c:ptCount val="3"/>
                <c:pt idx="0">
                  <c:v>9.9252374649354635</c:v>
                </c:pt>
                <c:pt idx="1">
                  <c:v>10.542606905859195</c:v>
                </c:pt>
                <c:pt idx="2">
                  <c:v>11.41208300338706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C1-4C19-90C7-842396B8FDA2}"/>
            </c:ext>
          </c:extLst>
        </c:ser>
        <c:ser>
          <c:idx val="1"/>
          <c:order val="1"/>
          <c:tx>
            <c:strRef>
              <c:f>Hárok2!$A$4</c:f>
              <c:strCache>
                <c:ptCount val="1"/>
                <c:pt idx="0">
                  <c:v>Výdavky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Hárok2!$B$2:$D$2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Hárok2!$B$4:$D$4</c:f>
              <c:numCache>
                <c:formatCode>0.00</c:formatCode>
                <c:ptCount val="3"/>
                <c:pt idx="0">
                  <c:v>7.6563904149309625</c:v>
                </c:pt>
                <c:pt idx="1">
                  <c:v>8.7274467828054831</c:v>
                </c:pt>
                <c:pt idx="2">
                  <c:v>10.386861928656574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C1-4C19-90C7-842396B8FDA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1359376"/>
        <c:axId val="251359936"/>
      </c:lineChart>
      <c:catAx>
        <c:axId val="25135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51359936"/>
        <c:crosses val="autoZero"/>
        <c:auto val="1"/>
        <c:lblAlgn val="ctr"/>
        <c:lblOffset val="100"/>
        <c:noMultiLvlLbl val="0"/>
      </c:catAx>
      <c:valAx>
        <c:axId val="251359936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513593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sk-S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1506089824886"/>
          <c:y val="6.11461105972326E-2"/>
          <c:w val="0.82911612109140798"/>
          <c:h val="0.69353100574243154"/>
        </c:manualLayout>
      </c:layout>
      <c:lineChart>
        <c:grouping val="standard"/>
        <c:varyColors val="0"/>
        <c:ser>
          <c:idx val="0"/>
          <c:order val="0"/>
          <c:tx>
            <c:strRef>
              <c:f>Hárok2!$A$8</c:f>
              <c:strCache>
                <c:ptCount val="1"/>
                <c:pt idx="0">
                  <c:v>Príjmy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Hárok2!$B$7:$D$7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Hárok2!$B$8:$D$8</c:f>
              <c:numCache>
                <c:formatCode>0.00</c:formatCode>
                <c:ptCount val="3"/>
                <c:pt idx="0">
                  <c:v>76.27770670184556</c:v>
                </c:pt>
                <c:pt idx="1">
                  <c:v>67.725786323829283</c:v>
                </c:pt>
                <c:pt idx="2">
                  <c:v>73.237424863279955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F1-4C07-97D9-3AEBCC201BDB}"/>
            </c:ext>
          </c:extLst>
        </c:ser>
        <c:ser>
          <c:idx val="1"/>
          <c:order val="1"/>
          <c:tx>
            <c:strRef>
              <c:f>Hárok2!$A$9</c:f>
              <c:strCache>
                <c:ptCount val="1"/>
                <c:pt idx="0">
                  <c:v>Výdavky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Hárok2!$B$7:$D$7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Hárok2!$B$9:$D$9</c:f>
              <c:numCache>
                <c:formatCode>0.00</c:formatCode>
                <c:ptCount val="3"/>
                <c:pt idx="0">
                  <c:v>101.47025730471211</c:v>
                </c:pt>
                <c:pt idx="1">
                  <c:v>102.60605131952711</c:v>
                </c:pt>
                <c:pt idx="2">
                  <c:v>107.36984424083913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F1-4C07-97D9-3AEBCC201BD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1362736"/>
        <c:axId val="251363296"/>
      </c:lineChart>
      <c:catAx>
        <c:axId val="2513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51363296"/>
        <c:crosses val="autoZero"/>
        <c:auto val="1"/>
        <c:lblAlgn val="ctr"/>
        <c:lblOffset val="100"/>
        <c:noMultiLvlLbl val="0"/>
      </c:catAx>
      <c:valAx>
        <c:axId val="251363296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513627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822983905614568E-2"/>
          <c:y val="6.4365125804564077E-2"/>
          <c:w val="0.85552717992599892"/>
          <c:h val="0.67567018518969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'Dlh VS (maastricht) ESA 2010'!$A$2:$B$2</c:f>
              <c:strCache>
                <c:ptCount val="2"/>
                <c:pt idx="0">
                  <c:v>Hrubý dlh verejnej správy </c:v>
                </c:pt>
                <c:pt idx="1">
                  <c:v>mil. eur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Pt>
            <c:idx val="13"/>
            <c:invertIfNegative val="0"/>
            <c:bubble3D val="0"/>
            <c:spPr>
              <a:pattFill prst="nar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6A9-4D9B-A606-66B005EB52F0}"/>
              </c:ext>
            </c:extLst>
          </c:dPt>
          <c:dPt>
            <c:idx val="14"/>
            <c:invertIfNegative val="0"/>
            <c:bubble3D val="0"/>
            <c:spPr>
              <a:pattFill prst="nar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6A9-4D9B-A606-66B005EB52F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A9-4D9B-A606-66B005EB52F0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A9-4D9B-A606-66B005EB52F0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A9-4D9B-A606-66B005EB52F0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A9-4D9B-A606-66B005EB52F0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A9-4D9B-A606-66B005EB52F0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A9-4D9B-A606-66B005EB5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'Dlh VS (maastricht) ESA 2010'!$C$1:$S$1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OS</c:v>
                </c:pt>
                <c:pt idx="13">
                  <c:v>2019 RVS</c:v>
                </c:pt>
                <c:pt idx="14">
                  <c:v>2020 RVS</c:v>
                </c:pt>
              </c:strCache>
            </c:strRef>
          </c:cat>
          <c:val>
            <c:numRef>
              <c:f>'Dlh VS (maastricht) ESA 2010'!$C$2:$S$2</c:f>
              <c:numCache>
                <c:formatCode>#,##0</c:formatCode>
                <c:ptCount val="15"/>
                <c:pt idx="0">
                  <c:v>17430.5</c:v>
                </c:pt>
                <c:pt idx="1">
                  <c:v>18979.8</c:v>
                </c:pt>
                <c:pt idx="2">
                  <c:v>19493.7</c:v>
                </c:pt>
                <c:pt idx="3">
                  <c:v>23236.799999999999</c:v>
                </c:pt>
                <c:pt idx="4">
                  <c:v>27842.3</c:v>
                </c:pt>
                <c:pt idx="5">
                  <c:v>30846.9</c:v>
                </c:pt>
                <c:pt idx="6">
                  <c:v>37925.707999999999</c:v>
                </c:pt>
                <c:pt idx="7">
                  <c:v>40600.008999999998</c:v>
                </c:pt>
                <c:pt idx="8">
                  <c:v>40725.017999999996</c:v>
                </c:pt>
                <c:pt idx="9">
                  <c:v>41295</c:v>
                </c:pt>
                <c:pt idx="10">
                  <c:v>42053.2</c:v>
                </c:pt>
                <c:pt idx="11">
                  <c:v>43230</c:v>
                </c:pt>
                <c:pt idx="12">
                  <c:v>43968</c:v>
                </c:pt>
                <c:pt idx="13">
                  <c:v>45719</c:v>
                </c:pt>
                <c:pt idx="14">
                  <c:v>47381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A9-4D9B-A606-66B005EB52F0}"/>
            </c:ext>
          </c:extLst>
        </c:ser>
        <c:ser>
          <c:idx val="1"/>
          <c:order val="1"/>
          <c:tx>
            <c:strRef>
              <c:f>'Dlh VS (maastricht) ESA 2010'!$A$3:$B$3</c:f>
              <c:strCache>
                <c:ptCount val="2"/>
                <c:pt idx="0">
                  <c:v>1. členenie podľa rezidentov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2010'!$C$3:$S$3</c:f>
            </c:numRef>
          </c:val>
          <c:extLst>
            <c:ext xmlns:c16="http://schemas.microsoft.com/office/drawing/2014/chart" uri="{C3380CC4-5D6E-409C-BE32-E72D297353CC}">
              <c16:uniqueId val="{00000009-36A9-4D9B-A606-66B005EB52F0}"/>
            </c:ext>
          </c:extLst>
        </c:ser>
        <c:ser>
          <c:idx val="2"/>
          <c:order val="2"/>
          <c:tx>
            <c:strRef>
              <c:f>'Dlh VS (maastricht) ESA 2010'!$A$4:$B$4</c:f>
              <c:strCache>
                <c:ptCount val="2"/>
                <c:pt idx="0">
                  <c:v>- domáci</c:v>
                </c:pt>
                <c:pt idx="1">
                  <c:v>mil. Eur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2010'!$C$4:$S$4</c:f>
            </c:numRef>
          </c:val>
          <c:extLst>
            <c:ext xmlns:c16="http://schemas.microsoft.com/office/drawing/2014/chart" uri="{C3380CC4-5D6E-409C-BE32-E72D297353CC}">
              <c16:uniqueId val="{0000000A-36A9-4D9B-A606-66B005EB52F0}"/>
            </c:ext>
          </c:extLst>
        </c:ser>
        <c:ser>
          <c:idx val="3"/>
          <c:order val="3"/>
          <c:tx>
            <c:strRef>
              <c:f>'Dlh VS (maastricht) ESA 2010'!$A$5:$B$5</c:f>
              <c:strCache>
                <c:ptCount val="2"/>
                <c:pt idx="0">
                  <c:v>- zahraničný</c:v>
                </c:pt>
                <c:pt idx="1">
                  <c:v>mil. Eur</c:v>
                </c:pt>
              </c:strCache>
            </c:strRef>
          </c:tx>
          <c:spPr>
            <a:pattFill prst="narHorz">
              <a:fgClr>
                <a:schemeClr val="accent2">
                  <a:lumMod val="60000"/>
                </a:schemeClr>
              </a:fgClr>
              <a:bgClr>
                <a:schemeClr val="accent2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60000"/>
                </a:schemeClr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2010'!$C$5:$S$5</c:f>
            </c:numRef>
          </c:val>
          <c:extLst>
            <c:ext xmlns:c16="http://schemas.microsoft.com/office/drawing/2014/chart" uri="{C3380CC4-5D6E-409C-BE32-E72D297353CC}">
              <c16:uniqueId val="{0000000B-36A9-4D9B-A606-66B005EB52F0}"/>
            </c:ext>
          </c:extLst>
        </c:ser>
        <c:ser>
          <c:idx val="4"/>
          <c:order val="4"/>
          <c:tx>
            <c:strRef>
              <c:f>'Dlh VS (maastricht) ESA 2010'!$A$6:$B$6</c:f>
              <c:strCache>
                <c:ptCount val="2"/>
                <c:pt idx="0">
                  <c:v>2. členenie podľa pôvodnej splatnosti</c:v>
                </c:pt>
              </c:strCache>
            </c:strRef>
          </c:tx>
          <c:spPr>
            <a:pattFill prst="narHorz">
              <a:fgClr>
                <a:schemeClr val="accent4">
                  <a:lumMod val="60000"/>
                </a:schemeClr>
              </a:fgClr>
              <a:bgClr>
                <a:schemeClr val="accent4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lumMod val="60000"/>
                </a:schemeClr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2010'!$C$6:$S$6</c:f>
            </c:numRef>
          </c:val>
          <c:extLst>
            <c:ext xmlns:c16="http://schemas.microsoft.com/office/drawing/2014/chart" uri="{C3380CC4-5D6E-409C-BE32-E72D297353CC}">
              <c16:uniqueId val="{0000000C-36A9-4D9B-A606-66B005EB52F0}"/>
            </c:ext>
          </c:extLst>
        </c:ser>
        <c:ser>
          <c:idx val="5"/>
          <c:order val="5"/>
          <c:tx>
            <c:strRef>
              <c:f>'Dlh VS (maastricht) ESA 2010'!$A$7:$B$7</c:f>
              <c:strCache>
                <c:ptCount val="2"/>
                <c:pt idx="0">
                  <c:v>- krátkodobý</c:v>
                </c:pt>
                <c:pt idx="1">
                  <c:v>mil. Eur</c:v>
                </c:pt>
              </c:strCache>
            </c:strRef>
          </c:tx>
          <c:spPr>
            <a:pattFill prst="narHorz">
              <a:fgClr>
                <a:schemeClr val="accent6">
                  <a:lumMod val="60000"/>
                </a:schemeClr>
              </a:fgClr>
              <a:bgClr>
                <a:schemeClr val="accent6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lumMod val="60000"/>
                </a:schemeClr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2010'!$C$7:$S$7</c:f>
            </c:numRef>
          </c:val>
          <c:extLst>
            <c:ext xmlns:c16="http://schemas.microsoft.com/office/drawing/2014/chart" uri="{C3380CC4-5D6E-409C-BE32-E72D297353CC}">
              <c16:uniqueId val="{0000000D-36A9-4D9B-A606-66B005EB52F0}"/>
            </c:ext>
          </c:extLst>
        </c:ser>
        <c:ser>
          <c:idx val="6"/>
          <c:order val="6"/>
          <c:tx>
            <c:strRef>
              <c:f>'Dlh VS (maastricht) ESA 2010'!$A$8:$B$8</c:f>
              <c:strCache>
                <c:ptCount val="2"/>
                <c:pt idx="0">
                  <c:v>- dlhodobý</c:v>
                </c:pt>
                <c:pt idx="1">
                  <c:v>mil. Eur</c:v>
                </c:pt>
              </c:strCache>
            </c:strRef>
          </c:tx>
          <c:spPr>
            <a:pattFill prst="narHorz">
              <a:fgClr>
                <a:schemeClr val="accent2">
                  <a:lumMod val="80000"/>
                  <a:lumOff val="20000"/>
                </a:schemeClr>
              </a:fgClr>
              <a:bgClr>
                <a:schemeClr val="accent2">
                  <a:lumMod val="80000"/>
                  <a:lumOff val="2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80000"/>
                  <a:lumOff val="20000"/>
                </a:schemeClr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2010'!$C$8:$S$8</c:f>
            </c:numRef>
          </c:val>
          <c:extLst>
            <c:ext xmlns:c16="http://schemas.microsoft.com/office/drawing/2014/chart" uri="{C3380CC4-5D6E-409C-BE32-E72D297353CC}">
              <c16:uniqueId val="{0000000E-36A9-4D9B-A606-66B005EB52F0}"/>
            </c:ext>
          </c:extLst>
        </c:ser>
        <c:ser>
          <c:idx val="8"/>
          <c:order val="8"/>
          <c:tx>
            <c:strRef>
              <c:f>'Dlh VS (maastricht) ESA 2010'!$A$10:$B$10</c:f>
              <c:strCache>
                <c:ptCount val="2"/>
                <c:pt idx="0">
                  <c:v>1. členenie podľa rezidentov</c:v>
                </c:pt>
              </c:strCache>
            </c:strRef>
          </c:tx>
          <c:spPr>
            <a:pattFill prst="narHorz">
              <a:fgClr>
                <a:schemeClr val="accent6">
                  <a:lumMod val="80000"/>
                  <a:lumOff val="20000"/>
                </a:schemeClr>
              </a:fgClr>
              <a:bgClr>
                <a:schemeClr val="accent6">
                  <a:lumMod val="80000"/>
                  <a:lumOff val="2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lumMod val="80000"/>
                  <a:lumOff val="20000"/>
                </a:schemeClr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2010'!$C$10:$S$10</c:f>
            </c:numRef>
          </c:val>
          <c:extLst>
            <c:ext xmlns:c16="http://schemas.microsoft.com/office/drawing/2014/chart" uri="{C3380CC4-5D6E-409C-BE32-E72D297353CC}">
              <c16:uniqueId val="{0000000F-36A9-4D9B-A606-66B005EB52F0}"/>
            </c:ext>
          </c:extLst>
        </c:ser>
        <c:ser>
          <c:idx val="9"/>
          <c:order val="9"/>
          <c:tx>
            <c:strRef>
              <c:f>'Dlh VS (maastricht) ESA 2010'!$A$11:$B$11</c:f>
              <c:strCache>
                <c:ptCount val="2"/>
                <c:pt idx="0">
                  <c:v>- domáci</c:v>
                </c:pt>
                <c:pt idx="1">
                  <c:v>% HDP</c:v>
                </c:pt>
              </c:strCache>
            </c:strRef>
          </c:tx>
          <c:spPr>
            <a:pattFill prst="narHorz">
              <a:fgClr>
                <a:schemeClr val="accent2">
                  <a:lumMod val="80000"/>
                </a:schemeClr>
              </a:fgClr>
              <a:bgClr>
                <a:schemeClr val="accent2">
                  <a:lumMod val="8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80000"/>
                </a:schemeClr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2010'!$C$11:$S$11</c:f>
            </c:numRef>
          </c:val>
          <c:extLst>
            <c:ext xmlns:c16="http://schemas.microsoft.com/office/drawing/2014/chart" uri="{C3380CC4-5D6E-409C-BE32-E72D297353CC}">
              <c16:uniqueId val="{00000010-36A9-4D9B-A606-66B005EB52F0}"/>
            </c:ext>
          </c:extLst>
        </c:ser>
        <c:ser>
          <c:idx val="10"/>
          <c:order val="10"/>
          <c:tx>
            <c:strRef>
              <c:f>'Dlh VS (maastricht) ESA 2010'!$A$12:$B$12</c:f>
              <c:strCache>
                <c:ptCount val="2"/>
                <c:pt idx="0">
                  <c:v>- zahraničný</c:v>
                </c:pt>
                <c:pt idx="1">
                  <c:v>% HDP</c:v>
                </c:pt>
              </c:strCache>
            </c:strRef>
          </c:tx>
          <c:spPr>
            <a:pattFill prst="narHorz">
              <a:fgClr>
                <a:schemeClr val="accent4">
                  <a:lumMod val="80000"/>
                </a:schemeClr>
              </a:fgClr>
              <a:bgClr>
                <a:schemeClr val="accent4">
                  <a:lumMod val="8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lumMod val="80000"/>
                </a:schemeClr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2010'!$C$12:$S$12</c:f>
            </c:numRef>
          </c:val>
          <c:extLst>
            <c:ext xmlns:c16="http://schemas.microsoft.com/office/drawing/2014/chart" uri="{C3380CC4-5D6E-409C-BE32-E72D297353CC}">
              <c16:uniqueId val="{00000011-36A9-4D9B-A606-66B005EB52F0}"/>
            </c:ext>
          </c:extLst>
        </c:ser>
        <c:ser>
          <c:idx val="11"/>
          <c:order val="11"/>
          <c:tx>
            <c:strRef>
              <c:f>'Dlh VS (maastricht) ESA 2010'!$A$13:$B$13</c:f>
              <c:strCache>
                <c:ptCount val="2"/>
                <c:pt idx="0">
                  <c:v>2. členenie podľa pôvodnej splatnosti</c:v>
                </c:pt>
              </c:strCache>
            </c:strRef>
          </c:tx>
          <c:spPr>
            <a:pattFill prst="narHorz">
              <a:fgClr>
                <a:schemeClr val="accent6">
                  <a:lumMod val="80000"/>
                </a:schemeClr>
              </a:fgClr>
              <a:bgClr>
                <a:schemeClr val="accent6">
                  <a:lumMod val="8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lumMod val="80000"/>
                </a:schemeClr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2010'!$C$13:$S$13</c:f>
            </c:numRef>
          </c:val>
          <c:extLst>
            <c:ext xmlns:c16="http://schemas.microsoft.com/office/drawing/2014/chart" uri="{C3380CC4-5D6E-409C-BE32-E72D297353CC}">
              <c16:uniqueId val="{00000012-36A9-4D9B-A606-66B005EB52F0}"/>
            </c:ext>
          </c:extLst>
        </c:ser>
        <c:ser>
          <c:idx val="12"/>
          <c:order val="12"/>
          <c:tx>
            <c:strRef>
              <c:f>'Dlh VS (maastricht) ESA 2010'!$A$14:$B$14</c:f>
              <c:strCache>
                <c:ptCount val="2"/>
                <c:pt idx="0">
                  <c:v>- krátkodobý</c:v>
                </c:pt>
                <c:pt idx="1">
                  <c:v>% HDP</c:v>
                </c:pt>
              </c:strCache>
            </c:strRef>
          </c:tx>
          <c:spPr>
            <a:pattFill prst="narHorz">
              <a:fgClr>
                <a:schemeClr val="accent2">
                  <a:lumMod val="60000"/>
                  <a:lumOff val="40000"/>
                </a:schemeClr>
              </a:fgClr>
              <a:bgClr>
                <a:schemeClr val="accent2">
                  <a:lumMod val="60000"/>
                  <a:lumOff val="4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60000"/>
                  <a:lumOff val="40000"/>
                </a:schemeClr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2010'!$C$14:$S$14</c:f>
            </c:numRef>
          </c:val>
          <c:extLst>
            <c:ext xmlns:c16="http://schemas.microsoft.com/office/drawing/2014/chart" uri="{C3380CC4-5D6E-409C-BE32-E72D297353CC}">
              <c16:uniqueId val="{00000013-36A9-4D9B-A606-66B005EB52F0}"/>
            </c:ext>
          </c:extLst>
        </c:ser>
        <c:ser>
          <c:idx val="13"/>
          <c:order val="13"/>
          <c:tx>
            <c:strRef>
              <c:f>'Dlh VS (maastricht) ESA 2010'!$A$15:$B$15</c:f>
              <c:strCache>
                <c:ptCount val="2"/>
                <c:pt idx="0">
                  <c:v>- dlhodobý</c:v>
                </c:pt>
                <c:pt idx="1">
                  <c:v>% HDP</c:v>
                </c:pt>
              </c:strCache>
            </c:strRef>
          </c:tx>
          <c:spPr>
            <a:pattFill prst="narHorz">
              <a:fgClr>
                <a:schemeClr val="accent4">
                  <a:lumMod val="60000"/>
                  <a:lumOff val="40000"/>
                </a:schemeClr>
              </a:fgClr>
              <a:bgClr>
                <a:schemeClr val="accent4">
                  <a:lumMod val="60000"/>
                  <a:lumOff val="4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lumMod val="60000"/>
                  <a:lumOff val="40000"/>
                </a:schemeClr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2010'!$C$15:$S$15</c:f>
            </c:numRef>
          </c:val>
          <c:extLst>
            <c:ext xmlns:c16="http://schemas.microsoft.com/office/drawing/2014/chart" uri="{C3380CC4-5D6E-409C-BE32-E72D297353CC}">
              <c16:uniqueId val="{00000014-36A9-4D9B-A606-66B005EB52F0}"/>
            </c:ext>
          </c:extLst>
        </c:ser>
        <c:ser>
          <c:idx val="16"/>
          <c:order val="16"/>
          <c:tx>
            <c:strRef>
              <c:f>'Dlh VS (maastricht) ESA 2010'!$A$18:$B$18</c:f>
              <c:strCache>
                <c:ptCount val="2"/>
                <c:pt idx="0">
                  <c:v>Čistý dlh verejnej správy</c:v>
                </c:pt>
                <c:pt idx="1">
                  <c:v>% HDP</c:v>
                </c:pt>
              </c:strCache>
            </c:strRef>
          </c:tx>
          <c:spPr>
            <a:pattFill prst="narHorz">
              <a:fgClr>
                <a:schemeClr val="accent4">
                  <a:lumMod val="50000"/>
                </a:schemeClr>
              </a:fgClr>
              <a:bgClr>
                <a:schemeClr val="accent4">
                  <a:lumMod val="5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lumMod val="50000"/>
                </a:schemeClr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2010'!$C$18:$S$18</c:f>
            </c:numRef>
          </c:val>
          <c:extLst>
            <c:ext xmlns:c16="http://schemas.microsoft.com/office/drawing/2014/chart" uri="{C3380CC4-5D6E-409C-BE32-E72D297353CC}">
              <c16:uniqueId val="{00000015-36A9-4D9B-A606-66B005EB52F0}"/>
            </c:ext>
          </c:extLst>
        </c:ser>
        <c:ser>
          <c:idx val="18"/>
          <c:order val="18"/>
          <c:tx>
            <c:strRef>
              <c:f>'Dlh VS (maastricht) ESA 2010'!$A$20:$B$20</c:f>
              <c:strCache>
                <c:ptCount val="2"/>
                <c:pt idx="0">
                  <c:v>Príspevky k zmene hrubého dlhu verejnej správy:</c:v>
                </c:pt>
              </c:strCache>
            </c:strRef>
          </c:tx>
          <c:spPr>
            <a:pattFill prst="narHorz">
              <a:fgClr>
                <a:schemeClr val="accent2">
                  <a:lumMod val="70000"/>
                  <a:lumOff val="30000"/>
                </a:schemeClr>
              </a:fgClr>
              <a:bgClr>
                <a:schemeClr val="accent2">
                  <a:lumMod val="70000"/>
                  <a:lumOff val="3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70000"/>
                  <a:lumOff val="30000"/>
                </a:schemeClr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2010'!$C$20:$S$20</c:f>
            </c:numRef>
          </c:val>
          <c:extLst>
            <c:ext xmlns:c16="http://schemas.microsoft.com/office/drawing/2014/chart" uri="{C3380CC4-5D6E-409C-BE32-E72D297353CC}">
              <c16:uniqueId val="{00000016-36A9-4D9B-A606-66B005EB52F0}"/>
            </c:ext>
          </c:extLst>
        </c:ser>
        <c:ser>
          <c:idx val="20"/>
          <c:order val="20"/>
          <c:tx>
            <c:strRef>
              <c:f>'Dlh VS (maastricht) ESA 2010'!$A$22:$B$22</c:f>
              <c:strCache>
                <c:ptCount val="2"/>
                <c:pt idx="0">
                  <c:v>Snehová guľa</c:v>
                </c:pt>
                <c:pt idx="1">
                  <c:v>% HDP</c:v>
                </c:pt>
              </c:strCache>
            </c:strRef>
          </c:tx>
          <c:spPr>
            <a:pattFill prst="narHorz">
              <a:fgClr>
                <a:schemeClr val="accent6">
                  <a:lumMod val="70000"/>
                  <a:lumOff val="30000"/>
                </a:schemeClr>
              </a:fgClr>
              <a:bgClr>
                <a:schemeClr val="accent6">
                  <a:lumMod val="70000"/>
                  <a:lumOff val="3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lumMod val="70000"/>
                  <a:lumOff val="30000"/>
                </a:schemeClr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2010'!$C$22:$S$22</c:f>
            </c:numRef>
          </c:val>
          <c:extLst>
            <c:ext xmlns:c16="http://schemas.microsoft.com/office/drawing/2014/chart" uri="{C3380CC4-5D6E-409C-BE32-E72D297353CC}">
              <c16:uniqueId val="{00000017-36A9-4D9B-A606-66B005EB52F0}"/>
            </c:ext>
          </c:extLst>
        </c:ser>
        <c:ser>
          <c:idx val="21"/>
          <c:order val="21"/>
          <c:tx>
            <c:strRef>
              <c:f>'Dlh VS (maastricht) ESA 2010'!$A$23:$B$23</c:f>
              <c:strCache>
                <c:ptCount val="2"/>
                <c:pt idx="0">
                  <c:v>Úroky</c:v>
                </c:pt>
                <c:pt idx="1">
                  <c:v>% HDP</c:v>
                </c:pt>
              </c:strCache>
            </c:strRef>
          </c:tx>
          <c:spPr>
            <a:pattFill prst="narHorz">
              <a:fgClr>
                <a:schemeClr val="accent2">
                  <a:lumMod val="70000"/>
                </a:schemeClr>
              </a:fgClr>
              <a:bgClr>
                <a:schemeClr val="accent2">
                  <a:lumMod val="7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70000"/>
                </a:schemeClr>
              </a:innerShdw>
            </a:effectLst>
          </c:spPr>
          <c:invertIfNegative val="0"/>
          <c:cat>
            <c:strRef>
              <c:f>'Dlh VS (maastricht) ESA 2010'!$C$1:$S$1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  <c:pt idx="16">
                  <c:v>2021 RVS</c:v>
                </c:pt>
              </c:strCache>
            </c:strRef>
          </c:cat>
          <c:val>
            <c:numRef>
              <c:f>'Dlh VS (maastricht) ESA 2010'!$C$23:$S$23</c:f>
            </c:numRef>
          </c:val>
          <c:extLst>
            <c:ext xmlns:c16="http://schemas.microsoft.com/office/drawing/2014/chart" uri="{C3380CC4-5D6E-409C-BE32-E72D297353CC}">
              <c16:uniqueId val="{00000018-36A9-4D9B-A606-66B005EB5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444544"/>
        <c:axId val="244445104"/>
        <c:extLst>
          <c:ext xmlns:c15="http://schemas.microsoft.com/office/drawing/2012/chart" uri="{02D57815-91ED-43cb-92C2-25804820EDAC}">
            <c15:filteredBarSeries>
              <c15:ser>
                <c:idx val="14"/>
                <c:order val="14"/>
                <c:tx>
                  <c:strRef>
                    <c:extLst>
                      <c:ext uri="{02D57815-91ED-43cb-92C2-25804820EDAC}">
                        <c15:formulaRef>
                          <c15:sqref>'Dlh VS (maastricht) ESA 2010'!$A$16:$B$16</c15:sqref>
                        </c15:formulaRef>
                      </c:ext>
                    </c:extLst>
                    <c:strCache>
                      <c:ptCount val="2"/>
                      <c:pt idx="0">
                        <c:v>Čistý dlh verejnej správy</c:v>
                      </c:pt>
                      <c:pt idx="1">
                        <c:v>mil. eur</c:v>
                      </c:pt>
                    </c:strCache>
                  </c:strRef>
                </c:tx>
                <c:spPr>
                  <a:pattFill prst="narHorz">
                    <a:fgClr>
                      <a:schemeClr val="accent6">
                        <a:lumMod val="60000"/>
                        <a:lumOff val="40000"/>
                      </a:schemeClr>
                    </a:fgClr>
                    <a:bgClr>
                      <a:schemeClr val="accent6">
                        <a:lumMod val="60000"/>
                        <a:lumOff val="40000"/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6">
                        <a:lumMod val="60000"/>
                        <a:lumOff val="40000"/>
                      </a:schemeClr>
                    </a:inn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'Dlh VS (maastricht) ESA 2010'!$C$1:$S$1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'Dlh VS (maastricht) ESA 2010'!$C$16:$S$16</c15:sqref>
                        </c15:formulaRef>
                      </c:ext>
                    </c:extLst>
                    <c:numCache>
                      <c:formatCode>#,##0</c:formatCode>
                      <c:ptCount val="15"/>
                      <c:pt idx="0">
                        <c:v>14603.473378477063</c:v>
                      </c:pt>
                      <c:pt idx="1">
                        <c:v>15340.006082652859</c:v>
                      </c:pt>
                      <c:pt idx="2">
                        <c:v>15835.860459138286</c:v>
                      </c:pt>
                      <c:pt idx="3">
                        <c:v>20832.129999999997</c:v>
                      </c:pt>
                      <c:pt idx="4">
                        <c:v>25300.609864999999</c:v>
                      </c:pt>
                      <c:pt idx="5">
                        <c:v>29210.670329</c:v>
                      </c:pt>
                      <c:pt idx="6">
                        <c:v>33145.381000000001</c:v>
                      </c:pt>
                      <c:pt idx="7">
                        <c:v>35614.023000000001</c:v>
                      </c:pt>
                      <c:pt idx="8">
                        <c:v>37838.805199999995</c:v>
                      </c:pt>
                      <c:pt idx="9">
                        <c:v>37906.165000000001</c:v>
                      </c:pt>
                      <c:pt idx="10">
                        <c:v>38057.843000000001</c:v>
                      </c:pt>
                      <c:pt idx="11">
                        <c:v>38674.368999999999</c:v>
                      </c:pt>
                      <c:pt idx="12">
                        <c:v>40434.117312553615</c:v>
                      </c:pt>
                      <c:pt idx="13">
                        <c:v>40388.868183858911</c:v>
                      </c:pt>
                      <c:pt idx="14">
                        <c:v>41346.777234216876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A-36A9-4D9B-A606-66B005EB52F0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(maastricht) ESA 2010'!$A$17:$B$17</c15:sqref>
                        </c15:formulaRef>
                      </c:ext>
                    </c:extLst>
                    <c:strCache>
                      <c:ptCount val="2"/>
                      <c:pt idx="0">
                        <c:v>Čistý dlh verejnej správy</c:v>
                      </c:pt>
                      <c:pt idx="1">
                        <c:v>% HDP</c:v>
                      </c:pt>
                    </c:strCache>
                  </c:strRef>
                </c:tx>
                <c:spPr>
                  <a:pattFill prst="narHorz">
                    <a:fgClr>
                      <a:schemeClr val="accent2">
                        <a:lumMod val="50000"/>
                      </a:schemeClr>
                    </a:fgClr>
                    <a:bgClr>
                      <a:schemeClr val="accent2">
                        <a:lumMod val="50000"/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2">
                        <a:lumMod val="50000"/>
                      </a:schemeClr>
                    </a:inn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(maastricht) ESA 2010'!$C$1:$S$1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(maastricht) ESA 2010'!$C$17:$S$17</c15:sqref>
                        </c15:formulaRef>
                      </c:ext>
                    </c:extLst>
                    <c:numCache>
                      <c:formatCode>#\ ##0.0</c:formatCode>
                      <c:ptCount val="15"/>
                      <c:pt idx="0">
                        <c:v>25.951257676416922</c:v>
                      </c:pt>
                      <c:pt idx="1">
                        <c:v>24.328401704974407</c:v>
                      </c:pt>
                      <c:pt idx="2">
                        <c:v>23.120879727058917</c:v>
                      </c:pt>
                      <c:pt idx="3">
                        <c:v>32.538458775035885</c:v>
                      </c:pt>
                      <c:pt idx="4">
                        <c:v>37.439509813206499</c:v>
                      </c:pt>
                      <c:pt idx="5">
                        <c:v>41.358952824124415</c:v>
                      </c:pt>
                      <c:pt idx="6">
                        <c:v>45.589801041215352</c:v>
                      </c:pt>
                      <c:pt idx="7">
                        <c:v>48.016814098441557</c:v>
                      </c:pt>
                      <c:pt idx="8">
                        <c:v>49.823039933426735</c:v>
                      </c:pt>
                      <c:pt idx="9">
                        <c:v>48.045467651817972</c:v>
                      </c:pt>
                      <c:pt idx="10">
                        <c:v>46.895851029634215</c:v>
                      </c:pt>
                      <c:pt idx="11">
                        <c:v>45.507185534157529</c:v>
                      </c:pt>
                      <c:pt idx="12">
                        <c:v>41.797890976563799</c:v>
                      </c:pt>
                      <c:pt idx="13">
                        <c:v>42.031399329379951</c:v>
                      </c:pt>
                      <c:pt idx="14">
                        <c:v>40.132553135024835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36A9-4D9B-A606-66B005EB52F0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(maastricht) ESA 2010'!$A$19:$B$19</c15:sqref>
                        </c15:formulaRef>
                      </c:ext>
                    </c:extLst>
                    <c:strCache>
                      <c:ptCount val="2"/>
                      <c:pt idx="0">
                        <c:v>Zmena hrubého dlhu verejnej správy</c:v>
                      </c:pt>
                      <c:pt idx="1">
                        <c:v>p.b.</c:v>
                      </c:pt>
                    </c:strCache>
                  </c:strRef>
                </c:tx>
                <c:spPr>
                  <a:pattFill prst="narHorz">
                    <a:fgClr>
                      <a:schemeClr val="accent6">
                        <a:lumMod val="50000"/>
                      </a:schemeClr>
                    </a:fgClr>
                    <a:bgClr>
                      <a:schemeClr val="accent6">
                        <a:lumMod val="50000"/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6">
                        <a:lumMod val="50000"/>
                      </a:schemeClr>
                    </a:inn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(maastricht) ESA 2010'!$C$1:$S$1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(maastricht) ESA 2010'!$C$19:$S$19</c15:sqref>
                        </c15:formulaRef>
                      </c:ext>
                    </c:extLst>
                    <c:numCache>
                      <c:formatCode>#\ ##0.0</c:formatCode>
                      <c:ptCount val="15"/>
                      <c:pt idx="0">
                        <c:v>-3.1440874759794397</c:v>
                      </c:pt>
                      <c:pt idx="1">
                        <c:v>-0.87414173711010079</c:v>
                      </c:pt>
                      <c:pt idx="2">
                        <c:v>-1.6394672956094496</c:v>
                      </c:pt>
                      <c:pt idx="3">
                        <c:v>7.8329536228578576</c:v>
                      </c:pt>
                      <c:pt idx="4">
                        <c:v>4.906269465568009</c:v>
                      </c:pt>
                      <c:pt idx="5">
                        <c:v>2.4749965767785298</c:v>
                      </c:pt>
                      <c:pt idx="6">
                        <c:v>8.4892338693052025</c:v>
                      </c:pt>
                      <c:pt idx="7">
                        <c:v>2.5742988838358016</c:v>
                      </c:pt>
                      <c:pt idx="8">
                        <c:v>-1.2158301992250458</c:v>
                      </c:pt>
                      <c:pt idx="9">
                        <c:v>0.98886080326840409</c:v>
                      </c:pt>
                      <c:pt idx="10">
                        <c:v>0.55983215903459094</c:v>
                      </c:pt>
                      <c:pt idx="11">
                        <c:v>-0.35494418839461472</c:v>
                      </c:pt>
                      <c:pt idx="12">
                        <c:v>-2.2680202113917147</c:v>
                      </c:pt>
                      <c:pt idx="13">
                        <c:v>-1.4183645599165544</c:v>
                      </c:pt>
                      <c:pt idx="14">
                        <c:v>-1.2716383438815626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36A9-4D9B-A606-66B005EB52F0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(maastricht) ESA 2010'!$A$21:$B$21</c15:sqref>
                        </c15:formulaRef>
                      </c:ext>
                    </c:extLst>
                    <c:strCache>
                      <c:ptCount val="2"/>
                      <c:pt idx="0">
                        <c:v>Primárne saldo</c:v>
                      </c:pt>
                      <c:pt idx="1">
                        <c:v>% HDP</c:v>
                      </c:pt>
                    </c:strCache>
                  </c:strRef>
                </c:tx>
                <c:spPr>
                  <a:pattFill prst="narHorz">
                    <a:fgClr>
                      <a:schemeClr val="accent4">
                        <a:lumMod val="70000"/>
                        <a:lumOff val="30000"/>
                      </a:schemeClr>
                    </a:fgClr>
                    <a:bgClr>
                      <a:schemeClr val="accent4">
                        <a:lumMod val="70000"/>
                        <a:lumOff val="30000"/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4">
                        <a:lumMod val="70000"/>
                        <a:lumOff val="30000"/>
                      </a:schemeClr>
                    </a:inn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(maastricht) ESA 2010'!$C$1:$S$1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(maastricht) ESA 2010'!$C$21:$S$21</c15:sqref>
                        </c15:formulaRef>
                      </c:ext>
                    </c:extLst>
                    <c:numCache>
                      <c:formatCode>#\ ##0.0</c:formatCode>
                      <c:ptCount val="15"/>
                      <c:pt idx="0">
                        <c:v>2.1639267353441367</c:v>
                      </c:pt>
                      <c:pt idx="1">
                        <c:v>6.1293496756967745</c:v>
                      </c:pt>
                      <c:pt idx="2">
                        <c:v>3.3414948846376573</c:v>
                      </c:pt>
                      <c:pt idx="3">
                        <c:v>9.7209757875316036</c:v>
                      </c:pt>
                      <c:pt idx="4">
                        <c:v>6.1624535133275451</c:v>
                      </c:pt>
                      <c:pt idx="5">
                        <c:v>5.2055010294740871</c:v>
                      </c:pt>
                      <c:pt idx="6">
                        <c:v>7.2762684078521485</c:v>
                      </c:pt>
                      <c:pt idx="7">
                        <c:v>12.023555992949657</c:v>
                      </c:pt>
                      <c:pt idx="8">
                        <c:v>6.4012287747809715</c:v>
                      </c:pt>
                      <c:pt idx="9">
                        <c:v>8.088026223316648</c:v>
                      </c:pt>
                      <c:pt idx="10">
                        <c:v>2.8182512997721787E-2</c:v>
                      </c:pt>
                      <c:pt idx="11">
                        <c:v>0.31436330233970033</c:v>
                      </c:pt>
                      <c:pt idx="12">
                        <c:v>-0.64907564476085144</c:v>
                      </c:pt>
                      <c:pt idx="13">
                        <c:v>-1.0625693100383538</c:v>
                      </c:pt>
                      <c:pt idx="14">
                        <c:v>-1.0627113065359584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36A9-4D9B-A606-66B005EB52F0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(maastricht) ESA 2010'!$A$24:$B$24</c15:sqref>
                        </c15:formulaRef>
                      </c:ext>
                    </c:extLst>
                    <c:strCache>
                      <c:ptCount val="2"/>
                      <c:pt idx="0">
                        <c:v>Rast nominálneho HDP</c:v>
                      </c:pt>
                      <c:pt idx="1">
                        <c:v>% HDP</c:v>
                      </c:pt>
                    </c:strCache>
                  </c:strRef>
                </c:tx>
                <c:spPr>
                  <a:pattFill prst="narHorz">
                    <a:fgClr>
                      <a:schemeClr val="accent4">
                        <a:lumMod val="70000"/>
                      </a:schemeClr>
                    </a:fgClr>
                    <a:bgClr>
                      <a:schemeClr val="accent4">
                        <a:lumMod val="70000"/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4">
                        <a:lumMod val="70000"/>
                      </a:schemeClr>
                    </a:inn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(maastricht) ESA 2010'!$C$1:$S$1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(maastricht) ESA 2010'!$C$24:$S$24</c15:sqref>
                        </c15:formulaRef>
                      </c:ext>
                    </c:extLst>
                    <c:numCache>
                      <c:formatCode>#\ ##0.0</c:formatCode>
                      <c:ptCount val="15"/>
                      <c:pt idx="0">
                        <c:v>-3.5515674796046386</c:v>
                      </c:pt>
                      <c:pt idx="1">
                        <c:v>-3.3312458972017058</c:v>
                      </c:pt>
                      <c:pt idx="2">
                        <c:v>-2.3897782826501923</c:v>
                      </c:pt>
                      <c:pt idx="3">
                        <c:v>1.9864700880087185</c:v>
                      </c:pt>
                      <c:pt idx="4">
                        <c:v>-1.9088888790240328</c:v>
                      </c:pt>
                      <c:pt idx="5">
                        <c:v>-1.7791717889502576</c:v>
                      </c:pt>
                      <c:pt idx="6">
                        <c:v>-1.2473097633947292</c:v>
                      </c:pt>
                      <c:pt idx="7">
                        <c:v>-1.031324413397481</c:v>
                      </c:pt>
                      <c:pt idx="8">
                        <c:v>-1.2804228796944284</c:v>
                      </c:pt>
                      <c:pt idx="9">
                        <c:v>-1.9054042884473579</c:v>
                      </c:pt>
                      <c:pt idx="10">
                        <c:v>-1.4560158457517103</c:v>
                      </c:pt>
                      <c:pt idx="11">
                        <c:v>-2.3360614109194775</c:v>
                      </c:pt>
                      <c:pt idx="12">
                        <c:v>-3.0853541292243269</c:v>
                      </c:pt>
                      <c:pt idx="13">
                        <c:v>-3.2289587610041881</c:v>
                      </c:pt>
                      <c:pt idx="14">
                        <c:v>-2.8846773709202682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36A9-4D9B-A606-66B005EB52F0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7"/>
          <c:order val="7"/>
          <c:tx>
            <c:strRef>
              <c:f>'Dlh VS (maastricht) ESA 2010'!$A$9:$B$9</c:f>
              <c:strCache>
                <c:ptCount val="2"/>
                <c:pt idx="0">
                  <c:v>Hrubý dlh verejnej správy </c:v>
                </c:pt>
                <c:pt idx="1">
                  <c:v>% HDP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'Dlh VS (maastricht) ESA 2010'!$C$1:$S$1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OS</c:v>
                </c:pt>
                <c:pt idx="13">
                  <c:v>2019 RVS</c:v>
                </c:pt>
                <c:pt idx="14">
                  <c:v>2020 RVS</c:v>
                </c:pt>
              </c:strCache>
            </c:strRef>
          </c:cat>
          <c:val>
            <c:numRef>
              <c:f>'Dlh VS (maastricht) ESA 2010'!$C$9:$S$9</c:f>
              <c:numCache>
                <c:formatCode>#\ ##0.0</c:formatCode>
                <c:ptCount val="15"/>
                <c:pt idx="0">
                  <c:v>30.975055399865298</c:v>
                </c:pt>
                <c:pt idx="1">
                  <c:v>30.100913662755197</c:v>
                </c:pt>
                <c:pt idx="2">
                  <c:v>28.461446367145747</c:v>
                </c:pt>
                <c:pt idx="3">
                  <c:v>36.294399990003605</c:v>
                </c:pt>
                <c:pt idx="4">
                  <c:v>41.200669455571614</c:v>
                </c:pt>
                <c:pt idx="5">
                  <c:v>43.675666032350144</c:v>
                </c:pt>
                <c:pt idx="6">
                  <c:v>52.164899901655346</c:v>
                </c:pt>
                <c:pt idx="7">
                  <c:v>54.739198785491148</c:v>
                </c:pt>
                <c:pt idx="8">
                  <c:v>53.523368586266102</c:v>
                </c:pt>
                <c:pt idx="9">
                  <c:v>52.34</c:v>
                </c:pt>
                <c:pt idx="10">
                  <c:v>51.82</c:v>
                </c:pt>
                <c:pt idx="11">
                  <c:v>50.86</c:v>
                </c:pt>
                <c:pt idx="12">
                  <c:v>48.7</c:v>
                </c:pt>
                <c:pt idx="13">
                  <c:v>47.3</c:v>
                </c:pt>
                <c:pt idx="1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6A9-4D9B-A606-66B005EB5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939936"/>
        <c:axId val="246939376"/>
      </c:lineChart>
      <c:catAx>
        <c:axId val="24444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44445104"/>
        <c:crosses val="autoZero"/>
        <c:auto val="1"/>
        <c:lblAlgn val="ctr"/>
        <c:lblOffset val="100"/>
        <c:noMultiLvlLbl val="0"/>
      </c:catAx>
      <c:valAx>
        <c:axId val="244445104"/>
        <c:scaling>
          <c:orientation val="minMax"/>
          <c:min val="100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sk-SK" dirty="0"/>
                  <a:t>mil. EUR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545946490084436E-2"/>
              <c:y val="0.905158330690275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sk-SK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44444544"/>
        <c:crosses val="autoZero"/>
        <c:crossBetween val="between"/>
      </c:valAx>
      <c:valAx>
        <c:axId val="246939376"/>
        <c:scaling>
          <c:orientation val="minMax"/>
          <c:min val="25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sk-SK" dirty="0"/>
                  <a:t>% GDP</a:t>
                </a:r>
              </a:p>
            </c:rich>
          </c:tx>
          <c:layout>
            <c:manualLayout>
              <c:xMode val="edge"/>
              <c:yMode val="edge"/>
              <c:x val="0.9168107903724384"/>
              <c:y val="0.912217824785912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sk-SK"/>
            </a:p>
          </c:txPr>
        </c:title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46939936"/>
        <c:crosses val="max"/>
        <c:crossBetween val="between"/>
      </c:valAx>
      <c:catAx>
        <c:axId val="246939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46939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3873126970246E-2"/>
          <c:y val="6.0616505505619117E-2"/>
          <c:w val="0.90840554652890615"/>
          <c:h val="0.7508463891613245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DLH_prepočet_na_Obyvateľa!$B$4</c:f>
              <c:strCache>
                <c:ptCount val="1"/>
                <c:pt idx="0">
                  <c:v>eur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Pt>
            <c:idx val="13"/>
            <c:invertIfNegative val="0"/>
            <c:bubble3D val="0"/>
            <c:spPr>
              <a:pattFill prst="narHorz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A2A-4E04-B4A3-C4E75A3AF47B}"/>
              </c:ext>
            </c:extLst>
          </c:dPt>
          <c:dPt>
            <c:idx val="14"/>
            <c:invertIfNegative val="0"/>
            <c:bubble3D val="0"/>
            <c:spPr>
              <a:pattFill prst="narHorz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A2A-4E04-B4A3-C4E75A3AF47B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2A-4E04-B4A3-C4E75A3AF47B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2A-4E04-B4A3-C4E75A3AF47B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2A-4E04-B4A3-C4E75A3AF47B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2A-4E04-B4A3-C4E75A3AF47B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2A-4E04-B4A3-C4E75A3AF47B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2A-4E04-B4A3-C4E75A3AF4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DLH_prepočet_na_Obyvateľa!$C$1:$T$1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2 017</c:v>
                </c:pt>
                <c:pt idx="12">
                  <c:v>2018 OS</c:v>
                </c:pt>
                <c:pt idx="13">
                  <c:v>2019 RVS</c:v>
                </c:pt>
                <c:pt idx="14">
                  <c:v>2020 RVS</c:v>
                </c:pt>
              </c:strCache>
            </c:strRef>
          </c:cat>
          <c:val>
            <c:numRef>
              <c:f>DLH_prepočet_na_Obyvateľa!$C$4:$T$4</c:f>
              <c:numCache>
                <c:formatCode>#,##0</c:formatCode>
                <c:ptCount val="15"/>
                <c:pt idx="0">
                  <c:v>3231.6783647101206</c:v>
                </c:pt>
                <c:pt idx="1">
                  <c:v>3514.128314804042</c:v>
                </c:pt>
                <c:pt idx="2">
                  <c:v>3601.7710920440913</c:v>
                </c:pt>
                <c:pt idx="3">
                  <c:v>4283.3403226772725</c:v>
                </c:pt>
                <c:pt idx="4">
                  <c:v>5122.52098468651</c:v>
                </c:pt>
                <c:pt idx="5">
                  <c:v>5707.8205184665167</c:v>
                </c:pt>
                <c:pt idx="6">
                  <c:v>7009.2141029593204</c:v>
                </c:pt>
                <c:pt idx="7">
                  <c:v>7496.3794895409837</c:v>
                </c:pt>
                <c:pt idx="8">
                  <c:v>7511.9712824243561</c:v>
                </c:pt>
                <c:pt idx="9">
                  <c:v>7609.8423945342556</c:v>
                </c:pt>
                <c:pt idx="10">
                  <c:v>7736.9910233815963</c:v>
                </c:pt>
                <c:pt idx="11">
                  <c:v>7874.9294344022755</c:v>
                </c:pt>
                <c:pt idx="12">
                  <c:v>7998.2667511461768</c:v>
                </c:pt>
                <c:pt idx="13">
                  <c:v>8306.3142086500193</c:v>
                </c:pt>
                <c:pt idx="14">
                  <c:v>8598.7414307038289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2A-4E04-B4A3-C4E75A3AF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82442944"/>
        <c:axId val="246542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DLH_prepočet_na_Obyvateľa!$B$2</c15:sqref>
                        </c15:formulaRef>
                      </c:ext>
                    </c:extLst>
                    <c:strCache>
                      <c:ptCount val="1"/>
                      <c:pt idx="0">
                        <c:v>mil. eur</c:v>
                      </c:pt>
                    </c:strCache>
                  </c:strRef>
                </c:tx>
                <c:spPr>
                  <a:pattFill prst="narHorz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1"/>
                    </a:inn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DLH_prepočet_na_Obyvateľa!$C$1:$T$1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2 017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DLH_prepočet_na_Obyvateľa!$C$2:$T$2</c15:sqref>
                        </c15:formulaRef>
                      </c:ext>
                    </c:extLst>
                    <c:numCache>
                      <c:formatCode>#,##0</c:formatCode>
                      <c:ptCount val="15"/>
                      <c:pt idx="0">
                        <c:v>17430.5</c:v>
                      </c:pt>
                      <c:pt idx="1">
                        <c:v>18979.8</c:v>
                      </c:pt>
                      <c:pt idx="2">
                        <c:v>19493.7</c:v>
                      </c:pt>
                      <c:pt idx="3">
                        <c:v>23236.799999999999</c:v>
                      </c:pt>
                      <c:pt idx="4">
                        <c:v>27842.3</c:v>
                      </c:pt>
                      <c:pt idx="5">
                        <c:v>30846.9</c:v>
                      </c:pt>
                      <c:pt idx="6">
                        <c:v>37925.707999999999</c:v>
                      </c:pt>
                      <c:pt idx="7">
                        <c:v>40600.008999999998</c:v>
                      </c:pt>
                      <c:pt idx="8">
                        <c:v>40725.017999999996</c:v>
                      </c:pt>
                      <c:pt idx="9">
                        <c:v>41295</c:v>
                      </c:pt>
                      <c:pt idx="10">
                        <c:v>42053.2</c:v>
                      </c:pt>
                      <c:pt idx="11">
                        <c:v>43230</c:v>
                      </c:pt>
                      <c:pt idx="12">
                        <c:v>43968</c:v>
                      </c:pt>
                      <c:pt idx="13">
                        <c:v>45719</c:v>
                      </c:pt>
                      <c:pt idx="14">
                        <c:v>47381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0A2A-4E04-B4A3-C4E75A3AF47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DLH_prepočet_na_Obyvateľa!$B$3</c15:sqref>
                        </c15:formulaRef>
                      </c:ext>
                    </c:extLst>
                    <c:strCache>
                      <c:ptCount val="1"/>
                      <c:pt idx="0">
                        <c:v>počet osôb</c:v>
                      </c:pt>
                    </c:strCache>
                  </c:strRef>
                </c:tx>
                <c:spPr>
                  <a:pattFill prst="narHorz">
                    <a:fgClr>
                      <a:schemeClr val="accent2"/>
                    </a:fgClr>
                    <a:bgClr>
                      <a:schemeClr val="accent2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2"/>
                    </a:inn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DLH_prepočet_na_Obyvateľa!$C$1:$T$1</c15:sqref>
                        </c15:formulaRef>
                      </c:ext>
                    </c:extLst>
                    <c:strCach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2 017</c:v>
                      </c:pt>
                      <c:pt idx="12">
                        <c:v>2018 OS</c:v>
                      </c:pt>
                      <c:pt idx="13">
                        <c:v>2019 RVS</c:v>
                      </c:pt>
                      <c:pt idx="14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DLH_prepočet_na_Obyvateľa!$C$3:$T$3</c15:sqref>
                        </c15:formulaRef>
                      </c:ext>
                    </c:extLst>
                    <c:numCache>
                      <c:formatCode>#,##0</c:formatCode>
                      <c:ptCount val="15"/>
                      <c:pt idx="0">
                        <c:v>5393637</c:v>
                      </c:pt>
                      <c:pt idx="1">
                        <c:v>5400998</c:v>
                      </c:pt>
                      <c:pt idx="2">
                        <c:v>5412254</c:v>
                      </c:pt>
                      <c:pt idx="3">
                        <c:v>5424925</c:v>
                      </c:pt>
                      <c:pt idx="4">
                        <c:v>5435273</c:v>
                      </c:pt>
                      <c:pt idx="5">
                        <c:v>5404322</c:v>
                      </c:pt>
                      <c:pt idx="6">
                        <c:v>5410836</c:v>
                      </c:pt>
                      <c:pt idx="7">
                        <c:v>5415949</c:v>
                      </c:pt>
                      <c:pt idx="8">
                        <c:v>5421349</c:v>
                      </c:pt>
                      <c:pt idx="9">
                        <c:v>5426525</c:v>
                      </c:pt>
                      <c:pt idx="10">
                        <c:v>5435343</c:v>
                      </c:pt>
                      <c:pt idx="11">
                        <c:v>5489573</c:v>
                      </c:pt>
                      <c:pt idx="12">
                        <c:v>5497191</c:v>
                      </c:pt>
                      <c:pt idx="13">
                        <c:v>5504126</c:v>
                      </c:pt>
                      <c:pt idx="14">
                        <c:v>5510225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A2A-4E04-B4A3-C4E75A3AF47B}"/>
                  </c:ext>
                </c:extLst>
              </c15:ser>
            </c15:filteredBarSeries>
          </c:ext>
        </c:extLst>
      </c:barChart>
      <c:catAx>
        <c:axId val="824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46542000"/>
        <c:crosses val="autoZero"/>
        <c:auto val="1"/>
        <c:lblAlgn val="ctr"/>
        <c:lblOffset val="100"/>
        <c:noMultiLvlLbl val="0"/>
      </c:catAx>
      <c:valAx>
        <c:axId val="24654200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82442944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13958482462418E-2"/>
          <c:y val="5.7835739282589685E-2"/>
          <c:w val="0.86441885736505164"/>
          <c:h val="0.6816817876228434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'DLH VS výdavky na obsluhu'!$A$4</c:f>
              <c:strCache>
                <c:ptCount val="1"/>
                <c:pt idx="0">
                  <c:v>Výdavky spojené so správou štátneho dlhu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5151515151515295E-3"/>
                  <c:y val="1.8518518518518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B3-49CC-A08D-6FF3EC59FA16}"/>
                </c:ext>
              </c:extLst>
            </c:dLbl>
            <c:dLbl>
              <c:idx val="1"/>
              <c:layout>
                <c:manualLayout>
                  <c:x val="-1.5151515151515156E-3"/>
                  <c:y val="2.77777777777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B3-49CC-A08D-6FF3EC59FA16}"/>
                </c:ext>
              </c:extLst>
            </c:dLbl>
            <c:dLbl>
              <c:idx val="2"/>
              <c:layout>
                <c:manualLayout>
                  <c:x val="-1.5151515151515156E-3"/>
                  <c:y val="2.77777777777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B3-49CC-A08D-6FF3EC59FA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'DLH VS výdavky na obsluhu'!$C$1:$S$1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</c:strCache>
            </c:strRef>
          </c:cat>
          <c:val>
            <c:numRef>
              <c:f>'DLH VS výdavky na obsluhu'!$C$4:$S$4</c:f>
              <c:numCache>
                <c:formatCode>#,##0</c:formatCode>
                <c:ptCount val="16"/>
                <c:pt idx="0">
                  <c:v>875.32</c:v>
                </c:pt>
                <c:pt idx="1">
                  <c:v>995.77</c:v>
                </c:pt>
                <c:pt idx="2">
                  <c:v>884.9</c:v>
                </c:pt>
                <c:pt idx="3">
                  <c:v>762.7</c:v>
                </c:pt>
                <c:pt idx="4">
                  <c:v>864.1</c:v>
                </c:pt>
                <c:pt idx="5">
                  <c:v>1006.6</c:v>
                </c:pt>
                <c:pt idx="6">
                  <c:v>1248.5</c:v>
                </c:pt>
                <c:pt idx="7">
                  <c:v>1165.5999999999999</c:v>
                </c:pt>
                <c:pt idx="8">
                  <c:v>1280.9345579999999</c:v>
                </c:pt>
                <c:pt idx="9">
                  <c:v>1159.9339910000001</c:v>
                </c:pt>
                <c:pt idx="10">
                  <c:v>1174.997075</c:v>
                </c:pt>
                <c:pt idx="11">
                  <c:v>1166.56932603</c:v>
                </c:pt>
                <c:pt idx="12">
                  <c:v>1151.189376</c:v>
                </c:pt>
                <c:pt idx="13">
                  <c:v>1140.6223219999999</c:v>
                </c:pt>
                <c:pt idx="14">
                  <c:v>1178.5973899999999</c:v>
                </c:pt>
                <c:pt idx="15">
                  <c:v>1257.3652219999999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B3-49CC-A08D-6FF3EC59F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8836448"/>
        <c:axId val="2488370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'DLH VS výdavky na obsluhu'!$A$2</c15:sqref>
                        </c15:formulaRef>
                      </c:ext>
                    </c:extLst>
                    <c:strCache>
                      <c:ptCount val="1"/>
                      <c:pt idx="0">
                        <c:v>Hrubý dlh verejnej správy </c:v>
                      </c:pt>
                    </c:strCache>
                  </c:strRef>
                </c:tx>
                <c:spPr>
                  <a:pattFill prst="narHorz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1"/>
                    </a:inn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'DLH VS výdavky na obsluhu'!$C$1:$S$1</c15:sqref>
                        </c15:formulaRef>
                      </c:ext>
                    </c:extLst>
                    <c:strCache>
                      <c:ptCount val="16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RVS</c:v>
                      </c:pt>
                      <c:pt idx="13">
                        <c:v>2018 OS</c:v>
                      </c:pt>
                      <c:pt idx="14">
                        <c:v>2019 RVS</c:v>
                      </c:pt>
                      <c:pt idx="15">
                        <c:v>2020 RVS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'DLH VS výdavky na obsluhu'!$C$2:$S$2</c15:sqref>
                        </c15:formulaRef>
                      </c:ext>
                    </c:extLst>
                    <c:numCache>
                      <c:formatCode>#,##0</c:formatCode>
                      <c:ptCount val="16"/>
                      <c:pt idx="0">
                        <c:v>17430.5</c:v>
                      </c:pt>
                      <c:pt idx="1">
                        <c:v>18979.8</c:v>
                      </c:pt>
                      <c:pt idx="2">
                        <c:v>19493.7</c:v>
                      </c:pt>
                      <c:pt idx="3">
                        <c:v>23236.799999999999</c:v>
                      </c:pt>
                      <c:pt idx="4">
                        <c:v>27842.3</c:v>
                      </c:pt>
                      <c:pt idx="5">
                        <c:v>30846.9</c:v>
                      </c:pt>
                      <c:pt idx="6">
                        <c:v>37925.707999999999</c:v>
                      </c:pt>
                      <c:pt idx="7">
                        <c:v>40600.008999999998</c:v>
                      </c:pt>
                      <c:pt idx="8">
                        <c:v>40725.017999999996</c:v>
                      </c:pt>
                      <c:pt idx="9">
                        <c:v>41295</c:v>
                      </c:pt>
                      <c:pt idx="10">
                        <c:v>42053</c:v>
                      </c:pt>
                      <c:pt idx="11">
                        <c:v>43230</c:v>
                      </c:pt>
                      <c:pt idx="12">
                        <c:v>44699</c:v>
                      </c:pt>
                      <c:pt idx="13">
                        <c:v>43968</c:v>
                      </c:pt>
                      <c:pt idx="14">
                        <c:v>45719</c:v>
                      </c:pt>
                      <c:pt idx="15">
                        <c:v>47381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DB3-49CC-A08D-6FF3EC59FA1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výdavky na obsluhu'!$A$3</c15:sqref>
                        </c15:formulaRef>
                      </c:ext>
                    </c:extLst>
                    <c:strCache>
                      <c:ptCount val="1"/>
                      <c:pt idx="0">
                        <c:v>Hrubý dlh verejnej správy </c:v>
                      </c:pt>
                    </c:strCache>
                  </c:strRef>
                </c:tx>
                <c:spPr>
                  <a:pattFill prst="narHorz">
                    <a:fgClr>
                      <a:schemeClr val="accent2"/>
                    </a:fgClr>
                    <a:bgClr>
                      <a:schemeClr val="accent2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2"/>
                    </a:inn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výdavky na obsluhu'!$C$1:$S$1</c15:sqref>
                        </c15:formulaRef>
                      </c:ext>
                    </c:extLst>
                    <c:strCache>
                      <c:ptCount val="16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 RVS</c:v>
                      </c:pt>
                      <c:pt idx="13">
                        <c:v>2018 OS</c:v>
                      </c:pt>
                      <c:pt idx="14">
                        <c:v>2019 RVS</c:v>
                      </c:pt>
                      <c:pt idx="15">
                        <c:v>2020 RVS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'DLH VS výdavky na obsluhu'!$C$3:$S$3</c15:sqref>
                        </c15:formulaRef>
                      </c:ext>
                    </c:extLst>
                    <c:numCache>
                      <c:formatCode>#,##0.00</c:formatCode>
                      <c:ptCount val="16"/>
                      <c:pt idx="0">
                        <c:v>30.975055399865298</c:v>
                      </c:pt>
                      <c:pt idx="1">
                        <c:v>30.100913662755197</c:v>
                      </c:pt>
                      <c:pt idx="2">
                        <c:v>28.461446367145747</c:v>
                      </c:pt>
                      <c:pt idx="3">
                        <c:v>36.294399990003605</c:v>
                      </c:pt>
                      <c:pt idx="4">
                        <c:v>41.200669455571614</c:v>
                      </c:pt>
                      <c:pt idx="5">
                        <c:v>43.675666032350144</c:v>
                      </c:pt>
                      <c:pt idx="6">
                        <c:v>52.164899901655346</c:v>
                      </c:pt>
                      <c:pt idx="7">
                        <c:v>54.739198785491148</c:v>
                      </c:pt>
                      <c:pt idx="8">
                        <c:v>53.62336858626611</c:v>
                      </c:pt>
                      <c:pt idx="9">
                        <c:v>52.478852547353007</c:v>
                      </c:pt>
                      <c:pt idx="10">
                        <c:v>51.9</c:v>
                      </c:pt>
                      <c:pt idx="11">
                        <c:v>51.116031731585295</c:v>
                      </c:pt>
                      <c:pt idx="12">
                        <c:v>49.936921586093099</c:v>
                      </c:pt>
                      <c:pt idx="13">
                        <c:v>48.7</c:v>
                      </c:pt>
                      <c:pt idx="14">
                        <c:v>47.8</c:v>
                      </c:pt>
                      <c:pt idx="15">
                        <c:v>45.5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DB3-49CC-A08D-6FF3EC59FA1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'DLH VS výdavky na obsluhu'!$A$5:$B$5</c:f>
              <c:strCache>
                <c:ptCount val="2"/>
                <c:pt idx="0">
                  <c:v>Náklady na 1 euro dlhu</c:v>
                </c:pt>
                <c:pt idx="1">
                  <c:v> eur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629686841771285E-2"/>
                  <c:y val="-5.5120933231456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B9-4C58-9E77-B5B628C4533C}"/>
                </c:ext>
              </c:extLst>
            </c:dLbl>
            <c:dLbl>
              <c:idx val="1"/>
              <c:layout>
                <c:manualLayout>
                  <c:x val="-3.0803995621666806E-2"/>
                  <c:y val="-5.8763500443991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B9-4C58-9E77-B5B628C4533C}"/>
                </c:ext>
              </c:extLst>
            </c:dLbl>
            <c:dLbl>
              <c:idx val="2"/>
              <c:layout>
                <c:manualLayout>
                  <c:x val="-2.4369740661527538E-2"/>
                  <c:y val="-4.7835798806385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B9-4C58-9E77-B5B628C4533C}"/>
                </c:ext>
              </c:extLst>
            </c:dLbl>
            <c:dLbl>
              <c:idx val="3"/>
              <c:layout>
                <c:manualLayout>
                  <c:x val="-3.5629686841771313E-2"/>
                  <c:y val="7.2368919207285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B9-4C58-9E77-B5B628C453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'DLH VS výdavky na obsluhu'!$C$1:$S$1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 RVS</c:v>
                </c:pt>
                <c:pt idx="13">
                  <c:v>2018 OS</c:v>
                </c:pt>
                <c:pt idx="14">
                  <c:v>2019 RVS</c:v>
                </c:pt>
                <c:pt idx="15">
                  <c:v>2020 RVS</c:v>
                </c:pt>
              </c:strCache>
            </c:strRef>
          </c:cat>
          <c:val>
            <c:numRef>
              <c:f>'DLH VS výdavky na obsluhu'!$C$5:$S$5</c:f>
              <c:numCache>
                <c:formatCode>#\ ##0.000</c:formatCode>
                <c:ptCount val="16"/>
                <c:pt idx="0">
                  <c:v>5.0217721809471906E-2</c:v>
                </c:pt>
                <c:pt idx="1">
                  <c:v>5.2464725655697111E-2</c:v>
                </c:pt>
                <c:pt idx="2">
                  <c:v>4.5394152982758527E-2</c:v>
                </c:pt>
                <c:pt idx="3">
                  <c:v>3.2822936032500173E-2</c:v>
                </c:pt>
                <c:pt idx="4">
                  <c:v>3.1035510715709553E-2</c:v>
                </c:pt>
                <c:pt idx="5">
                  <c:v>3.2632128350012481E-2</c:v>
                </c:pt>
                <c:pt idx="6">
                  <c:v>3.2919622752988556E-2</c:v>
                </c:pt>
                <c:pt idx="7">
                  <c:v>2.8709353241768983E-2</c:v>
                </c:pt>
                <c:pt idx="8">
                  <c:v>3.1453259468172609E-2</c:v>
                </c:pt>
                <c:pt idx="9">
                  <c:v>2.808896939096743E-2</c:v>
                </c:pt>
                <c:pt idx="10">
                  <c:v>2.794086212636435E-2</c:v>
                </c:pt>
                <c:pt idx="11">
                  <c:v>2.6985179875780706E-2</c:v>
                </c:pt>
                <c:pt idx="12">
                  <c:v>2.5754253473232066E-2</c:v>
                </c:pt>
                <c:pt idx="13">
                  <c:v>2.5942101573871907E-2</c:v>
                </c:pt>
                <c:pt idx="14">
                  <c:v>2.5779159430433733E-2</c:v>
                </c:pt>
                <c:pt idx="15">
                  <c:v>2.6537329773537913E-2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7DB3-49CC-A08D-6FF3EC59F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838128"/>
        <c:axId val="248837568"/>
        <c:extLst/>
      </c:lineChart>
      <c:catAx>
        <c:axId val="2488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48837008"/>
        <c:crosses val="autoZero"/>
        <c:auto val="1"/>
        <c:lblAlgn val="ctr"/>
        <c:lblOffset val="100"/>
        <c:noMultiLvlLbl val="0"/>
      </c:catAx>
      <c:valAx>
        <c:axId val="248837008"/>
        <c:scaling>
          <c:orientation val="minMax"/>
          <c:max val="1400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sk-SK" dirty="0"/>
                  <a:t>mil. EUR</a:t>
                </a:r>
              </a:p>
            </c:rich>
          </c:tx>
          <c:layout>
            <c:manualLayout>
              <c:xMode val="edge"/>
              <c:yMode val="edge"/>
              <c:x val="0"/>
              <c:y val="0.899029074716957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sk-SK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48836448"/>
        <c:crosses val="autoZero"/>
        <c:crossBetween val="between"/>
        <c:majorUnit val="200"/>
      </c:valAx>
      <c:valAx>
        <c:axId val="248837568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sk-SK"/>
                  <a:t> eur</a:t>
                </a:r>
              </a:p>
            </c:rich>
          </c:tx>
          <c:layout>
            <c:manualLayout>
              <c:xMode val="edge"/>
              <c:yMode val="edge"/>
              <c:x val="0.94206349206349205"/>
              <c:y val="0.89229279987694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sk-SK"/>
            </a:p>
          </c:txPr>
        </c:title>
        <c:numFmt formatCode="#\ #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48838128"/>
        <c:crosses val="max"/>
        <c:crossBetween val="between"/>
      </c:valAx>
      <c:catAx>
        <c:axId val="248838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48837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1418974370701"/>
          <c:y val="5.0925925925925923E-2"/>
          <c:w val="0.7636042106546943"/>
          <c:h val="0.79590995043481472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Makro!$D$3</c:f>
              <c:strCache>
                <c:ptCount val="1"/>
                <c:pt idx="0">
                  <c:v>2018 OS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Makro!$B$4:$B$9</c:f>
              <c:strCache>
                <c:ptCount val="6"/>
                <c:pt idx="0">
                  <c:v>HDP, (YoY change)</c:v>
                </c:pt>
                <c:pt idx="1">
                  <c:v>Government consuption</c:v>
                </c:pt>
                <c:pt idx="2">
                  <c:v>Private consumption</c:v>
                </c:pt>
                <c:pt idx="3">
                  <c:v>Fixed investments</c:v>
                </c:pt>
                <c:pt idx="4">
                  <c:v>Unemployment rate</c:v>
                </c:pt>
                <c:pt idx="5">
                  <c:v>Consumer price index</c:v>
                </c:pt>
              </c:strCache>
            </c:strRef>
          </c:cat>
          <c:val>
            <c:numRef>
              <c:f>Makro!$D$4:$D$9</c:f>
              <c:numCache>
                <c:formatCode>#,##0.00</c:formatCode>
                <c:ptCount val="6"/>
                <c:pt idx="0">
                  <c:v>4.3412027903005246</c:v>
                </c:pt>
                <c:pt idx="1">
                  <c:v>1.3698401645200642</c:v>
                </c:pt>
                <c:pt idx="2">
                  <c:v>2.9786511746515032</c:v>
                </c:pt>
                <c:pt idx="3">
                  <c:v>6.9863655400992375</c:v>
                </c:pt>
                <c:pt idx="4">
                  <c:v>6.608676168768203</c:v>
                </c:pt>
                <c:pt idx="5">
                  <c:v>2.509350506570196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C-4525-9BBF-7B03E46A28E3}"/>
            </c:ext>
          </c:extLst>
        </c:ser>
        <c:ser>
          <c:idx val="2"/>
          <c:order val="2"/>
          <c:tx>
            <c:strRef>
              <c:f>Makro!$E$3</c:f>
              <c:strCache>
                <c:ptCount val="1"/>
                <c:pt idx="0">
                  <c:v>2019 RVS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Makro!$B$4:$B$9</c:f>
              <c:strCache>
                <c:ptCount val="6"/>
                <c:pt idx="0">
                  <c:v>HDP, (YoY change)</c:v>
                </c:pt>
                <c:pt idx="1">
                  <c:v>Government consuption</c:v>
                </c:pt>
                <c:pt idx="2">
                  <c:v>Private consumption</c:v>
                </c:pt>
                <c:pt idx="3">
                  <c:v>Fixed investments</c:v>
                </c:pt>
                <c:pt idx="4">
                  <c:v>Unemployment rate</c:v>
                </c:pt>
                <c:pt idx="5">
                  <c:v>Consumer price index</c:v>
                </c:pt>
              </c:strCache>
            </c:strRef>
          </c:cat>
          <c:val>
            <c:numRef>
              <c:f>Makro!$E$4:$E$9</c:f>
              <c:numCache>
                <c:formatCode>#,##0.00</c:formatCode>
                <c:ptCount val="6"/>
                <c:pt idx="0">
                  <c:v>4.4995126620853032</c:v>
                </c:pt>
                <c:pt idx="1">
                  <c:v>1.5846149524220365</c:v>
                </c:pt>
                <c:pt idx="2">
                  <c:v>2.8540125387920057</c:v>
                </c:pt>
                <c:pt idx="3">
                  <c:v>3.199436296278102</c:v>
                </c:pt>
                <c:pt idx="4">
                  <c:v>6.6995482211739326</c:v>
                </c:pt>
                <c:pt idx="5">
                  <c:v>1.879938784262758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C-4525-9BBF-7B03E46A28E3}"/>
            </c:ext>
          </c:extLst>
        </c:ser>
        <c:ser>
          <c:idx val="3"/>
          <c:order val="3"/>
          <c:tx>
            <c:strRef>
              <c:f>Makro!$F$3</c:f>
              <c:strCache>
                <c:ptCount val="1"/>
                <c:pt idx="0">
                  <c:v>Feb. 2019 estimate 2019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>
                <c:manualLayout>
                  <c:x val="-0.14221316275627818"/>
                  <c:y val="-0.6203700058326042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0,73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DC-4525-9BBF-7B03E46A28E3}"/>
                </c:ext>
              </c:extLst>
            </c:dLbl>
            <c:dLbl>
              <c:idx val="1"/>
              <c:layout>
                <c:manualLayout>
                  <c:x val="0.44669826388334333"/>
                  <c:y val="-0.4166659375911344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-0,67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DC-4525-9BBF-7B03E46A28E3}"/>
                </c:ext>
              </c:extLst>
            </c:dLbl>
            <c:dLbl>
              <c:idx val="2"/>
              <c:layout>
                <c:manualLayout>
                  <c:x val="-0.13860716700473311"/>
                  <c:y val="-0.1435177894429862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-1,27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DC-4525-9BBF-7B03E46A28E3}"/>
                </c:ext>
              </c:extLst>
            </c:dLbl>
            <c:dLbl>
              <c:idx val="3"/>
              <c:layout>
                <c:manualLayout>
                  <c:x val="0.14841108857336038"/>
                  <c:y val="0.1342596237970253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0,48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DC-4525-9BBF-7B03E46A28E3}"/>
                </c:ext>
              </c:extLst>
            </c:dLbl>
            <c:dLbl>
              <c:idx val="4"/>
              <c:layout>
                <c:manualLayout>
                  <c:x val="-0.44117647058823534"/>
                  <c:y val="0.41203740157480317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2060"/>
                        </a:solidFill>
                        <a:latin typeface="Arial Narrow" panose="020B0606020202030204" pitchFamily="34" charset="0"/>
                      </a:rPr>
                      <a:t>0,17 </a:t>
                    </a:r>
                    <a:r>
                      <a:rPr lang="en-US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DC-4525-9BBF-7B03E46A28E3}"/>
                </c:ext>
              </c:extLst>
            </c:dLbl>
            <c:dLbl>
              <c:idx val="5"/>
              <c:layout>
                <c:manualLayout>
                  <c:x val="0.21298174442190657"/>
                  <c:y val="0.6064814814814816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2060"/>
                        </a:solidFill>
                        <a:latin typeface="Arial Narrow" panose="020B0606020202030204" pitchFamily="34" charset="0"/>
                      </a:rPr>
                      <a:t>- 0,46 </a:t>
                    </a:r>
                    <a:r>
                      <a:rPr lang="en-US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DC-4525-9BBF-7B03E46A28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Makro!$B$4:$B$9</c:f>
              <c:strCache>
                <c:ptCount val="6"/>
                <c:pt idx="0">
                  <c:v>HDP, (YoY change)</c:v>
                </c:pt>
                <c:pt idx="1">
                  <c:v>Government consuption</c:v>
                </c:pt>
                <c:pt idx="2">
                  <c:v>Private consumption</c:v>
                </c:pt>
                <c:pt idx="3">
                  <c:v>Fixed investments</c:v>
                </c:pt>
                <c:pt idx="4">
                  <c:v>Unemployment rate</c:v>
                </c:pt>
                <c:pt idx="5">
                  <c:v>Consumer price index</c:v>
                </c:pt>
              </c:strCache>
            </c:strRef>
          </c:cat>
          <c:val>
            <c:numRef>
              <c:f>Makro!$F$4:$F$9</c:f>
              <c:numCache>
                <c:formatCode>#,##0.00</c:formatCode>
                <c:ptCount val="6"/>
                <c:pt idx="0">
                  <c:v>4.0348430234782295</c:v>
                </c:pt>
                <c:pt idx="1">
                  <c:v>1.750231768661159</c:v>
                </c:pt>
                <c:pt idx="2">
                  <c:v>3.3389404656887889</c:v>
                </c:pt>
                <c:pt idx="3">
                  <c:v>1.9323134853927781</c:v>
                </c:pt>
                <c:pt idx="4">
                  <c:v>6.0272951957584233</c:v>
                </c:pt>
                <c:pt idx="5">
                  <c:v>2.6141856633449922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DC-4525-9BBF-7B03E46A2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013767519"/>
        <c:axId val="101376918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Makro!$C$3</c15:sqref>
                        </c15:formulaRef>
                      </c:ext>
                    </c:extLst>
                    <c:strCache>
                      <c:ptCount val="1"/>
                      <c:pt idx="0">
                        <c:v>2018 RVS</c:v>
                      </c:pt>
                    </c:strCache>
                  </c:strRef>
                </c:tx>
                <c:spPr>
                  <a:pattFill prst="narVert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1"/>
                    </a:inn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Makro!$B$4:$B$9</c15:sqref>
                        </c15:formulaRef>
                      </c:ext>
                    </c:extLst>
                    <c:strCache>
                      <c:ptCount val="6"/>
                      <c:pt idx="0">
                        <c:v>HDP, (YoY change)</c:v>
                      </c:pt>
                      <c:pt idx="1">
                        <c:v>Government consuption</c:v>
                      </c:pt>
                      <c:pt idx="2">
                        <c:v>Private consumption</c:v>
                      </c:pt>
                      <c:pt idx="3">
                        <c:v>Fixed investments</c:v>
                      </c:pt>
                      <c:pt idx="4">
                        <c:v>Unemployment rate</c:v>
                      </c:pt>
                      <c:pt idx="5">
                        <c:v>Consumer price index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Makro!$C$4:$C$9</c15:sqref>
                        </c15:formulaRef>
                      </c:ext>
                    </c:extLst>
                    <c:numCache>
                      <c:formatCode>#,##0.00</c:formatCode>
                      <c:ptCount val="6"/>
                      <c:pt idx="0">
                        <c:v>4.1662564708083938</c:v>
                      </c:pt>
                      <c:pt idx="1">
                        <c:v>1.3413629540656835</c:v>
                      </c:pt>
                      <c:pt idx="2">
                        <c:v>2.9058431942968754</c:v>
                      </c:pt>
                      <c:pt idx="3">
                        <c:v>4.2119148555731734</c:v>
                      </c:pt>
                      <c:pt idx="4">
                        <c:v>7.302468741966865</c:v>
                      </c:pt>
                      <c:pt idx="5">
                        <c:v>1.7444315435860558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F1DC-4525-9BBF-7B03E46A28E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Makro!$G$3</c15:sqref>
                        </c15:formulaRef>
                      </c:ext>
                    </c:extLst>
                    <c:strCache>
                      <c:ptCount val="1"/>
                      <c:pt idx="0">
                        <c:v>Rozdiel 2019 RVS / Feb.Odhad 2019</c:v>
                      </c:pt>
                    </c:strCache>
                  </c:strRef>
                </c:tx>
                <c:spPr>
                  <a:pattFill prst="narVert">
                    <a:fgClr>
                      <a:schemeClr val="accent5"/>
                    </a:fgClr>
                    <a:bgClr>
                      <a:schemeClr val="accent5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5"/>
                    </a:inn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Makro!$B$4:$B$9</c15:sqref>
                        </c15:formulaRef>
                      </c:ext>
                    </c:extLst>
                    <c:strCache>
                      <c:ptCount val="6"/>
                      <c:pt idx="0">
                        <c:v>HDP, (YoY change)</c:v>
                      </c:pt>
                      <c:pt idx="1">
                        <c:v>Government consuption</c:v>
                      </c:pt>
                      <c:pt idx="2">
                        <c:v>Private consumption</c:v>
                      </c:pt>
                      <c:pt idx="3">
                        <c:v>Fixed investments</c:v>
                      </c:pt>
                      <c:pt idx="4">
                        <c:v>Unemployment rate</c:v>
                      </c:pt>
                      <c:pt idx="5">
                        <c:v>Consumer price index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Makro!$G$4:$G$9</c15:sqref>
                        </c15:formulaRef>
                      </c:ext>
                    </c:extLst>
                    <c:numCache>
                      <c:formatCode>#,##0.00</c:formatCode>
                      <c:ptCount val="6"/>
                      <c:pt idx="0">
                        <c:v>-0.46466963860707367</c:v>
                      </c:pt>
                      <c:pt idx="1">
                        <c:v>0.1656168162391225</c:v>
                      </c:pt>
                      <c:pt idx="2">
                        <c:v>0.48492792689678321</c:v>
                      </c:pt>
                      <c:pt idx="3">
                        <c:v>-1.2671228108853239</c:v>
                      </c:pt>
                      <c:pt idx="4">
                        <c:v>-0.67225302541550924</c:v>
                      </c:pt>
                      <c:pt idx="5">
                        <c:v>0.73424687908223429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1DC-4525-9BBF-7B03E46A28E3}"/>
                  </c:ext>
                </c:extLst>
              </c15:ser>
            </c15:filteredBarSeries>
          </c:ext>
        </c:extLst>
      </c:barChart>
      <c:catAx>
        <c:axId val="10137675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1013769183"/>
        <c:crosses val="autoZero"/>
        <c:auto val="1"/>
        <c:lblAlgn val="ctr"/>
        <c:lblOffset val="100"/>
        <c:noMultiLvlLbl val="0"/>
      </c:catAx>
      <c:valAx>
        <c:axId val="1013769183"/>
        <c:scaling>
          <c:orientation val="minMax"/>
          <c:max val="7"/>
        </c:scaling>
        <c:delete val="0"/>
        <c:axPos val="t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101376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413163153611167"/>
          <c:y val="0.86105314167426039"/>
          <c:w val="0.37649271511436772"/>
          <c:h val="0.118878488920258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51514358212579"/>
          <c:y val="7.7482646367769192E-2"/>
          <c:w val="0.72749117660127127"/>
          <c:h val="0.8093738280348014"/>
        </c:manualLayout>
      </c:layout>
      <c:barChart>
        <c:barDir val="bar"/>
        <c:grouping val="clustered"/>
        <c:varyColors val="0"/>
        <c:ser>
          <c:idx val="2"/>
          <c:order val="2"/>
          <c:tx>
            <c:strRef>
              <c:f>Daň_prognoza_ESA2010!$D$1</c:f>
              <c:strCache>
                <c:ptCount val="1"/>
                <c:pt idx="0">
                  <c:v>RVS 2019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0,84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23-40B8-A092-7160D61B33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- 0,60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23-40B8-A092-7160D61B33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0,19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23-40B8-A092-7160D61B33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- 0,69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23-40B8-A092-7160D61B338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- 1,41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23-40B8-A092-7160D61B338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- 15,86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23-40B8-A092-7160D61B338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- 28,36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23-40B8-A092-7160D61B338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 0,15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23-40B8-A092-7160D61B338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- 0,27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23-40B8-A092-7160D61B3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Daň_prognoza_ESA2010!$A$2:$A$72</c:f>
              <c:strCache>
                <c:ptCount val="9"/>
                <c:pt idx="0">
                  <c:v>Income tax of physical persons</c:v>
                </c:pt>
                <c:pt idx="1">
                  <c:v>Income tax of legal persons</c:v>
                </c:pt>
                <c:pt idx="2">
                  <c:v>Value added tax</c:v>
                </c:pt>
                <c:pt idx="3">
                  <c:v>Excise duty</c:v>
                </c:pt>
                <c:pt idx="4">
                  <c:v>Mineral oils tax</c:v>
                </c:pt>
                <c:pt idx="5">
                  <c:v>Other taxes</c:v>
                </c:pt>
                <c:pt idx="6">
                  <c:v>Special levy from the chain stores </c:v>
                </c:pt>
                <c:pt idx="7">
                  <c:v>Social insurance</c:v>
                </c:pt>
                <c:pt idx="8">
                  <c:v>Health insurance</c:v>
                </c:pt>
              </c:strCache>
            </c:strRef>
          </c:cat>
          <c:val>
            <c:numRef>
              <c:f>Daň_prognoza_ESA2010!$D$2:$D$72</c:f>
              <c:numCache>
                <c:formatCode>#,##0</c:formatCode>
                <c:ptCount val="9"/>
                <c:pt idx="0">
                  <c:v>3426902</c:v>
                </c:pt>
                <c:pt idx="1">
                  <c:v>2868647</c:v>
                </c:pt>
                <c:pt idx="2">
                  <c:v>6663664</c:v>
                </c:pt>
                <c:pt idx="3">
                  <c:v>2426425</c:v>
                </c:pt>
                <c:pt idx="4">
                  <c:v>1337220</c:v>
                </c:pt>
                <c:pt idx="5">
                  <c:v>651923</c:v>
                </c:pt>
                <c:pt idx="6">
                  <c:v>150005</c:v>
                </c:pt>
                <c:pt idx="7">
                  <c:v>8152696</c:v>
                </c:pt>
                <c:pt idx="8">
                  <c:v>4021821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923-40B8-A092-7160D61B3383}"/>
            </c:ext>
          </c:extLst>
        </c:ser>
        <c:ser>
          <c:idx val="3"/>
          <c:order val="3"/>
          <c:tx>
            <c:strRef>
              <c:f>Daň_prognoza_ESA2010!$E$1</c:f>
              <c:strCache>
                <c:ptCount val="1"/>
                <c:pt idx="0">
                  <c:v>OS 2019</c:v>
                </c:pt>
              </c:strCache>
            </c:strRef>
          </c:tx>
          <c:spPr>
            <a:pattFill prst="narVert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cat>
            <c:strRef>
              <c:f>Daň_prognoza_ESA2010!$A$2:$A$72</c:f>
              <c:strCache>
                <c:ptCount val="9"/>
                <c:pt idx="0">
                  <c:v>Income tax of physical persons</c:v>
                </c:pt>
                <c:pt idx="1">
                  <c:v>Income tax of legal persons</c:v>
                </c:pt>
                <c:pt idx="2">
                  <c:v>Value added tax</c:v>
                </c:pt>
                <c:pt idx="3">
                  <c:v>Excise duty</c:v>
                </c:pt>
                <c:pt idx="4">
                  <c:v>Mineral oils tax</c:v>
                </c:pt>
                <c:pt idx="5">
                  <c:v>Other taxes</c:v>
                </c:pt>
                <c:pt idx="6">
                  <c:v>Special levy from the chain stores </c:v>
                </c:pt>
                <c:pt idx="7">
                  <c:v>Social insurance</c:v>
                </c:pt>
                <c:pt idx="8">
                  <c:v>Health insurance</c:v>
                </c:pt>
              </c:strCache>
            </c:strRef>
          </c:cat>
          <c:val>
            <c:numRef>
              <c:f>Daň_prognoza_ESA2010!$E$2:$E$72</c:f>
              <c:numCache>
                <c:formatCode>#,##0</c:formatCode>
                <c:ptCount val="9"/>
                <c:pt idx="0">
                  <c:v>3455723</c:v>
                </c:pt>
                <c:pt idx="1">
                  <c:v>2851329</c:v>
                </c:pt>
                <c:pt idx="2">
                  <c:v>6676654</c:v>
                </c:pt>
                <c:pt idx="3">
                  <c:v>2409605</c:v>
                </c:pt>
                <c:pt idx="4">
                  <c:v>1318403</c:v>
                </c:pt>
                <c:pt idx="5">
                  <c:v>750428</c:v>
                </c:pt>
                <c:pt idx="6">
                  <c:v>107462</c:v>
                </c:pt>
                <c:pt idx="7">
                  <c:v>8165282</c:v>
                </c:pt>
                <c:pt idx="8">
                  <c:v>4010951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23-40B8-A092-7160D61B3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900997759"/>
        <c:axId val="190098943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Daň_prognoza_ESA2010!$B$1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pattFill prst="narVert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1"/>
                    </a:inn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Daň_prognoza_ESA2010!$A$2:$A$72</c15:sqref>
                        </c15:formulaRef>
                      </c:ext>
                    </c:extLst>
                    <c:strCache>
                      <c:ptCount val="9"/>
                      <c:pt idx="0">
                        <c:v>Income tax of physical persons</c:v>
                      </c:pt>
                      <c:pt idx="1">
                        <c:v>Income tax of legal persons</c:v>
                      </c:pt>
                      <c:pt idx="2">
                        <c:v>Value added tax</c:v>
                      </c:pt>
                      <c:pt idx="3">
                        <c:v>Excise duty</c:v>
                      </c:pt>
                      <c:pt idx="4">
                        <c:v>Mineral oils tax</c:v>
                      </c:pt>
                      <c:pt idx="5">
                        <c:v>Other taxes</c:v>
                      </c:pt>
                      <c:pt idx="6">
                        <c:v>Special levy from the chain stores </c:v>
                      </c:pt>
                      <c:pt idx="7">
                        <c:v>Social insurance</c:v>
                      </c:pt>
                      <c:pt idx="8">
                        <c:v>Health insurance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Daň_prognoza_ESA2010!$B$2:$B$72</c15:sqref>
                        </c15:formulaRef>
                      </c:ext>
                    </c:extLst>
                    <c:numCache>
                      <c:formatCode>#,##0</c:formatCode>
                      <c:ptCount val="9"/>
                      <c:pt idx="0">
                        <c:v>2855074.4755591406</c:v>
                      </c:pt>
                      <c:pt idx="1">
                        <c:v>2770145.4347799988</c:v>
                      </c:pt>
                      <c:pt idx="2">
                        <c:v>5916502.2110999972</c:v>
                      </c:pt>
                      <c:pt idx="3">
                        <c:v>2250888.3662800007</c:v>
                      </c:pt>
                      <c:pt idx="4">
                        <c:v>1229541.6646400003</c:v>
                      </c:pt>
                      <c:pt idx="5">
                        <c:v>539248.57366999984</c:v>
                      </c:pt>
                      <c:pt idx="6">
                        <c:v>0</c:v>
                      </c:pt>
                      <c:pt idx="7">
                        <c:v>7094755</c:v>
                      </c:pt>
                      <c:pt idx="8">
                        <c:v>3329078.3611100018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4923-40B8-A092-7160D61B338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Daň_prognoza_ESA2010!$C$1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pattFill prst="narVert">
                    <a:fgClr>
                      <a:schemeClr val="accent3"/>
                    </a:fgClr>
                    <a:bgClr>
                      <a:schemeClr val="accent3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3"/>
                    </a:inn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Daň_prognoza_ESA2010!$A$2:$A$72</c15:sqref>
                        </c15:formulaRef>
                      </c:ext>
                    </c:extLst>
                    <c:strCache>
                      <c:ptCount val="9"/>
                      <c:pt idx="0">
                        <c:v>Income tax of physical persons</c:v>
                      </c:pt>
                      <c:pt idx="1">
                        <c:v>Income tax of legal persons</c:v>
                      </c:pt>
                      <c:pt idx="2">
                        <c:v>Value added tax</c:v>
                      </c:pt>
                      <c:pt idx="3">
                        <c:v>Excise duty</c:v>
                      </c:pt>
                      <c:pt idx="4">
                        <c:v>Mineral oils tax</c:v>
                      </c:pt>
                      <c:pt idx="5">
                        <c:v>Other taxes</c:v>
                      </c:pt>
                      <c:pt idx="6">
                        <c:v>Special levy from the chain stores </c:v>
                      </c:pt>
                      <c:pt idx="7">
                        <c:v>Social insurance</c:v>
                      </c:pt>
                      <c:pt idx="8">
                        <c:v>Health insurance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Daň_prognoza_ESA2010!$C$2:$C$72</c15:sqref>
                        </c15:formulaRef>
                      </c:ext>
                    </c:extLst>
                    <c:numCache>
                      <c:formatCode>#,##0</c:formatCode>
                      <c:ptCount val="9"/>
                      <c:pt idx="0">
                        <c:v>3212006</c:v>
                      </c:pt>
                      <c:pt idx="1">
                        <c:v>2739551</c:v>
                      </c:pt>
                      <c:pt idx="2">
                        <c:v>6307387</c:v>
                      </c:pt>
                      <c:pt idx="3">
                        <c:v>2315986</c:v>
                      </c:pt>
                      <c:pt idx="4">
                        <c:v>1267271</c:v>
                      </c:pt>
                      <c:pt idx="5">
                        <c:v>580797.90999999992</c:v>
                      </c:pt>
                      <c:pt idx="6">
                        <c:v>0</c:v>
                      </c:pt>
                      <c:pt idx="7">
                        <c:v>7850812</c:v>
                      </c:pt>
                      <c:pt idx="8">
                        <c:v>3654865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923-40B8-A092-7160D61B338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Daň_prognoza_ESA2010!$F$1</c15:sqref>
                        </c15:formulaRef>
                      </c:ext>
                    </c:extLst>
                    <c:strCache>
                      <c:ptCount val="1"/>
                      <c:pt idx="0">
                        <c:v>Rozdiel OS / RVS 2019</c:v>
                      </c:pt>
                    </c:strCache>
                  </c:strRef>
                </c:tx>
                <c:spPr>
                  <a:pattFill prst="narVert">
                    <a:fgClr>
                      <a:schemeClr val="accent3">
                        <a:lumMod val="60000"/>
                      </a:schemeClr>
                    </a:fgClr>
                    <a:bgClr>
                      <a:schemeClr val="accent3">
                        <a:lumMod val="60000"/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3">
                        <a:lumMod val="60000"/>
                      </a:schemeClr>
                    </a:inn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Daň_prognoza_ESA2010!$A$2:$A$72</c15:sqref>
                        </c15:formulaRef>
                      </c:ext>
                    </c:extLst>
                    <c:strCache>
                      <c:ptCount val="9"/>
                      <c:pt idx="0">
                        <c:v>Income tax of physical persons</c:v>
                      </c:pt>
                      <c:pt idx="1">
                        <c:v>Income tax of legal persons</c:v>
                      </c:pt>
                      <c:pt idx="2">
                        <c:v>Value added tax</c:v>
                      </c:pt>
                      <c:pt idx="3">
                        <c:v>Excise duty</c:v>
                      </c:pt>
                      <c:pt idx="4">
                        <c:v>Mineral oils tax</c:v>
                      </c:pt>
                      <c:pt idx="5">
                        <c:v>Other taxes</c:v>
                      </c:pt>
                      <c:pt idx="6">
                        <c:v>Special levy from the chain stores </c:v>
                      </c:pt>
                      <c:pt idx="7">
                        <c:v>Social insurance</c:v>
                      </c:pt>
                      <c:pt idx="8">
                        <c:v>Health insurance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Daň_prognoza_ESA2010!$F$2:$F$72</c15:sqref>
                        </c15:formulaRef>
                      </c:ext>
                    </c:extLst>
                    <c:numCache>
                      <c:formatCode>#,##0</c:formatCode>
                      <c:ptCount val="9"/>
                      <c:pt idx="0">
                        <c:v>28821</c:v>
                      </c:pt>
                      <c:pt idx="1">
                        <c:v>-17318</c:v>
                      </c:pt>
                      <c:pt idx="2">
                        <c:v>12990</c:v>
                      </c:pt>
                      <c:pt idx="3">
                        <c:v>-16820</c:v>
                      </c:pt>
                      <c:pt idx="4">
                        <c:v>-18817</c:v>
                      </c:pt>
                      <c:pt idx="5">
                        <c:v>98505</c:v>
                      </c:pt>
                      <c:pt idx="6">
                        <c:v>-42543</c:v>
                      </c:pt>
                      <c:pt idx="7">
                        <c:v>12586</c:v>
                      </c:pt>
                      <c:pt idx="8">
                        <c:v>-10870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923-40B8-A092-7160D61B3383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Daň_prognoza_ESA2010!$G$1</c15:sqref>
                        </c15:formulaRef>
                      </c:ext>
                    </c:extLst>
                    <c:strCache>
                      <c:ptCount val="1"/>
                      <c:pt idx="0">
                        <c:v>Podiel z rozdielu OS / RVS 2020</c:v>
                      </c:pt>
                    </c:strCache>
                  </c:strRef>
                </c:tx>
                <c:spPr>
                  <a:pattFill prst="narVert">
                    <a:fgClr>
                      <a:schemeClr val="accent5">
                        <a:lumMod val="60000"/>
                      </a:schemeClr>
                    </a:fgClr>
                    <a:bgClr>
                      <a:schemeClr val="accent5">
                        <a:lumMod val="60000"/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5">
                        <a:lumMod val="60000"/>
                      </a:schemeClr>
                    </a:inn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Daň_prognoza_ESA2010!$A$2:$A$72</c15:sqref>
                        </c15:formulaRef>
                      </c:ext>
                    </c:extLst>
                    <c:strCache>
                      <c:ptCount val="9"/>
                      <c:pt idx="0">
                        <c:v>Income tax of physical persons</c:v>
                      </c:pt>
                      <c:pt idx="1">
                        <c:v>Income tax of legal persons</c:v>
                      </c:pt>
                      <c:pt idx="2">
                        <c:v>Value added tax</c:v>
                      </c:pt>
                      <c:pt idx="3">
                        <c:v>Excise duty</c:v>
                      </c:pt>
                      <c:pt idx="4">
                        <c:v>Mineral oils tax</c:v>
                      </c:pt>
                      <c:pt idx="5">
                        <c:v>Other taxes</c:v>
                      </c:pt>
                      <c:pt idx="6">
                        <c:v>Special levy from the chain stores </c:v>
                      </c:pt>
                      <c:pt idx="7">
                        <c:v>Social insurance</c:v>
                      </c:pt>
                      <c:pt idx="8">
                        <c:v>Health insurance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Daň_prognoza_ESA2010!$G$2:$G$72</c15:sqref>
                        </c15:formulaRef>
                      </c:ext>
                    </c:extLst>
                    <c:numCache>
                      <c:formatCode>#,##0.00</c:formatCode>
                      <c:ptCount val="9"/>
                      <c:pt idx="0">
                        <c:v>0.84102200763254975</c:v>
                      </c:pt>
                      <c:pt idx="1">
                        <c:v>-0.60369923521437108</c:v>
                      </c:pt>
                      <c:pt idx="2">
                        <c:v>0.19493779998511329</c:v>
                      </c:pt>
                      <c:pt idx="3">
                        <c:v>-0.69320090256241174</c:v>
                      </c:pt>
                      <c:pt idx="4">
                        <c:v>-1.4071730904413635</c:v>
                      </c:pt>
                      <c:pt idx="5">
                        <c:v>15.109913287305403</c:v>
                      </c:pt>
                      <c:pt idx="6">
                        <c:v>-28.361054631512282</c:v>
                      </c:pt>
                      <c:pt idx="7">
                        <c:v>0.15437837986354452</c:v>
                      </c:pt>
                      <c:pt idx="8">
                        <c:v>-0.27027557914685912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923-40B8-A092-7160D61B3383}"/>
                  </c:ext>
                </c:extLst>
              </c15:ser>
            </c15:filteredBarSeries>
          </c:ext>
        </c:extLst>
      </c:barChart>
      <c:catAx>
        <c:axId val="19009977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1900989439"/>
        <c:crosses val="autoZero"/>
        <c:auto val="1"/>
        <c:lblAlgn val="ctr"/>
        <c:lblOffset val="100"/>
        <c:noMultiLvlLbl val="0"/>
      </c:catAx>
      <c:valAx>
        <c:axId val="1900989439"/>
        <c:scaling>
          <c:orientation val="minMax"/>
          <c:max val="9500000"/>
          <c:min val="0"/>
        </c:scaling>
        <c:delete val="0"/>
        <c:axPos val="t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1900997759"/>
        <c:crosses val="autoZero"/>
        <c:crossBetween val="between"/>
        <c:minorUnit val="30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720215099990508"/>
          <c:y val="0.86877799370719977"/>
          <c:w val="0.18142865205847281"/>
          <c:h val="0.11833108325166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6335444287898E-2"/>
          <c:y val="2.5943070942413413E-2"/>
          <c:w val="0.94619999785476372"/>
          <c:h val="0.71838054167441801"/>
        </c:manualLayout>
      </c:layout>
      <c:lineChart>
        <c:grouping val="standard"/>
        <c:varyColors val="0"/>
        <c:ser>
          <c:idx val="0"/>
          <c:order val="0"/>
          <c:tx>
            <c:strRef>
              <c:f>Zdravie!$A$3</c:f>
              <c:strCache>
                <c:ptCount val="1"/>
                <c:pt idx="0">
                  <c:v>SR - ženy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gradFill>
                  <a:gsLst>
                    <a:gs pos="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11-4E02-8058-CC08D9C9B8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Zdravie!$B$2:$E$2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2020 - target</c:v>
                </c:pt>
              </c:strCache>
            </c:strRef>
          </c:cat>
          <c:val>
            <c:numRef>
              <c:f>Zdravie!$B$3:$E$3</c:f>
              <c:numCache>
                <c:formatCode>General</c:formatCode>
                <c:ptCount val="4"/>
                <c:pt idx="0">
                  <c:v>54.6</c:v>
                </c:pt>
                <c:pt idx="1">
                  <c:v>55.1</c:v>
                </c:pt>
                <c:pt idx="2">
                  <c:v>57</c:v>
                </c:pt>
                <c:pt idx="3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11-4E02-8058-CC08D9C9B8BF}"/>
            </c:ext>
          </c:extLst>
        </c:ser>
        <c:ser>
          <c:idx val="1"/>
          <c:order val="1"/>
          <c:tx>
            <c:strRef>
              <c:f>Zdravie!$A$4</c:f>
              <c:strCache>
                <c:ptCount val="1"/>
                <c:pt idx="0">
                  <c:v>EÚ - ženy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Zdravie!$B$2:$E$2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2020 - target</c:v>
                </c:pt>
              </c:strCache>
            </c:strRef>
          </c:cat>
          <c:val>
            <c:numRef>
              <c:f>Zdravie!$B$4:$E$4</c:f>
              <c:numCache>
                <c:formatCode>General</c:formatCode>
                <c:ptCount val="4"/>
                <c:pt idx="0">
                  <c:v>61.8</c:v>
                </c:pt>
                <c:pt idx="1">
                  <c:v>63.3</c:v>
                </c:pt>
                <c:pt idx="2">
                  <c:v>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B11-4E02-8058-CC08D9C9B8B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6547600"/>
        <c:axId val="246556000"/>
      </c:lineChart>
      <c:catAx>
        <c:axId val="24654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46556000"/>
        <c:crosses val="autoZero"/>
        <c:auto val="1"/>
        <c:lblAlgn val="ctr"/>
        <c:lblOffset val="100"/>
        <c:noMultiLvlLbl val="0"/>
      </c:catAx>
      <c:valAx>
        <c:axId val="24655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4654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sk-SK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Zdravie!$A$5</c:f>
              <c:strCache>
                <c:ptCount val="1"/>
                <c:pt idx="0">
                  <c:v>Revenues State insured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Zdravie!$B$4:$E$4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Zdravie!$B$5:$E$5</c:f>
              <c:numCache>
                <c:formatCode>_-* #\ ##0.0\ _€_-;\-* #\ ##0.0\ _€_-;_-* "-"??\ _€_-;_-@_-</c:formatCode>
                <c:ptCount val="4"/>
                <c:pt idx="0">
                  <c:v>445.1</c:v>
                </c:pt>
                <c:pt idx="1">
                  <c:v>466.2</c:v>
                </c:pt>
                <c:pt idx="2">
                  <c:v>445.6</c:v>
                </c:pt>
                <c:pt idx="3">
                  <c:v>404.5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0D-4E73-A312-F6525B37F3B0}"/>
            </c:ext>
          </c:extLst>
        </c:ser>
        <c:ser>
          <c:idx val="1"/>
          <c:order val="1"/>
          <c:tx>
            <c:strRef>
              <c:f>Zdravie!$A$6</c:f>
              <c:strCache>
                <c:ptCount val="1"/>
                <c:pt idx="0">
                  <c:v>Revenues economically active inhabitant 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5657239118342099E-3"/>
                  <c:y val="-9.6760225536826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0D-4E73-A312-F6525B37F3B0}"/>
                </c:ext>
              </c:extLst>
            </c:dLbl>
            <c:dLbl>
              <c:idx val="1"/>
              <c:layout>
                <c:manualLayout>
                  <c:x val="-1.5657239118342671E-3"/>
                  <c:y val="-8.600908936606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0D-4E73-A312-F6525B37F3B0}"/>
                </c:ext>
              </c:extLst>
            </c:dLbl>
            <c:dLbl>
              <c:idx val="2"/>
              <c:layout>
                <c:manualLayout>
                  <c:x val="-3.1314478236685343E-3"/>
                  <c:y val="-8.06335212806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0D-4E73-A312-F6525B37F3B0}"/>
                </c:ext>
              </c:extLst>
            </c:dLbl>
            <c:dLbl>
              <c:idx val="3"/>
              <c:layout>
                <c:manualLayout>
                  <c:x val="1.5657239118342099E-3"/>
                  <c:y val="-7.525795319530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0D-4E73-A312-F6525B37F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Zdravie!$B$4:$E$4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Zdravie!$B$6:$E$6</c:f>
              <c:numCache>
                <c:formatCode>_-* #\ ##0.0\ _€_-;\-* #\ ##0.0\ _€_-;_-* "-"??\ _€_-;_-@_-</c:formatCode>
                <c:ptCount val="4"/>
                <c:pt idx="0">
                  <c:v>1032.5</c:v>
                </c:pt>
                <c:pt idx="1">
                  <c:v>1095.0999999999999</c:v>
                </c:pt>
                <c:pt idx="2">
                  <c:v>1222.5999999999999</c:v>
                </c:pt>
                <c:pt idx="3">
                  <c:v>1347.2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0D-4E73-A312-F6525B37F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3384336"/>
        <c:axId val="493385168"/>
      </c:barChart>
      <c:lineChart>
        <c:grouping val="standard"/>
        <c:varyColors val="0"/>
        <c:ser>
          <c:idx val="2"/>
          <c:order val="2"/>
          <c:tx>
            <c:strRef>
              <c:f>Zdravie!$A$7</c:f>
              <c:strCache>
                <c:ptCount val="1"/>
                <c:pt idx="0">
                  <c:v>insurance expenditure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5.2684626716726253E-3"/>
                  <c:y val="7.9527807000594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0D-4E73-A312-F6525B37F3B0}"/>
                </c:ext>
              </c:extLst>
            </c:dLbl>
            <c:dLbl>
              <c:idx val="1"/>
              <c:layout>
                <c:manualLayout>
                  <c:x val="2.678673398669347E-3"/>
                  <c:y val="5.5754449621057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0D-4E73-A312-F6525B37F3B0}"/>
                </c:ext>
              </c:extLst>
            </c:dLbl>
            <c:dLbl>
              <c:idx val="2"/>
              <c:layout>
                <c:manualLayout>
                  <c:x val="-1.2597886041342876E-2"/>
                  <c:y val="7.9527807000594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0D-4E73-A312-F6525B37F3B0}"/>
                </c:ext>
              </c:extLst>
            </c:dLbl>
            <c:dLbl>
              <c:idx val="3"/>
              <c:layout>
                <c:manualLayout>
                  <c:x val="3.8200990412152495E-3"/>
                  <c:y val="6.2486134071895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0D-4E73-A312-F6525B37F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Zdravie!$B$4:$E$4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Zdravie!$B$7:$E$7</c:f>
              <c:numCache>
                <c:formatCode>_-* #\ ##0.0\ _€_-;\-* #\ ##0.0\ _€_-;_-* "-"??\ _€_-;_-@_-</c:formatCode>
                <c:ptCount val="4"/>
                <c:pt idx="0">
                  <c:v>737</c:v>
                </c:pt>
                <c:pt idx="1">
                  <c:v>791.9</c:v>
                </c:pt>
                <c:pt idx="2">
                  <c:v>798.4</c:v>
                </c:pt>
                <c:pt idx="3">
                  <c:v>824.6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90D-4E73-A312-F6525B37F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384336"/>
        <c:axId val="493385168"/>
      </c:lineChart>
      <c:catAx>
        <c:axId val="49338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493385168"/>
        <c:crosses val="autoZero"/>
        <c:auto val="1"/>
        <c:lblAlgn val="ctr"/>
        <c:lblOffset val="100"/>
        <c:noMultiLvlLbl val="0"/>
      </c:catAx>
      <c:valAx>
        <c:axId val="4933851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_-* #\ ##0.0\ _€_-;\-* #\ ##0.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49338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Enviro!$A$3</c:f>
              <c:strCache>
                <c:ptCount val="1"/>
                <c:pt idx="0">
                  <c:v>SR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gradFill>
                  <a:gsLst>
                    <a:gs pos="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16-47B7-B5E1-D497B34D5B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Enviro!$B$2:$E$2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2020</c:v>
                </c:pt>
              </c:strCache>
            </c:strRef>
          </c:cat>
          <c:val>
            <c:numRef>
              <c:f>Enviro!$B$3:$E$3</c:f>
              <c:numCache>
                <c:formatCode>_-* #\ ##0.0\ _€_-;\-* #\ ##0.0\ _€_-;_-* "-"??\ _€_-;_-@_-</c:formatCode>
                <c:ptCount val="4"/>
                <c:pt idx="0" formatCode="General">
                  <c:v>11.7</c:v>
                </c:pt>
                <c:pt idx="1">
                  <c:v>12.9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16-47B7-B5E1-D497B34D5B96}"/>
            </c:ext>
          </c:extLst>
        </c:ser>
        <c:ser>
          <c:idx val="1"/>
          <c:order val="1"/>
          <c:tx>
            <c:strRef>
              <c:f>Enviro!$A$4</c:f>
              <c:strCache>
                <c:ptCount val="1"/>
                <c:pt idx="0">
                  <c:v>EÚ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gradFill>
                  <a:gsLst>
                    <a:gs pos="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2916-47B7-B5E1-D497B34D5B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Enviro!$B$2:$E$2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2020</c:v>
                </c:pt>
              </c:strCache>
            </c:strRef>
          </c:cat>
          <c:val>
            <c:numRef>
              <c:f>Enviro!$B$4:$E$4</c:f>
              <c:numCache>
                <c:formatCode>_-* #\ ##0.0\ _€_-;\-* #\ ##0.0\ _€_-;_-* "-"??\ _€_-;_-@_-</c:formatCode>
                <c:ptCount val="4"/>
                <c:pt idx="0" formatCode="General">
                  <c:v>16.100000000000001</c:v>
                </c:pt>
                <c:pt idx="1">
                  <c:v>16.7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16-47B7-B5E1-D497B34D5B9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1352656"/>
        <c:axId val="251353776"/>
      </c:lineChart>
      <c:catAx>
        <c:axId val="25135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51353776"/>
        <c:crosses val="autoZero"/>
        <c:auto val="1"/>
        <c:lblAlgn val="ctr"/>
        <c:lblOffset val="100"/>
        <c:noMultiLvlLbl val="0"/>
      </c:catAx>
      <c:valAx>
        <c:axId val="25135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25135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417A6-367F-4EC3-8A68-1A2501B540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320678F9-CEB0-4A9A-8152-57B457189150}">
      <dgm:prSet phldrT="[Text]"/>
      <dgm:spPr/>
      <dgm:t>
        <a:bodyPr/>
        <a:lstStyle/>
        <a:p>
          <a:r>
            <a:rPr lang="en-US" noProof="0" dirty="0"/>
            <a:t>Auditing and monitoring activity – opinions on public administration budget</a:t>
          </a:r>
        </a:p>
      </dgm:t>
    </dgm:pt>
    <dgm:pt modelId="{08C6F2F3-7B65-4963-819F-ABFA2820E7D7}" type="parTrans" cxnId="{8FD97DFC-2754-4F5F-8FEE-A5FBE091959A}">
      <dgm:prSet/>
      <dgm:spPr/>
      <dgm:t>
        <a:bodyPr/>
        <a:lstStyle/>
        <a:p>
          <a:endParaRPr lang="sk-SK"/>
        </a:p>
      </dgm:t>
    </dgm:pt>
    <dgm:pt modelId="{50A527CC-BE01-4C65-9433-1069AD6CEE06}" type="sibTrans" cxnId="{8FD97DFC-2754-4F5F-8FEE-A5FBE091959A}">
      <dgm:prSet/>
      <dgm:spPr/>
      <dgm:t>
        <a:bodyPr/>
        <a:lstStyle/>
        <a:p>
          <a:endParaRPr lang="sk-SK"/>
        </a:p>
      </dgm:t>
    </dgm:pt>
    <dgm:pt modelId="{5B94F2C6-FD42-4441-BE3A-7D390DF85640}">
      <dgm:prSet phldrT="[Text]"/>
      <dgm:spPr/>
      <dgm:t>
        <a:bodyPr/>
        <a:lstStyle/>
        <a:p>
          <a:r>
            <a:rPr lang="en-US" noProof="0" dirty="0"/>
            <a:t>Auditing activity – according to audits</a:t>
          </a:r>
        </a:p>
      </dgm:t>
    </dgm:pt>
    <dgm:pt modelId="{6F39057A-7392-41C0-9838-004D2CBC70F8}" type="parTrans" cxnId="{DF90D3BC-0FCB-4575-9EB6-01539F9F1343}">
      <dgm:prSet/>
      <dgm:spPr/>
      <dgm:t>
        <a:bodyPr/>
        <a:lstStyle/>
        <a:p>
          <a:endParaRPr lang="sk-SK"/>
        </a:p>
      </dgm:t>
    </dgm:pt>
    <dgm:pt modelId="{7A1E1A02-2808-4642-A0C5-44DA29163A33}" type="sibTrans" cxnId="{DF90D3BC-0FCB-4575-9EB6-01539F9F1343}">
      <dgm:prSet/>
      <dgm:spPr/>
      <dgm:t>
        <a:bodyPr/>
        <a:lstStyle/>
        <a:p>
          <a:endParaRPr lang="sk-SK"/>
        </a:p>
      </dgm:t>
    </dgm:pt>
    <dgm:pt modelId="{C0923314-93CC-48CA-8EBA-F7F07ABE3EC4}">
      <dgm:prSet phldrT="[Text]"/>
      <dgm:spPr/>
      <dgm:t>
        <a:bodyPr/>
        <a:lstStyle/>
        <a:p>
          <a:r>
            <a:rPr lang="en-US" noProof="0" dirty="0"/>
            <a:t>Monitoring activity of – </a:t>
          </a:r>
          <a:r>
            <a:rPr lang="en-US" noProof="0"/>
            <a:t>public policies, </a:t>
          </a:r>
          <a:r>
            <a:rPr lang="en-US" noProof="0" dirty="0"/>
            <a:t>significant subjects of public administration</a:t>
          </a:r>
        </a:p>
      </dgm:t>
    </dgm:pt>
    <dgm:pt modelId="{57F6DB70-7D7C-4FE0-AD38-9853F47E09FC}" type="sibTrans" cxnId="{3E56931A-9189-473D-BE56-849751F2DC31}">
      <dgm:prSet/>
      <dgm:spPr/>
      <dgm:t>
        <a:bodyPr/>
        <a:lstStyle/>
        <a:p>
          <a:endParaRPr lang="sk-SK"/>
        </a:p>
      </dgm:t>
    </dgm:pt>
    <dgm:pt modelId="{59EDCF71-D1A3-4BDF-83E6-74017D816BB3}" type="parTrans" cxnId="{3E56931A-9189-473D-BE56-849751F2DC31}">
      <dgm:prSet/>
      <dgm:spPr/>
      <dgm:t>
        <a:bodyPr/>
        <a:lstStyle/>
        <a:p>
          <a:endParaRPr lang="sk-SK"/>
        </a:p>
      </dgm:t>
    </dgm:pt>
    <dgm:pt modelId="{AD0D5B9F-D52E-4AF2-B476-FEB8BCA12D9F}" type="pres">
      <dgm:prSet presAssocID="{D2F417A6-367F-4EC3-8A68-1A2501B54057}" presName="Name0" presStyleCnt="0">
        <dgm:presLayoutVars>
          <dgm:chMax val="7"/>
          <dgm:chPref val="7"/>
          <dgm:dir/>
        </dgm:presLayoutVars>
      </dgm:prSet>
      <dgm:spPr/>
    </dgm:pt>
    <dgm:pt modelId="{2A365298-0990-4A44-805D-2822F0397360}" type="pres">
      <dgm:prSet presAssocID="{D2F417A6-367F-4EC3-8A68-1A2501B54057}" presName="Name1" presStyleCnt="0"/>
      <dgm:spPr/>
    </dgm:pt>
    <dgm:pt modelId="{431EAB05-F40F-4278-AA69-6CE39069F664}" type="pres">
      <dgm:prSet presAssocID="{D2F417A6-367F-4EC3-8A68-1A2501B54057}" presName="cycle" presStyleCnt="0"/>
      <dgm:spPr/>
    </dgm:pt>
    <dgm:pt modelId="{A63C456F-E2E2-463A-B6AA-28DE163A0AA8}" type="pres">
      <dgm:prSet presAssocID="{D2F417A6-367F-4EC3-8A68-1A2501B54057}" presName="srcNode" presStyleLbl="node1" presStyleIdx="0" presStyleCnt="3"/>
      <dgm:spPr/>
    </dgm:pt>
    <dgm:pt modelId="{2B546823-19A2-4F63-959F-6C025A4C81FE}" type="pres">
      <dgm:prSet presAssocID="{D2F417A6-367F-4EC3-8A68-1A2501B54057}" presName="conn" presStyleLbl="parChTrans1D2" presStyleIdx="0" presStyleCnt="1"/>
      <dgm:spPr/>
    </dgm:pt>
    <dgm:pt modelId="{A5EF0D12-E2ED-4DC6-B303-1333CF749CEA}" type="pres">
      <dgm:prSet presAssocID="{D2F417A6-367F-4EC3-8A68-1A2501B54057}" presName="extraNode" presStyleLbl="node1" presStyleIdx="0" presStyleCnt="3"/>
      <dgm:spPr/>
    </dgm:pt>
    <dgm:pt modelId="{926BDE7D-1C4D-4880-B566-47AF9F4A2653}" type="pres">
      <dgm:prSet presAssocID="{D2F417A6-367F-4EC3-8A68-1A2501B54057}" presName="dstNode" presStyleLbl="node1" presStyleIdx="0" presStyleCnt="3"/>
      <dgm:spPr/>
    </dgm:pt>
    <dgm:pt modelId="{9C2067A9-AC86-4FD1-BE52-3141F4A0E221}" type="pres">
      <dgm:prSet presAssocID="{320678F9-CEB0-4A9A-8152-57B457189150}" presName="text_1" presStyleLbl="node1" presStyleIdx="0" presStyleCnt="3">
        <dgm:presLayoutVars>
          <dgm:bulletEnabled val="1"/>
        </dgm:presLayoutVars>
      </dgm:prSet>
      <dgm:spPr/>
    </dgm:pt>
    <dgm:pt modelId="{F40CB32D-D78E-4D88-BB74-29AEA3E8D237}" type="pres">
      <dgm:prSet presAssocID="{320678F9-CEB0-4A9A-8152-57B457189150}" presName="accent_1" presStyleCnt="0"/>
      <dgm:spPr/>
    </dgm:pt>
    <dgm:pt modelId="{C2DB71BE-7A77-49FB-A1A2-9F0A1234F777}" type="pres">
      <dgm:prSet presAssocID="{320678F9-CEB0-4A9A-8152-57B457189150}" presName="accentRepeatNode" presStyleLbl="solidFgAcc1" presStyleIdx="0" presStyleCnt="3"/>
      <dgm:spPr/>
    </dgm:pt>
    <dgm:pt modelId="{C35F7024-B9A5-44C7-8A89-F8190B0ADCE9}" type="pres">
      <dgm:prSet presAssocID="{5B94F2C6-FD42-4441-BE3A-7D390DF85640}" presName="text_2" presStyleLbl="node1" presStyleIdx="1" presStyleCnt="3">
        <dgm:presLayoutVars>
          <dgm:bulletEnabled val="1"/>
        </dgm:presLayoutVars>
      </dgm:prSet>
      <dgm:spPr/>
    </dgm:pt>
    <dgm:pt modelId="{7ECCB975-DC84-4EF6-84B2-473FE02FA9EC}" type="pres">
      <dgm:prSet presAssocID="{5B94F2C6-FD42-4441-BE3A-7D390DF85640}" presName="accent_2" presStyleCnt="0"/>
      <dgm:spPr/>
    </dgm:pt>
    <dgm:pt modelId="{A4E9A136-DC90-4724-8D94-3FC639140738}" type="pres">
      <dgm:prSet presAssocID="{5B94F2C6-FD42-4441-BE3A-7D390DF85640}" presName="accentRepeatNode" presStyleLbl="solidFgAcc1" presStyleIdx="1" presStyleCnt="3"/>
      <dgm:spPr/>
    </dgm:pt>
    <dgm:pt modelId="{271F7524-4528-4FF5-A0EA-D37CCA077E88}" type="pres">
      <dgm:prSet presAssocID="{C0923314-93CC-48CA-8EBA-F7F07ABE3EC4}" presName="text_3" presStyleLbl="node1" presStyleIdx="2" presStyleCnt="3">
        <dgm:presLayoutVars>
          <dgm:bulletEnabled val="1"/>
        </dgm:presLayoutVars>
      </dgm:prSet>
      <dgm:spPr/>
    </dgm:pt>
    <dgm:pt modelId="{DB94777B-0768-4F39-AFC7-2A4031DA44D5}" type="pres">
      <dgm:prSet presAssocID="{C0923314-93CC-48CA-8EBA-F7F07ABE3EC4}" presName="accent_3" presStyleCnt="0"/>
      <dgm:spPr/>
    </dgm:pt>
    <dgm:pt modelId="{2E39A124-C3F9-4B70-A737-C3B0B6EBC3C7}" type="pres">
      <dgm:prSet presAssocID="{C0923314-93CC-48CA-8EBA-F7F07ABE3EC4}" presName="accentRepeatNode" presStyleLbl="solidFgAcc1" presStyleIdx="2" presStyleCnt="3"/>
      <dgm:spPr/>
    </dgm:pt>
  </dgm:ptLst>
  <dgm:cxnLst>
    <dgm:cxn modelId="{E06BE515-C743-4A10-B0FA-0FDAC440F574}" type="presOf" srcId="{320678F9-CEB0-4A9A-8152-57B457189150}" destId="{9C2067A9-AC86-4FD1-BE52-3141F4A0E221}" srcOrd="0" destOrd="0" presId="urn:microsoft.com/office/officeart/2008/layout/VerticalCurvedList"/>
    <dgm:cxn modelId="{3E4C2016-AA23-4263-BCA6-436285E161F9}" type="presOf" srcId="{5B94F2C6-FD42-4441-BE3A-7D390DF85640}" destId="{C35F7024-B9A5-44C7-8A89-F8190B0ADCE9}" srcOrd="0" destOrd="0" presId="urn:microsoft.com/office/officeart/2008/layout/VerticalCurvedList"/>
    <dgm:cxn modelId="{3E56931A-9189-473D-BE56-849751F2DC31}" srcId="{D2F417A6-367F-4EC3-8A68-1A2501B54057}" destId="{C0923314-93CC-48CA-8EBA-F7F07ABE3EC4}" srcOrd="2" destOrd="0" parTransId="{59EDCF71-D1A3-4BDF-83E6-74017D816BB3}" sibTransId="{57F6DB70-7D7C-4FE0-AD38-9853F47E09FC}"/>
    <dgm:cxn modelId="{2F12DB2A-A3DA-4961-9C74-AF5C58FCE5C0}" type="presOf" srcId="{50A527CC-BE01-4C65-9433-1069AD6CEE06}" destId="{2B546823-19A2-4F63-959F-6C025A4C81FE}" srcOrd="0" destOrd="0" presId="urn:microsoft.com/office/officeart/2008/layout/VerticalCurvedList"/>
    <dgm:cxn modelId="{A682EC40-75B5-4CB3-B4B6-56EE0744F03F}" type="presOf" srcId="{C0923314-93CC-48CA-8EBA-F7F07ABE3EC4}" destId="{271F7524-4528-4FF5-A0EA-D37CCA077E88}" srcOrd="0" destOrd="0" presId="urn:microsoft.com/office/officeart/2008/layout/VerticalCurvedList"/>
    <dgm:cxn modelId="{6B22A69B-28E9-4737-A883-7596E6A3A5E7}" type="presOf" srcId="{D2F417A6-367F-4EC3-8A68-1A2501B54057}" destId="{AD0D5B9F-D52E-4AF2-B476-FEB8BCA12D9F}" srcOrd="0" destOrd="0" presId="urn:microsoft.com/office/officeart/2008/layout/VerticalCurvedList"/>
    <dgm:cxn modelId="{DF90D3BC-0FCB-4575-9EB6-01539F9F1343}" srcId="{D2F417A6-367F-4EC3-8A68-1A2501B54057}" destId="{5B94F2C6-FD42-4441-BE3A-7D390DF85640}" srcOrd="1" destOrd="0" parTransId="{6F39057A-7392-41C0-9838-004D2CBC70F8}" sibTransId="{7A1E1A02-2808-4642-A0C5-44DA29163A33}"/>
    <dgm:cxn modelId="{8FD97DFC-2754-4F5F-8FEE-A5FBE091959A}" srcId="{D2F417A6-367F-4EC3-8A68-1A2501B54057}" destId="{320678F9-CEB0-4A9A-8152-57B457189150}" srcOrd="0" destOrd="0" parTransId="{08C6F2F3-7B65-4963-819F-ABFA2820E7D7}" sibTransId="{50A527CC-BE01-4C65-9433-1069AD6CEE06}"/>
    <dgm:cxn modelId="{D533D83E-FB2C-4368-91AF-ACE5C3DFA37C}" type="presParOf" srcId="{AD0D5B9F-D52E-4AF2-B476-FEB8BCA12D9F}" destId="{2A365298-0990-4A44-805D-2822F0397360}" srcOrd="0" destOrd="0" presId="urn:microsoft.com/office/officeart/2008/layout/VerticalCurvedList"/>
    <dgm:cxn modelId="{F37356DD-0C40-4B50-B4A2-888F609C598B}" type="presParOf" srcId="{2A365298-0990-4A44-805D-2822F0397360}" destId="{431EAB05-F40F-4278-AA69-6CE39069F664}" srcOrd="0" destOrd="0" presId="urn:microsoft.com/office/officeart/2008/layout/VerticalCurvedList"/>
    <dgm:cxn modelId="{747D0255-B345-4FAA-B00D-8B1A714B4EBF}" type="presParOf" srcId="{431EAB05-F40F-4278-AA69-6CE39069F664}" destId="{A63C456F-E2E2-463A-B6AA-28DE163A0AA8}" srcOrd="0" destOrd="0" presId="urn:microsoft.com/office/officeart/2008/layout/VerticalCurvedList"/>
    <dgm:cxn modelId="{60681B87-B60E-427C-A4C9-929F67FD8E49}" type="presParOf" srcId="{431EAB05-F40F-4278-AA69-6CE39069F664}" destId="{2B546823-19A2-4F63-959F-6C025A4C81FE}" srcOrd="1" destOrd="0" presId="urn:microsoft.com/office/officeart/2008/layout/VerticalCurvedList"/>
    <dgm:cxn modelId="{DE4B4C4E-02F8-41BE-9BE8-1B06677AC79F}" type="presParOf" srcId="{431EAB05-F40F-4278-AA69-6CE39069F664}" destId="{A5EF0D12-E2ED-4DC6-B303-1333CF749CEA}" srcOrd="2" destOrd="0" presId="urn:microsoft.com/office/officeart/2008/layout/VerticalCurvedList"/>
    <dgm:cxn modelId="{CDD4D152-401D-4891-873E-0B72B309FDF1}" type="presParOf" srcId="{431EAB05-F40F-4278-AA69-6CE39069F664}" destId="{926BDE7D-1C4D-4880-B566-47AF9F4A2653}" srcOrd="3" destOrd="0" presId="urn:microsoft.com/office/officeart/2008/layout/VerticalCurvedList"/>
    <dgm:cxn modelId="{45BB7078-DCCC-46D5-9957-F137A33E0145}" type="presParOf" srcId="{2A365298-0990-4A44-805D-2822F0397360}" destId="{9C2067A9-AC86-4FD1-BE52-3141F4A0E221}" srcOrd="1" destOrd="0" presId="urn:microsoft.com/office/officeart/2008/layout/VerticalCurvedList"/>
    <dgm:cxn modelId="{ECFBB229-3FD1-417F-B176-590BD1978AE6}" type="presParOf" srcId="{2A365298-0990-4A44-805D-2822F0397360}" destId="{F40CB32D-D78E-4D88-BB74-29AEA3E8D237}" srcOrd="2" destOrd="0" presId="urn:microsoft.com/office/officeart/2008/layout/VerticalCurvedList"/>
    <dgm:cxn modelId="{16258F72-249A-4A0D-8DEA-31C89DCE13BB}" type="presParOf" srcId="{F40CB32D-D78E-4D88-BB74-29AEA3E8D237}" destId="{C2DB71BE-7A77-49FB-A1A2-9F0A1234F777}" srcOrd="0" destOrd="0" presId="urn:microsoft.com/office/officeart/2008/layout/VerticalCurvedList"/>
    <dgm:cxn modelId="{5179A80E-2A2A-4A6D-B763-485111BB98BC}" type="presParOf" srcId="{2A365298-0990-4A44-805D-2822F0397360}" destId="{C35F7024-B9A5-44C7-8A89-F8190B0ADCE9}" srcOrd="3" destOrd="0" presId="urn:microsoft.com/office/officeart/2008/layout/VerticalCurvedList"/>
    <dgm:cxn modelId="{3B6717DD-01AD-41A5-9881-56F307B38C9B}" type="presParOf" srcId="{2A365298-0990-4A44-805D-2822F0397360}" destId="{7ECCB975-DC84-4EF6-84B2-473FE02FA9EC}" srcOrd="4" destOrd="0" presId="urn:microsoft.com/office/officeart/2008/layout/VerticalCurvedList"/>
    <dgm:cxn modelId="{CCE92BF1-BADA-4569-B80E-2664C8F25BF5}" type="presParOf" srcId="{7ECCB975-DC84-4EF6-84B2-473FE02FA9EC}" destId="{A4E9A136-DC90-4724-8D94-3FC639140738}" srcOrd="0" destOrd="0" presId="urn:microsoft.com/office/officeart/2008/layout/VerticalCurvedList"/>
    <dgm:cxn modelId="{3F4F79E9-BAFC-49B4-81EC-DD9FBE770501}" type="presParOf" srcId="{2A365298-0990-4A44-805D-2822F0397360}" destId="{271F7524-4528-4FF5-A0EA-D37CCA077E88}" srcOrd="5" destOrd="0" presId="urn:microsoft.com/office/officeart/2008/layout/VerticalCurvedList"/>
    <dgm:cxn modelId="{81BB429B-3BE0-460D-A054-5236030BA07B}" type="presParOf" srcId="{2A365298-0990-4A44-805D-2822F0397360}" destId="{DB94777B-0768-4F39-AFC7-2A4031DA44D5}" srcOrd="6" destOrd="0" presId="urn:microsoft.com/office/officeart/2008/layout/VerticalCurvedList"/>
    <dgm:cxn modelId="{D3F9A947-30A5-4366-B220-879E86E8194F}" type="presParOf" srcId="{DB94777B-0768-4F39-AFC7-2A4031DA44D5}" destId="{2E39A124-C3F9-4B70-A737-C3B0B6EBC3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CB54C-607D-4F2D-B44A-0761C77F4E75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0E86316C-CDA1-4D35-8CA8-DFBF4497406F}">
      <dgm:prSet phldrT="[Text]"/>
      <dgm:spPr/>
      <dgm:t>
        <a:bodyPr/>
        <a:lstStyle/>
        <a:p>
          <a:r>
            <a:rPr lang="sk-SK" dirty="0" err="1"/>
            <a:t>public</a:t>
          </a:r>
          <a:r>
            <a:rPr lang="sk-SK" dirty="0"/>
            <a:t> </a:t>
          </a:r>
          <a:r>
            <a:rPr lang="sk-SK" dirty="0" err="1"/>
            <a:t>policies</a:t>
          </a:r>
          <a:r>
            <a:rPr lang="sk-SK" dirty="0"/>
            <a:t> </a:t>
          </a:r>
        </a:p>
      </dgm:t>
    </dgm:pt>
    <dgm:pt modelId="{09A9800A-971B-4AFD-99D7-3B056E70B31F}" type="parTrans" cxnId="{53034C14-C699-4C75-B620-7361BBB80372}">
      <dgm:prSet/>
      <dgm:spPr/>
      <dgm:t>
        <a:bodyPr/>
        <a:lstStyle/>
        <a:p>
          <a:endParaRPr lang="sk-SK"/>
        </a:p>
      </dgm:t>
    </dgm:pt>
    <dgm:pt modelId="{CA42050B-7487-4CCD-8D3F-424E531BD8CA}" type="sibTrans" cxnId="{53034C14-C699-4C75-B620-7361BBB80372}">
      <dgm:prSet/>
      <dgm:spPr/>
      <dgm:t>
        <a:bodyPr/>
        <a:lstStyle/>
        <a:p>
          <a:endParaRPr lang="sk-SK"/>
        </a:p>
      </dgm:t>
    </dgm:pt>
    <dgm:pt modelId="{84D7E28F-8BF2-4703-86AB-969F496A350E}">
      <dgm:prSet phldrT="[Text]"/>
      <dgm:spPr/>
      <dgm:t>
        <a:bodyPr/>
        <a:lstStyle/>
        <a:p>
          <a:r>
            <a:rPr lang="sk-SK" dirty="0" err="1"/>
            <a:t>indicators</a:t>
          </a:r>
          <a:endParaRPr lang="sk-SK" dirty="0"/>
        </a:p>
      </dgm:t>
    </dgm:pt>
    <dgm:pt modelId="{60546F33-755E-4351-B914-F5D385969F03}" type="parTrans" cxnId="{E69AB8C6-6A0D-4EF4-ABC7-E65E33E22237}">
      <dgm:prSet/>
      <dgm:spPr/>
      <dgm:t>
        <a:bodyPr/>
        <a:lstStyle/>
        <a:p>
          <a:endParaRPr lang="sk-SK"/>
        </a:p>
      </dgm:t>
    </dgm:pt>
    <dgm:pt modelId="{8CC4BD4D-3250-4D18-A22A-A05C979F66C6}" type="sibTrans" cxnId="{E69AB8C6-6A0D-4EF4-ABC7-E65E33E22237}">
      <dgm:prSet/>
      <dgm:spPr/>
      <dgm:t>
        <a:bodyPr/>
        <a:lstStyle/>
        <a:p>
          <a:endParaRPr lang="sk-SK"/>
        </a:p>
      </dgm:t>
    </dgm:pt>
    <dgm:pt modelId="{036A3D2A-7A18-4578-A521-9DDDBD6BFAEE}">
      <dgm:prSet phldrT="[Text]"/>
      <dgm:spPr/>
      <dgm:t>
        <a:bodyPr/>
        <a:lstStyle/>
        <a:p>
          <a:r>
            <a:rPr lang="sk-SK" dirty="0" err="1"/>
            <a:t>Assessment</a:t>
          </a:r>
          <a:r>
            <a:rPr lang="sk-SK" dirty="0"/>
            <a:t> of audit </a:t>
          </a:r>
        </a:p>
        <a:p>
          <a:r>
            <a:rPr lang="sk-SK" dirty="0"/>
            <a:t>+ monitoring </a:t>
          </a:r>
          <a:r>
            <a:rPr lang="sk-SK" dirty="0" err="1"/>
            <a:t>indicators</a:t>
          </a:r>
          <a:endParaRPr lang="sk-SK" dirty="0"/>
        </a:p>
      </dgm:t>
    </dgm:pt>
    <dgm:pt modelId="{62C1D7CA-05A1-4A93-A763-37D0D88463DE}" type="parTrans" cxnId="{3BEDF1C7-C2C1-49B2-954F-F1A89FD89B13}">
      <dgm:prSet/>
      <dgm:spPr/>
      <dgm:t>
        <a:bodyPr/>
        <a:lstStyle/>
        <a:p>
          <a:endParaRPr lang="sk-SK"/>
        </a:p>
      </dgm:t>
    </dgm:pt>
    <dgm:pt modelId="{7CEAAB36-92CF-442D-8092-92ED73E74B7D}" type="sibTrans" cxnId="{3BEDF1C7-C2C1-49B2-954F-F1A89FD89B13}">
      <dgm:prSet/>
      <dgm:spPr/>
      <dgm:t>
        <a:bodyPr/>
        <a:lstStyle/>
        <a:p>
          <a:endParaRPr lang="sk-SK"/>
        </a:p>
      </dgm:t>
    </dgm:pt>
    <dgm:pt modelId="{3AE13976-911B-455D-9ADB-D21D04D69406}">
      <dgm:prSet/>
      <dgm:spPr/>
      <dgm:t>
        <a:bodyPr/>
        <a:lstStyle/>
        <a:p>
          <a:r>
            <a:rPr lang="sk-SK" dirty="0" err="1"/>
            <a:t>indicators</a:t>
          </a:r>
          <a:endParaRPr lang="sk-SK" dirty="0"/>
        </a:p>
      </dgm:t>
    </dgm:pt>
    <dgm:pt modelId="{729E16AA-C8C8-4A57-B489-716FBF9B351F}" type="parTrans" cxnId="{3C9EF748-3268-4E38-B333-C087C1B58433}">
      <dgm:prSet/>
      <dgm:spPr/>
      <dgm:t>
        <a:bodyPr/>
        <a:lstStyle/>
        <a:p>
          <a:endParaRPr lang="sk-SK"/>
        </a:p>
      </dgm:t>
    </dgm:pt>
    <dgm:pt modelId="{A5205F11-EDB2-4ABC-99A6-ACDFCC30A6C0}" type="sibTrans" cxnId="{3C9EF748-3268-4E38-B333-C087C1B58433}">
      <dgm:prSet/>
      <dgm:spPr/>
      <dgm:t>
        <a:bodyPr/>
        <a:lstStyle/>
        <a:p>
          <a:endParaRPr lang="sk-SK"/>
        </a:p>
      </dgm:t>
    </dgm:pt>
    <dgm:pt modelId="{EADA56F7-8B54-4EDD-94B3-EA0FFBDD6851}" type="pres">
      <dgm:prSet presAssocID="{E8ACB54C-607D-4F2D-B44A-0761C77F4E75}" presName="Name0" presStyleCnt="0">
        <dgm:presLayoutVars>
          <dgm:dir/>
          <dgm:resizeHandles val="exact"/>
        </dgm:presLayoutVars>
      </dgm:prSet>
      <dgm:spPr/>
    </dgm:pt>
    <dgm:pt modelId="{8DCD4905-5F45-42F2-9631-57291626B42E}" type="pres">
      <dgm:prSet presAssocID="{0E86316C-CDA1-4D35-8CA8-DFBF4497406F}" presName="node" presStyleLbl="node1" presStyleIdx="0" presStyleCnt="4">
        <dgm:presLayoutVars>
          <dgm:bulletEnabled val="1"/>
        </dgm:presLayoutVars>
      </dgm:prSet>
      <dgm:spPr/>
    </dgm:pt>
    <dgm:pt modelId="{C3D5AD45-7223-4F24-ACA4-DB2D72ECB272}" type="pres">
      <dgm:prSet presAssocID="{CA42050B-7487-4CCD-8D3F-424E531BD8CA}" presName="sibTrans" presStyleLbl="sibTrans2D1" presStyleIdx="0" presStyleCnt="3"/>
      <dgm:spPr/>
    </dgm:pt>
    <dgm:pt modelId="{5B608BF3-B315-4F03-ABCA-9654ECF53241}" type="pres">
      <dgm:prSet presAssocID="{CA42050B-7487-4CCD-8D3F-424E531BD8CA}" presName="connectorText" presStyleLbl="sibTrans2D1" presStyleIdx="0" presStyleCnt="3"/>
      <dgm:spPr/>
    </dgm:pt>
    <dgm:pt modelId="{E4232630-ECDD-4526-8C39-79B5D060F5FC}" type="pres">
      <dgm:prSet presAssocID="{3AE13976-911B-455D-9ADB-D21D04D69406}" presName="node" presStyleLbl="node1" presStyleIdx="1" presStyleCnt="4">
        <dgm:presLayoutVars>
          <dgm:bulletEnabled val="1"/>
        </dgm:presLayoutVars>
      </dgm:prSet>
      <dgm:spPr/>
    </dgm:pt>
    <dgm:pt modelId="{CE7015F6-AE4E-4AA7-B0B9-2C6420F5992E}" type="pres">
      <dgm:prSet presAssocID="{A5205F11-EDB2-4ABC-99A6-ACDFCC30A6C0}" presName="sibTrans" presStyleLbl="sibTrans2D1" presStyleIdx="1" presStyleCnt="3"/>
      <dgm:spPr/>
    </dgm:pt>
    <dgm:pt modelId="{5F66CFA9-79B4-48A7-8AAB-3BB8D8CB6F0F}" type="pres">
      <dgm:prSet presAssocID="{A5205F11-EDB2-4ABC-99A6-ACDFCC30A6C0}" presName="connectorText" presStyleLbl="sibTrans2D1" presStyleIdx="1" presStyleCnt="3"/>
      <dgm:spPr/>
    </dgm:pt>
    <dgm:pt modelId="{C19FC9F0-7133-4D09-AE9E-8F1D05B84F7B}" type="pres">
      <dgm:prSet presAssocID="{84D7E28F-8BF2-4703-86AB-969F496A350E}" presName="node" presStyleLbl="node1" presStyleIdx="2" presStyleCnt="4">
        <dgm:presLayoutVars>
          <dgm:bulletEnabled val="1"/>
        </dgm:presLayoutVars>
      </dgm:prSet>
      <dgm:spPr/>
    </dgm:pt>
    <dgm:pt modelId="{680347D8-4DDE-4352-8649-92FC96057F7F}" type="pres">
      <dgm:prSet presAssocID="{8CC4BD4D-3250-4D18-A22A-A05C979F66C6}" presName="sibTrans" presStyleLbl="sibTrans2D1" presStyleIdx="2" presStyleCnt="3"/>
      <dgm:spPr/>
    </dgm:pt>
    <dgm:pt modelId="{CFA66912-056B-46BD-B5B2-A068AB16C0CD}" type="pres">
      <dgm:prSet presAssocID="{8CC4BD4D-3250-4D18-A22A-A05C979F66C6}" presName="connectorText" presStyleLbl="sibTrans2D1" presStyleIdx="2" presStyleCnt="3"/>
      <dgm:spPr/>
    </dgm:pt>
    <dgm:pt modelId="{4298BFBE-7131-4C54-B113-CC8BF21C4AB2}" type="pres">
      <dgm:prSet presAssocID="{036A3D2A-7A18-4578-A521-9DDDBD6BFAEE}" presName="node" presStyleLbl="node1" presStyleIdx="3" presStyleCnt="4">
        <dgm:presLayoutVars>
          <dgm:bulletEnabled val="1"/>
        </dgm:presLayoutVars>
      </dgm:prSet>
      <dgm:spPr/>
    </dgm:pt>
  </dgm:ptLst>
  <dgm:cxnLst>
    <dgm:cxn modelId="{53034C14-C699-4C75-B620-7361BBB80372}" srcId="{E8ACB54C-607D-4F2D-B44A-0761C77F4E75}" destId="{0E86316C-CDA1-4D35-8CA8-DFBF4497406F}" srcOrd="0" destOrd="0" parTransId="{09A9800A-971B-4AFD-99D7-3B056E70B31F}" sibTransId="{CA42050B-7487-4CCD-8D3F-424E531BD8CA}"/>
    <dgm:cxn modelId="{FE7B6166-863E-415B-BC27-9AAD9DFF8687}" type="presOf" srcId="{CA42050B-7487-4CCD-8D3F-424E531BD8CA}" destId="{5B608BF3-B315-4F03-ABCA-9654ECF53241}" srcOrd="1" destOrd="0" presId="urn:microsoft.com/office/officeart/2005/8/layout/process1"/>
    <dgm:cxn modelId="{3C9EF748-3268-4E38-B333-C087C1B58433}" srcId="{E8ACB54C-607D-4F2D-B44A-0761C77F4E75}" destId="{3AE13976-911B-455D-9ADB-D21D04D69406}" srcOrd="1" destOrd="0" parTransId="{729E16AA-C8C8-4A57-B489-716FBF9B351F}" sibTransId="{A5205F11-EDB2-4ABC-99A6-ACDFCC30A6C0}"/>
    <dgm:cxn modelId="{BBC6F88B-19FA-4660-A91B-A04379B4FCC2}" type="presOf" srcId="{3AE13976-911B-455D-9ADB-D21D04D69406}" destId="{E4232630-ECDD-4526-8C39-79B5D060F5FC}" srcOrd="0" destOrd="0" presId="urn:microsoft.com/office/officeart/2005/8/layout/process1"/>
    <dgm:cxn modelId="{252D898F-D67D-4257-8F0B-6A518DDE9E29}" type="presOf" srcId="{0E86316C-CDA1-4D35-8CA8-DFBF4497406F}" destId="{8DCD4905-5F45-42F2-9631-57291626B42E}" srcOrd="0" destOrd="0" presId="urn:microsoft.com/office/officeart/2005/8/layout/process1"/>
    <dgm:cxn modelId="{6C41BA93-9D95-4724-B6F2-7B3CF546DF21}" type="presOf" srcId="{8CC4BD4D-3250-4D18-A22A-A05C979F66C6}" destId="{680347D8-4DDE-4352-8649-92FC96057F7F}" srcOrd="0" destOrd="0" presId="urn:microsoft.com/office/officeart/2005/8/layout/process1"/>
    <dgm:cxn modelId="{D0CF8AA4-EBF6-4249-BFD6-2C379F9CDDD6}" type="presOf" srcId="{A5205F11-EDB2-4ABC-99A6-ACDFCC30A6C0}" destId="{5F66CFA9-79B4-48A7-8AAB-3BB8D8CB6F0F}" srcOrd="1" destOrd="0" presId="urn:microsoft.com/office/officeart/2005/8/layout/process1"/>
    <dgm:cxn modelId="{007876C1-DF6B-44DF-93C7-3085950C809A}" type="presOf" srcId="{84D7E28F-8BF2-4703-86AB-969F496A350E}" destId="{C19FC9F0-7133-4D09-AE9E-8F1D05B84F7B}" srcOrd="0" destOrd="0" presId="urn:microsoft.com/office/officeart/2005/8/layout/process1"/>
    <dgm:cxn modelId="{0BFF9AC4-F218-43C1-AD44-827136132B5F}" type="presOf" srcId="{E8ACB54C-607D-4F2D-B44A-0761C77F4E75}" destId="{EADA56F7-8B54-4EDD-94B3-EA0FFBDD6851}" srcOrd="0" destOrd="0" presId="urn:microsoft.com/office/officeart/2005/8/layout/process1"/>
    <dgm:cxn modelId="{E69AB8C6-6A0D-4EF4-ABC7-E65E33E22237}" srcId="{E8ACB54C-607D-4F2D-B44A-0761C77F4E75}" destId="{84D7E28F-8BF2-4703-86AB-969F496A350E}" srcOrd="2" destOrd="0" parTransId="{60546F33-755E-4351-B914-F5D385969F03}" sibTransId="{8CC4BD4D-3250-4D18-A22A-A05C979F66C6}"/>
    <dgm:cxn modelId="{3BEDF1C7-C2C1-49B2-954F-F1A89FD89B13}" srcId="{E8ACB54C-607D-4F2D-B44A-0761C77F4E75}" destId="{036A3D2A-7A18-4578-A521-9DDDBD6BFAEE}" srcOrd="3" destOrd="0" parTransId="{62C1D7CA-05A1-4A93-A763-37D0D88463DE}" sibTransId="{7CEAAB36-92CF-442D-8092-92ED73E74B7D}"/>
    <dgm:cxn modelId="{B155A3D0-0156-409A-8FBC-98811D657FE5}" type="presOf" srcId="{036A3D2A-7A18-4578-A521-9DDDBD6BFAEE}" destId="{4298BFBE-7131-4C54-B113-CC8BF21C4AB2}" srcOrd="0" destOrd="0" presId="urn:microsoft.com/office/officeart/2005/8/layout/process1"/>
    <dgm:cxn modelId="{7E9996D7-2F35-468A-8F93-81C01454F089}" type="presOf" srcId="{8CC4BD4D-3250-4D18-A22A-A05C979F66C6}" destId="{CFA66912-056B-46BD-B5B2-A068AB16C0CD}" srcOrd="1" destOrd="0" presId="urn:microsoft.com/office/officeart/2005/8/layout/process1"/>
    <dgm:cxn modelId="{843696D9-5819-4971-AE25-FD68D7E44F20}" type="presOf" srcId="{A5205F11-EDB2-4ABC-99A6-ACDFCC30A6C0}" destId="{CE7015F6-AE4E-4AA7-B0B9-2C6420F5992E}" srcOrd="0" destOrd="0" presId="urn:microsoft.com/office/officeart/2005/8/layout/process1"/>
    <dgm:cxn modelId="{230CFDED-92DC-4B94-AF88-7264A23FE18F}" type="presOf" srcId="{CA42050B-7487-4CCD-8D3F-424E531BD8CA}" destId="{C3D5AD45-7223-4F24-ACA4-DB2D72ECB272}" srcOrd="0" destOrd="0" presId="urn:microsoft.com/office/officeart/2005/8/layout/process1"/>
    <dgm:cxn modelId="{A14D355F-2265-47EB-9B5A-6B7BFDEC0858}" type="presParOf" srcId="{EADA56F7-8B54-4EDD-94B3-EA0FFBDD6851}" destId="{8DCD4905-5F45-42F2-9631-57291626B42E}" srcOrd="0" destOrd="0" presId="urn:microsoft.com/office/officeart/2005/8/layout/process1"/>
    <dgm:cxn modelId="{8F2FC6D7-BD4B-43BE-9D65-9595794DCF2A}" type="presParOf" srcId="{EADA56F7-8B54-4EDD-94B3-EA0FFBDD6851}" destId="{C3D5AD45-7223-4F24-ACA4-DB2D72ECB272}" srcOrd="1" destOrd="0" presId="urn:microsoft.com/office/officeart/2005/8/layout/process1"/>
    <dgm:cxn modelId="{6CEEA8B1-F458-4F5D-B910-B7133AF47B61}" type="presParOf" srcId="{C3D5AD45-7223-4F24-ACA4-DB2D72ECB272}" destId="{5B608BF3-B315-4F03-ABCA-9654ECF53241}" srcOrd="0" destOrd="0" presId="urn:microsoft.com/office/officeart/2005/8/layout/process1"/>
    <dgm:cxn modelId="{E145DA78-223D-427A-BBB3-DF73A31C1C36}" type="presParOf" srcId="{EADA56F7-8B54-4EDD-94B3-EA0FFBDD6851}" destId="{E4232630-ECDD-4526-8C39-79B5D060F5FC}" srcOrd="2" destOrd="0" presId="urn:microsoft.com/office/officeart/2005/8/layout/process1"/>
    <dgm:cxn modelId="{BA6791C2-186B-4A2A-AAF3-0C8415983C4F}" type="presParOf" srcId="{EADA56F7-8B54-4EDD-94B3-EA0FFBDD6851}" destId="{CE7015F6-AE4E-4AA7-B0B9-2C6420F5992E}" srcOrd="3" destOrd="0" presId="urn:microsoft.com/office/officeart/2005/8/layout/process1"/>
    <dgm:cxn modelId="{059EBD40-A392-4A06-82C1-841E40DAFC31}" type="presParOf" srcId="{CE7015F6-AE4E-4AA7-B0B9-2C6420F5992E}" destId="{5F66CFA9-79B4-48A7-8AAB-3BB8D8CB6F0F}" srcOrd="0" destOrd="0" presId="urn:microsoft.com/office/officeart/2005/8/layout/process1"/>
    <dgm:cxn modelId="{B152176E-B0C7-41EE-8C61-A32D33AA6F44}" type="presParOf" srcId="{EADA56F7-8B54-4EDD-94B3-EA0FFBDD6851}" destId="{C19FC9F0-7133-4D09-AE9E-8F1D05B84F7B}" srcOrd="4" destOrd="0" presId="urn:microsoft.com/office/officeart/2005/8/layout/process1"/>
    <dgm:cxn modelId="{F683D235-226D-4B65-A1E3-9083CE8922BD}" type="presParOf" srcId="{EADA56F7-8B54-4EDD-94B3-EA0FFBDD6851}" destId="{680347D8-4DDE-4352-8649-92FC96057F7F}" srcOrd="5" destOrd="0" presId="urn:microsoft.com/office/officeart/2005/8/layout/process1"/>
    <dgm:cxn modelId="{36AEC4C0-43B7-401B-B5ED-8582F2F14954}" type="presParOf" srcId="{680347D8-4DDE-4352-8649-92FC96057F7F}" destId="{CFA66912-056B-46BD-B5B2-A068AB16C0CD}" srcOrd="0" destOrd="0" presId="urn:microsoft.com/office/officeart/2005/8/layout/process1"/>
    <dgm:cxn modelId="{B2A9D67F-B7AC-43FD-9AED-428E24E7A8A4}" type="presParOf" srcId="{EADA56F7-8B54-4EDD-94B3-EA0FFBDD6851}" destId="{4298BFBE-7131-4C54-B113-CC8BF21C4AB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CB54C-607D-4F2D-B44A-0761C77F4E75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0E86316C-CDA1-4D35-8CA8-DFBF4497406F}">
      <dgm:prSet phldrT="[Text]"/>
      <dgm:spPr/>
      <dgm:t>
        <a:bodyPr/>
        <a:lstStyle/>
        <a:p>
          <a:r>
            <a:rPr lang="sk-SK" b="1" dirty="0" err="1"/>
            <a:t>Strategic</a:t>
          </a:r>
          <a:r>
            <a:rPr lang="sk-SK" b="1" dirty="0"/>
            <a:t>  </a:t>
          </a:r>
          <a:r>
            <a:rPr lang="sk-SK" b="1" dirty="0" err="1"/>
            <a:t>planning</a:t>
          </a:r>
          <a:endParaRPr lang="sk-SK" b="1" dirty="0"/>
        </a:p>
      </dgm:t>
    </dgm:pt>
    <dgm:pt modelId="{09A9800A-971B-4AFD-99D7-3B056E70B31F}" type="parTrans" cxnId="{53034C14-C699-4C75-B620-7361BBB80372}">
      <dgm:prSet/>
      <dgm:spPr/>
      <dgm:t>
        <a:bodyPr/>
        <a:lstStyle/>
        <a:p>
          <a:endParaRPr lang="sk-SK" b="1"/>
        </a:p>
      </dgm:t>
    </dgm:pt>
    <dgm:pt modelId="{CA42050B-7487-4CCD-8D3F-424E531BD8CA}" type="sibTrans" cxnId="{53034C14-C699-4C75-B620-7361BBB80372}">
      <dgm:prSet/>
      <dgm:spPr/>
      <dgm:t>
        <a:bodyPr/>
        <a:lstStyle/>
        <a:p>
          <a:endParaRPr lang="sk-SK" b="1"/>
        </a:p>
      </dgm:t>
    </dgm:pt>
    <dgm:pt modelId="{84D7E28F-8BF2-4703-86AB-969F496A350E}">
      <dgm:prSet phldrT="[Text]"/>
      <dgm:spPr/>
      <dgm:t>
        <a:bodyPr/>
        <a:lstStyle/>
        <a:p>
          <a:r>
            <a:rPr lang="sk-SK" b="1" dirty="0"/>
            <a:t>AUDITS </a:t>
          </a:r>
        </a:p>
      </dgm:t>
    </dgm:pt>
    <dgm:pt modelId="{60546F33-755E-4351-B914-F5D385969F03}" type="parTrans" cxnId="{E69AB8C6-6A0D-4EF4-ABC7-E65E33E22237}">
      <dgm:prSet/>
      <dgm:spPr/>
      <dgm:t>
        <a:bodyPr/>
        <a:lstStyle/>
        <a:p>
          <a:endParaRPr lang="sk-SK" b="1"/>
        </a:p>
      </dgm:t>
    </dgm:pt>
    <dgm:pt modelId="{8CC4BD4D-3250-4D18-A22A-A05C979F66C6}" type="sibTrans" cxnId="{E69AB8C6-6A0D-4EF4-ABC7-E65E33E22237}">
      <dgm:prSet/>
      <dgm:spPr/>
      <dgm:t>
        <a:bodyPr/>
        <a:lstStyle/>
        <a:p>
          <a:endParaRPr lang="sk-SK" b="1"/>
        </a:p>
      </dgm:t>
    </dgm:pt>
    <dgm:pt modelId="{036A3D2A-7A18-4578-A521-9DDDBD6BFAEE}">
      <dgm:prSet phldrT="[Text]"/>
      <dgm:spPr/>
      <dgm:t>
        <a:bodyPr/>
        <a:lstStyle/>
        <a:p>
          <a:r>
            <a:rPr lang="sk-SK" b="1" dirty="0" err="1"/>
            <a:t>Opinions</a:t>
          </a:r>
          <a:r>
            <a:rPr lang="sk-SK" b="1" dirty="0"/>
            <a:t> </a:t>
          </a:r>
        </a:p>
      </dgm:t>
    </dgm:pt>
    <dgm:pt modelId="{62C1D7CA-05A1-4A93-A763-37D0D88463DE}" type="parTrans" cxnId="{3BEDF1C7-C2C1-49B2-954F-F1A89FD89B13}">
      <dgm:prSet/>
      <dgm:spPr/>
      <dgm:t>
        <a:bodyPr/>
        <a:lstStyle/>
        <a:p>
          <a:endParaRPr lang="sk-SK" b="1"/>
        </a:p>
      </dgm:t>
    </dgm:pt>
    <dgm:pt modelId="{7CEAAB36-92CF-442D-8092-92ED73E74B7D}" type="sibTrans" cxnId="{3BEDF1C7-C2C1-49B2-954F-F1A89FD89B13}">
      <dgm:prSet/>
      <dgm:spPr/>
      <dgm:t>
        <a:bodyPr/>
        <a:lstStyle/>
        <a:p>
          <a:endParaRPr lang="sk-SK" b="1"/>
        </a:p>
      </dgm:t>
    </dgm:pt>
    <dgm:pt modelId="{3AE13976-911B-455D-9ADB-D21D04D69406}">
      <dgm:prSet/>
      <dgm:spPr/>
      <dgm:t>
        <a:bodyPr/>
        <a:lstStyle/>
        <a:p>
          <a:r>
            <a:rPr lang="sk-SK" b="1" dirty="0"/>
            <a:t>Priority </a:t>
          </a:r>
          <a:r>
            <a:rPr lang="sk-SK" b="1" dirty="0" err="1"/>
            <a:t>areas</a:t>
          </a:r>
          <a:endParaRPr lang="sk-SK" b="1" dirty="0"/>
        </a:p>
      </dgm:t>
    </dgm:pt>
    <dgm:pt modelId="{729E16AA-C8C8-4A57-B489-716FBF9B351F}" type="parTrans" cxnId="{3C9EF748-3268-4E38-B333-C087C1B58433}">
      <dgm:prSet/>
      <dgm:spPr/>
      <dgm:t>
        <a:bodyPr/>
        <a:lstStyle/>
        <a:p>
          <a:endParaRPr lang="sk-SK" b="1"/>
        </a:p>
      </dgm:t>
    </dgm:pt>
    <dgm:pt modelId="{A5205F11-EDB2-4ABC-99A6-ACDFCC30A6C0}" type="sibTrans" cxnId="{3C9EF748-3268-4E38-B333-C087C1B58433}">
      <dgm:prSet/>
      <dgm:spPr/>
      <dgm:t>
        <a:bodyPr/>
        <a:lstStyle/>
        <a:p>
          <a:endParaRPr lang="sk-SK" b="1"/>
        </a:p>
      </dgm:t>
    </dgm:pt>
    <dgm:pt modelId="{EADA56F7-8B54-4EDD-94B3-EA0FFBDD6851}" type="pres">
      <dgm:prSet presAssocID="{E8ACB54C-607D-4F2D-B44A-0761C77F4E75}" presName="Name0" presStyleCnt="0">
        <dgm:presLayoutVars>
          <dgm:dir/>
          <dgm:resizeHandles val="exact"/>
        </dgm:presLayoutVars>
      </dgm:prSet>
      <dgm:spPr/>
    </dgm:pt>
    <dgm:pt modelId="{8DCD4905-5F45-42F2-9631-57291626B42E}" type="pres">
      <dgm:prSet presAssocID="{0E86316C-CDA1-4D35-8CA8-DFBF4497406F}" presName="node" presStyleLbl="node1" presStyleIdx="0" presStyleCnt="4">
        <dgm:presLayoutVars>
          <dgm:bulletEnabled val="1"/>
        </dgm:presLayoutVars>
      </dgm:prSet>
      <dgm:spPr/>
    </dgm:pt>
    <dgm:pt modelId="{C3D5AD45-7223-4F24-ACA4-DB2D72ECB272}" type="pres">
      <dgm:prSet presAssocID="{CA42050B-7487-4CCD-8D3F-424E531BD8CA}" presName="sibTrans" presStyleLbl="sibTrans2D1" presStyleIdx="0" presStyleCnt="3"/>
      <dgm:spPr/>
    </dgm:pt>
    <dgm:pt modelId="{5B608BF3-B315-4F03-ABCA-9654ECF53241}" type="pres">
      <dgm:prSet presAssocID="{CA42050B-7487-4CCD-8D3F-424E531BD8CA}" presName="connectorText" presStyleLbl="sibTrans2D1" presStyleIdx="0" presStyleCnt="3"/>
      <dgm:spPr/>
    </dgm:pt>
    <dgm:pt modelId="{E4232630-ECDD-4526-8C39-79B5D060F5FC}" type="pres">
      <dgm:prSet presAssocID="{3AE13976-911B-455D-9ADB-D21D04D69406}" presName="node" presStyleLbl="node1" presStyleIdx="1" presStyleCnt="4">
        <dgm:presLayoutVars>
          <dgm:bulletEnabled val="1"/>
        </dgm:presLayoutVars>
      </dgm:prSet>
      <dgm:spPr/>
    </dgm:pt>
    <dgm:pt modelId="{CE7015F6-AE4E-4AA7-B0B9-2C6420F5992E}" type="pres">
      <dgm:prSet presAssocID="{A5205F11-EDB2-4ABC-99A6-ACDFCC30A6C0}" presName="sibTrans" presStyleLbl="sibTrans2D1" presStyleIdx="1" presStyleCnt="3"/>
      <dgm:spPr/>
    </dgm:pt>
    <dgm:pt modelId="{5F66CFA9-79B4-48A7-8AAB-3BB8D8CB6F0F}" type="pres">
      <dgm:prSet presAssocID="{A5205F11-EDB2-4ABC-99A6-ACDFCC30A6C0}" presName="connectorText" presStyleLbl="sibTrans2D1" presStyleIdx="1" presStyleCnt="3"/>
      <dgm:spPr/>
    </dgm:pt>
    <dgm:pt modelId="{C19FC9F0-7133-4D09-AE9E-8F1D05B84F7B}" type="pres">
      <dgm:prSet presAssocID="{84D7E28F-8BF2-4703-86AB-969F496A350E}" presName="node" presStyleLbl="node1" presStyleIdx="2" presStyleCnt="4">
        <dgm:presLayoutVars>
          <dgm:bulletEnabled val="1"/>
        </dgm:presLayoutVars>
      </dgm:prSet>
      <dgm:spPr/>
    </dgm:pt>
    <dgm:pt modelId="{680347D8-4DDE-4352-8649-92FC96057F7F}" type="pres">
      <dgm:prSet presAssocID="{8CC4BD4D-3250-4D18-A22A-A05C979F66C6}" presName="sibTrans" presStyleLbl="sibTrans2D1" presStyleIdx="2" presStyleCnt="3"/>
      <dgm:spPr/>
    </dgm:pt>
    <dgm:pt modelId="{CFA66912-056B-46BD-B5B2-A068AB16C0CD}" type="pres">
      <dgm:prSet presAssocID="{8CC4BD4D-3250-4D18-A22A-A05C979F66C6}" presName="connectorText" presStyleLbl="sibTrans2D1" presStyleIdx="2" presStyleCnt="3"/>
      <dgm:spPr/>
    </dgm:pt>
    <dgm:pt modelId="{4298BFBE-7131-4C54-B113-CC8BF21C4AB2}" type="pres">
      <dgm:prSet presAssocID="{036A3D2A-7A18-4578-A521-9DDDBD6BFAEE}" presName="node" presStyleLbl="node1" presStyleIdx="3" presStyleCnt="4">
        <dgm:presLayoutVars>
          <dgm:bulletEnabled val="1"/>
        </dgm:presLayoutVars>
      </dgm:prSet>
      <dgm:spPr/>
    </dgm:pt>
  </dgm:ptLst>
  <dgm:cxnLst>
    <dgm:cxn modelId="{53034C14-C699-4C75-B620-7361BBB80372}" srcId="{E8ACB54C-607D-4F2D-B44A-0761C77F4E75}" destId="{0E86316C-CDA1-4D35-8CA8-DFBF4497406F}" srcOrd="0" destOrd="0" parTransId="{09A9800A-971B-4AFD-99D7-3B056E70B31F}" sibTransId="{CA42050B-7487-4CCD-8D3F-424E531BD8CA}"/>
    <dgm:cxn modelId="{CD0E0927-1AB9-42DB-8D36-510E6218A4BB}" type="presOf" srcId="{8CC4BD4D-3250-4D18-A22A-A05C979F66C6}" destId="{CFA66912-056B-46BD-B5B2-A068AB16C0CD}" srcOrd="1" destOrd="0" presId="urn:microsoft.com/office/officeart/2005/8/layout/process1"/>
    <dgm:cxn modelId="{B36C4830-046F-47E8-B11C-47938329F0A5}" type="presOf" srcId="{E8ACB54C-607D-4F2D-B44A-0761C77F4E75}" destId="{EADA56F7-8B54-4EDD-94B3-EA0FFBDD6851}" srcOrd="0" destOrd="0" presId="urn:microsoft.com/office/officeart/2005/8/layout/process1"/>
    <dgm:cxn modelId="{5AB13940-BEE3-4528-A816-B23541394AFF}" type="presOf" srcId="{84D7E28F-8BF2-4703-86AB-969F496A350E}" destId="{C19FC9F0-7133-4D09-AE9E-8F1D05B84F7B}" srcOrd="0" destOrd="0" presId="urn:microsoft.com/office/officeart/2005/8/layout/process1"/>
    <dgm:cxn modelId="{3C9EF748-3268-4E38-B333-C087C1B58433}" srcId="{E8ACB54C-607D-4F2D-B44A-0761C77F4E75}" destId="{3AE13976-911B-455D-9ADB-D21D04D69406}" srcOrd="1" destOrd="0" parTransId="{729E16AA-C8C8-4A57-B489-716FBF9B351F}" sibTransId="{A5205F11-EDB2-4ABC-99A6-ACDFCC30A6C0}"/>
    <dgm:cxn modelId="{4AD2E175-E4D6-4E83-859B-4F7126D127AC}" type="presOf" srcId="{CA42050B-7487-4CCD-8D3F-424E531BD8CA}" destId="{5B608BF3-B315-4F03-ABCA-9654ECF53241}" srcOrd="1" destOrd="0" presId="urn:microsoft.com/office/officeart/2005/8/layout/process1"/>
    <dgm:cxn modelId="{CC2E3F7C-95A8-47E9-8779-22EFFDFE08F8}" type="presOf" srcId="{A5205F11-EDB2-4ABC-99A6-ACDFCC30A6C0}" destId="{5F66CFA9-79B4-48A7-8AAB-3BB8D8CB6F0F}" srcOrd="1" destOrd="0" presId="urn:microsoft.com/office/officeart/2005/8/layout/process1"/>
    <dgm:cxn modelId="{56CD0B94-953E-4A6C-96C3-0409E66F8E67}" type="presOf" srcId="{8CC4BD4D-3250-4D18-A22A-A05C979F66C6}" destId="{680347D8-4DDE-4352-8649-92FC96057F7F}" srcOrd="0" destOrd="0" presId="urn:microsoft.com/office/officeart/2005/8/layout/process1"/>
    <dgm:cxn modelId="{46951195-FD8E-4CF7-9F15-F2BDEE34223E}" type="presOf" srcId="{A5205F11-EDB2-4ABC-99A6-ACDFCC30A6C0}" destId="{CE7015F6-AE4E-4AA7-B0B9-2C6420F5992E}" srcOrd="0" destOrd="0" presId="urn:microsoft.com/office/officeart/2005/8/layout/process1"/>
    <dgm:cxn modelId="{A4B2529A-4364-4158-AACE-4C6DA2B9BA61}" type="presOf" srcId="{CA42050B-7487-4CCD-8D3F-424E531BD8CA}" destId="{C3D5AD45-7223-4F24-ACA4-DB2D72ECB272}" srcOrd="0" destOrd="0" presId="urn:microsoft.com/office/officeart/2005/8/layout/process1"/>
    <dgm:cxn modelId="{E69AB8C6-6A0D-4EF4-ABC7-E65E33E22237}" srcId="{E8ACB54C-607D-4F2D-B44A-0761C77F4E75}" destId="{84D7E28F-8BF2-4703-86AB-969F496A350E}" srcOrd="2" destOrd="0" parTransId="{60546F33-755E-4351-B914-F5D385969F03}" sibTransId="{8CC4BD4D-3250-4D18-A22A-A05C979F66C6}"/>
    <dgm:cxn modelId="{3BEDF1C7-C2C1-49B2-954F-F1A89FD89B13}" srcId="{E8ACB54C-607D-4F2D-B44A-0761C77F4E75}" destId="{036A3D2A-7A18-4578-A521-9DDDBD6BFAEE}" srcOrd="3" destOrd="0" parTransId="{62C1D7CA-05A1-4A93-A763-37D0D88463DE}" sibTransId="{7CEAAB36-92CF-442D-8092-92ED73E74B7D}"/>
    <dgm:cxn modelId="{31DACCD5-015E-4DD6-9D2D-019228388926}" type="presOf" srcId="{036A3D2A-7A18-4578-A521-9DDDBD6BFAEE}" destId="{4298BFBE-7131-4C54-B113-CC8BF21C4AB2}" srcOrd="0" destOrd="0" presId="urn:microsoft.com/office/officeart/2005/8/layout/process1"/>
    <dgm:cxn modelId="{032216D7-7E97-4F44-922B-41DD154F3606}" type="presOf" srcId="{0E86316C-CDA1-4D35-8CA8-DFBF4497406F}" destId="{8DCD4905-5F45-42F2-9631-57291626B42E}" srcOrd="0" destOrd="0" presId="urn:microsoft.com/office/officeart/2005/8/layout/process1"/>
    <dgm:cxn modelId="{3663C4FC-12A6-4E39-A460-0C577BDA8D78}" type="presOf" srcId="{3AE13976-911B-455D-9ADB-D21D04D69406}" destId="{E4232630-ECDD-4526-8C39-79B5D060F5FC}" srcOrd="0" destOrd="0" presId="urn:microsoft.com/office/officeart/2005/8/layout/process1"/>
    <dgm:cxn modelId="{DF37C8A3-D5F7-450A-BC22-BB56D8A3A4E6}" type="presParOf" srcId="{EADA56F7-8B54-4EDD-94B3-EA0FFBDD6851}" destId="{8DCD4905-5F45-42F2-9631-57291626B42E}" srcOrd="0" destOrd="0" presId="urn:microsoft.com/office/officeart/2005/8/layout/process1"/>
    <dgm:cxn modelId="{0AEB00E1-05A2-4435-9266-3ABFBAEEE7F7}" type="presParOf" srcId="{EADA56F7-8B54-4EDD-94B3-EA0FFBDD6851}" destId="{C3D5AD45-7223-4F24-ACA4-DB2D72ECB272}" srcOrd="1" destOrd="0" presId="urn:microsoft.com/office/officeart/2005/8/layout/process1"/>
    <dgm:cxn modelId="{6103F516-A138-4DE9-9824-8AF8F76476C6}" type="presParOf" srcId="{C3D5AD45-7223-4F24-ACA4-DB2D72ECB272}" destId="{5B608BF3-B315-4F03-ABCA-9654ECF53241}" srcOrd="0" destOrd="0" presId="urn:microsoft.com/office/officeart/2005/8/layout/process1"/>
    <dgm:cxn modelId="{125DB2C8-9E7E-4721-BCEE-EFBF8BC7991E}" type="presParOf" srcId="{EADA56F7-8B54-4EDD-94B3-EA0FFBDD6851}" destId="{E4232630-ECDD-4526-8C39-79B5D060F5FC}" srcOrd="2" destOrd="0" presId="urn:microsoft.com/office/officeart/2005/8/layout/process1"/>
    <dgm:cxn modelId="{D23E17F4-27FE-4056-9737-99445DC67597}" type="presParOf" srcId="{EADA56F7-8B54-4EDD-94B3-EA0FFBDD6851}" destId="{CE7015F6-AE4E-4AA7-B0B9-2C6420F5992E}" srcOrd="3" destOrd="0" presId="urn:microsoft.com/office/officeart/2005/8/layout/process1"/>
    <dgm:cxn modelId="{ACE99F10-7C6C-4FCC-9872-8522C8558CA5}" type="presParOf" srcId="{CE7015F6-AE4E-4AA7-B0B9-2C6420F5992E}" destId="{5F66CFA9-79B4-48A7-8AAB-3BB8D8CB6F0F}" srcOrd="0" destOrd="0" presId="urn:microsoft.com/office/officeart/2005/8/layout/process1"/>
    <dgm:cxn modelId="{3F415ADB-696D-4D6D-9A12-E3E751729450}" type="presParOf" srcId="{EADA56F7-8B54-4EDD-94B3-EA0FFBDD6851}" destId="{C19FC9F0-7133-4D09-AE9E-8F1D05B84F7B}" srcOrd="4" destOrd="0" presId="urn:microsoft.com/office/officeart/2005/8/layout/process1"/>
    <dgm:cxn modelId="{9400AD0E-A626-46C3-ACD6-2EA8E5381405}" type="presParOf" srcId="{EADA56F7-8B54-4EDD-94B3-EA0FFBDD6851}" destId="{680347D8-4DDE-4352-8649-92FC96057F7F}" srcOrd="5" destOrd="0" presId="urn:microsoft.com/office/officeart/2005/8/layout/process1"/>
    <dgm:cxn modelId="{68D6F0A7-FE7D-41E3-95E8-B19B07AD3F4F}" type="presParOf" srcId="{680347D8-4DDE-4352-8649-92FC96057F7F}" destId="{CFA66912-056B-46BD-B5B2-A068AB16C0CD}" srcOrd="0" destOrd="0" presId="urn:microsoft.com/office/officeart/2005/8/layout/process1"/>
    <dgm:cxn modelId="{88C8E4E6-725A-4658-A4D1-E6C48150DCDA}" type="presParOf" srcId="{EADA56F7-8B54-4EDD-94B3-EA0FFBDD6851}" destId="{4298BFBE-7131-4C54-B113-CC8BF21C4AB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6823-19A2-4F63-959F-6C025A4C81FE}">
      <dsp:nvSpPr>
        <dsp:cNvPr id="0" name=""/>
        <dsp:cNvSpPr/>
      </dsp:nvSpPr>
      <dsp:spPr>
        <a:xfrm>
          <a:off x="-3730229" y="-573040"/>
          <a:ext cx="4446319" cy="4446319"/>
        </a:xfrm>
        <a:prstGeom prst="blockArc">
          <a:avLst>
            <a:gd name="adj1" fmla="val 18900000"/>
            <a:gd name="adj2" fmla="val 2700000"/>
            <a:gd name="adj3" fmla="val 4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067A9-AC86-4FD1-BE52-3141F4A0E221}">
      <dsp:nvSpPr>
        <dsp:cNvPr id="0" name=""/>
        <dsp:cNvSpPr/>
      </dsp:nvSpPr>
      <dsp:spPr>
        <a:xfrm>
          <a:off x="460492" y="330023"/>
          <a:ext cx="6744511" cy="660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9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Auditing and monitoring activity – opinions on public administration budget</a:t>
          </a:r>
        </a:p>
      </dsp:txBody>
      <dsp:txXfrm>
        <a:off x="460492" y="330023"/>
        <a:ext cx="6744511" cy="660047"/>
      </dsp:txXfrm>
    </dsp:sp>
    <dsp:sp modelId="{C2DB71BE-7A77-49FB-A1A2-9F0A1234F777}">
      <dsp:nvSpPr>
        <dsp:cNvPr id="0" name=""/>
        <dsp:cNvSpPr/>
      </dsp:nvSpPr>
      <dsp:spPr>
        <a:xfrm>
          <a:off x="47962" y="247517"/>
          <a:ext cx="825059" cy="825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F7024-B9A5-44C7-8A89-F8190B0ADCE9}">
      <dsp:nvSpPr>
        <dsp:cNvPr id="0" name=""/>
        <dsp:cNvSpPr/>
      </dsp:nvSpPr>
      <dsp:spPr>
        <a:xfrm>
          <a:off x="700419" y="1320095"/>
          <a:ext cx="6504584" cy="660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9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Auditing activity – according to audits</a:t>
          </a:r>
        </a:p>
      </dsp:txBody>
      <dsp:txXfrm>
        <a:off x="700419" y="1320095"/>
        <a:ext cx="6504584" cy="660047"/>
      </dsp:txXfrm>
    </dsp:sp>
    <dsp:sp modelId="{A4E9A136-DC90-4724-8D94-3FC639140738}">
      <dsp:nvSpPr>
        <dsp:cNvPr id="0" name=""/>
        <dsp:cNvSpPr/>
      </dsp:nvSpPr>
      <dsp:spPr>
        <a:xfrm>
          <a:off x="287890" y="1237589"/>
          <a:ext cx="825059" cy="825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F7524-4528-4FF5-A0EA-D37CCA077E88}">
      <dsp:nvSpPr>
        <dsp:cNvPr id="0" name=""/>
        <dsp:cNvSpPr/>
      </dsp:nvSpPr>
      <dsp:spPr>
        <a:xfrm>
          <a:off x="460492" y="2310166"/>
          <a:ext cx="6744511" cy="660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9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Monitoring activity of – </a:t>
          </a:r>
          <a:r>
            <a:rPr lang="en-US" sz="2000" kern="1200" noProof="0"/>
            <a:t>public policies, </a:t>
          </a:r>
          <a:r>
            <a:rPr lang="en-US" sz="2000" kern="1200" noProof="0" dirty="0"/>
            <a:t>significant subjects of public administration</a:t>
          </a:r>
        </a:p>
      </dsp:txBody>
      <dsp:txXfrm>
        <a:off x="460492" y="2310166"/>
        <a:ext cx="6744511" cy="660047"/>
      </dsp:txXfrm>
    </dsp:sp>
    <dsp:sp modelId="{2E39A124-C3F9-4B70-A737-C3B0B6EBC3C7}">
      <dsp:nvSpPr>
        <dsp:cNvPr id="0" name=""/>
        <dsp:cNvSpPr/>
      </dsp:nvSpPr>
      <dsp:spPr>
        <a:xfrm>
          <a:off x="47962" y="2227660"/>
          <a:ext cx="825059" cy="825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D4905-5F45-42F2-9631-57291626B42E}">
      <dsp:nvSpPr>
        <dsp:cNvPr id="0" name=""/>
        <dsp:cNvSpPr/>
      </dsp:nvSpPr>
      <dsp:spPr>
        <a:xfrm>
          <a:off x="3616" y="945688"/>
          <a:ext cx="1581224" cy="13489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 err="1"/>
            <a:t>public</a:t>
          </a:r>
          <a:r>
            <a:rPr lang="sk-SK" sz="1800" kern="1200" dirty="0"/>
            <a:t> </a:t>
          </a:r>
          <a:r>
            <a:rPr lang="sk-SK" sz="1800" kern="1200" dirty="0" err="1"/>
            <a:t>policies</a:t>
          </a:r>
          <a:r>
            <a:rPr lang="sk-SK" sz="1800" kern="1200" dirty="0"/>
            <a:t> </a:t>
          </a:r>
        </a:p>
      </dsp:txBody>
      <dsp:txXfrm>
        <a:off x="43126" y="985198"/>
        <a:ext cx="1502204" cy="1269962"/>
      </dsp:txXfrm>
    </dsp:sp>
    <dsp:sp modelId="{C3D5AD45-7223-4F24-ACA4-DB2D72ECB272}">
      <dsp:nvSpPr>
        <dsp:cNvPr id="0" name=""/>
        <dsp:cNvSpPr/>
      </dsp:nvSpPr>
      <dsp:spPr>
        <a:xfrm>
          <a:off x="1742963" y="142410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kern="1200"/>
        </a:p>
      </dsp:txBody>
      <dsp:txXfrm>
        <a:off x="1742963" y="1502537"/>
        <a:ext cx="234653" cy="235285"/>
      </dsp:txXfrm>
    </dsp:sp>
    <dsp:sp modelId="{E4232630-ECDD-4526-8C39-79B5D060F5FC}">
      <dsp:nvSpPr>
        <dsp:cNvPr id="0" name=""/>
        <dsp:cNvSpPr/>
      </dsp:nvSpPr>
      <dsp:spPr>
        <a:xfrm>
          <a:off x="2217330" y="945688"/>
          <a:ext cx="1581224" cy="1348982"/>
        </a:xfrm>
        <a:prstGeom prst="roundRect">
          <a:avLst>
            <a:gd name="adj" fmla="val 10000"/>
          </a:avLst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 err="1"/>
            <a:t>indicators</a:t>
          </a:r>
          <a:endParaRPr lang="sk-SK" sz="1800" kern="1200" dirty="0"/>
        </a:p>
      </dsp:txBody>
      <dsp:txXfrm>
        <a:off x="2256840" y="985198"/>
        <a:ext cx="1502204" cy="1269962"/>
      </dsp:txXfrm>
    </dsp:sp>
    <dsp:sp modelId="{CE7015F6-AE4E-4AA7-B0B9-2C6420F5992E}">
      <dsp:nvSpPr>
        <dsp:cNvPr id="0" name=""/>
        <dsp:cNvSpPr/>
      </dsp:nvSpPr>
      <dsp:spPr>
        <a:xfrm>
          <a:off x="3956677" y="142410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kern="1200"/>
        </a:p>
      </dsp:txBody>
      <dsp:txXfrm>
        <a:off x="3956677" y="1502537"/>
        <a:ext cx="234653" cy="235285"/>
      </dsp:txXfrm>
    </dsp:sp>
    <dsp:sp modelId="{C19FC9F0-7133-4D09-AE9E-8F1D05B84F7B}">
      <dsp:nvSpPr>
        <dsp:cNvPr id="0" name=""/>
        <dsp:cNvSpPr/>
      </dsp:nvSpPr>
      <dsp:spPr>
        <a:xfrm>
          <a:off x="4431044" y="945688"/>
          <a:ext cx="1581224" cy="1348982"/>
        </a:xfrm>
        <a:prstGeom prst="roundRect">
          <a:avLst>
            <a:gd name="adj" fmla="val 10000"/>
          </a:avLst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 err="1"/>
            <a:t>indicators</a:t>
          </a:r>
          <a:endParaRPr lang="sk-SK" sz="1800" kern="1200" dirty="0"/>
        </a:p>
      </dsp:txBody>
      <dsp:txXfrm>
        <a:off x="4470554" y="985198"/>
        <a:ext cx="1502204" cy="1269962"/>
      </dsp:txXfrm>
    </dsp:sp>
    <dsp:sp modelId="{680347D8-4DDE-4352-8649-92FC96057F7F}">
      <dsp:nvSpPr>
        <dsp:cNvPr id="0" name=""/>
        <dsp:cNvSpPr/>
      </dsp:nvSpPr>
      <dsp:spPr>
        <a:xfrm>
          <a:off x="6170391" y="142410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kern="1200"/>
        </a:p>
      </dsp:txBody>
      <dsp:txXfrm>
        <a:off x="6170391" y="1502537"/>
        <a:ext cx="234653" cy="235285"/>
      </dsp:txXfrm>
    </dsp:sp>
    <dsp:sp modelId="{4298BFBE-7131-4C54-B113-CC8BF21C4AB2}">
      <dsp:nvSpPr>
        <dsp:cNvPr id="0" name=""/>
        <dsp:cNvSpPr/>
      </dsp:nvSpPr>
      <dsp:spPr>
        <a:xfrm>
          <a:off x="6644759" y="945688"/>
          <a:ext cx="1581224" cy="1348982"/>
        </a:xfrm>
        <a:prstGeom prst="roundRect">
          <a:avLst>
            <a:gd name="adj" fmla="val 1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 err="1"/>
            <a:t>Assessment</a:t>
          </a:r>
          <a:r>
            <a:rPr lang="sk-SK" sz="1800" kern="1200" dirty="0"/>
            <a:t> of audit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+ monitoring </a:t>
          </a:r>
          <a:r>
            <a:rPr lang="sk-SK" sz="1800" kern="1200" dirty="0" err="1"/>
            <a:t>indicators</a:t>
          </a:r>
          <a:endParaRPr lang="sk-SK" sz="1800" kern="1200" dirty="0"/>
        </a:p>
      </dsp:txBody>
      <dsp:txXfrm>
        <a:off x="6684269" y="985198"/>
        <a:ext cx="1502204" cy="1269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D4905-5F45-42F2-9631-57291626B42E}">
      <dsp:nvSpPr>
        <dsp:cNvPr id="0" name=""/>
        <dsp:cNvSpPr/>
      </dsp:nvSpPr>
      <dsp:spPr>
        <a:xfrm>
          <a:off x="3616" y="850666"/>
          <a:ext cx="1581224" cy="948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dirty="0" err="1"/>
            <a:t>Strategic</a:t>
          </a:r>
          <a:r>
            <a:rPr lang="sk-SK" sz="2300" b="1" kern="1200" dirty="0"/>
            <a:t>  </a:t>
          </a:r>
          <a:r>
            <a:rPr lang="sk-SK" sz="2300" b="1" kern="1200" dirty="0" err="1"/>
            <a:t>planning</a:t>
          </a:r>
          <a:endParaRPr lang="sk-SK" sz="2300" b="1" kern="1200" dirty="0"/>
        </a:p>
      </dsp:txBody>
      <dsp:txXfrm>
        <a:off x="31403" y="878453"/>
        <a:ext cx="1525650" cy="893160"/>
      </dsp:txXfrm>
    </dsp:sp>
    <dsp:sp modelId="{C3D5AD45-7223-4F24-ACA4-DB2D72ECB272}">
      <dsp:nvSpPr>
        <dsp:cNvPr id="0" name=""/>
        <dsp:cNvSpPr/>
      </dsp:nvSpPr>
      <dsp:spPr>
        <a:xfrm>
          <a:off x="1742963" y="1128961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b="1" kern="1200"/>
        </a:p>
      </dsp:txBody>
      <dsp:txXfrm>
        <a:off x="1742963" y="1207390"/>
        <a:ext cx="234653" cy="235285"/>
      </dsp:txXfrm>
    </dsp:sp>
    <dsp:sp modelId="{E4232630-ECDD-4526-8C39-79B5D060F5FC}">
      <dsp:nvSpPr>
        <dsp:cNvPr id="0" name=""/>
        <dsp:cNvSpPr/>
      </dsp:nvSpPr>
      <dsp:spPr>
        <a:xfrm>
          <a:off x="2217330" y="850666"/>
          <a:ext cx="1581224" cy="948734"/>
        </a:xfrm>
        <a:prstGeom prst="roundRect">
          <a:avLst>
            <a:gd name="adj" fmla="val 10000"/>
          </a:avLst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dirty="0"/>
            <a:t>Priority </a:t>
          </a:r>
          <a:r>
            <a:rPr lang="sk-SK" sz="2300" b="1" kern="1200" dirty="0" err="1"/>
            <a:t>areas</a:t>
          </a:r>
          <a:endParaRPr lang="sk-SK" sz="2300" b="1" kern="1200" dirty="0"/>
        </a:p>
      </dsp:txBody>
      <dsp:txXfrm>
        <a:off x="2245117" y="878453"/>
        <a:ext cx="1525650" cy="893160"/>
      </dsp:txXfrm>
    </dsp:sp>
    <dsp:sp modelId="{CE7015F6-AE4E-4AA7-B0B9-2C6420F5992E}">
      <dsp:nvSpPr>
        <dsp:cNvPr id="0" name=""/>
        <dsp:cNvSpPr/>
      </dsp:nvSpPr>
      <dsp:spPr>
        <a:xfrm>
          <a:off x="3956677" y="1128961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b="1" kern="1200"/>
        </a:p>
      </dsp:txBody>
      <dsp:txXfrm>
        <a:off x="3956677" y="1207390"/>
        <a:ext cx="234653" cy="235285"/>
      </dsp:txXfrm>
    </dsp:sp>
    <dsp:sp modelId="{C19FC9F0-7133-4D09-AE9E-8F1D05B84F7B}">
      <dsp:nvSpPr>
        <dsp:cNvPr id="0" name=""/>
        <dsp:cNvSpPr/>
      </dsp:nvSpPr>
      <dsp:spPr>
        <a:xfrm>
          <a:off x="4431044" y="850666"/>
          <a:ext cx="1581224" cy="948734"/>
        </a:xfrm>
        <a:prstGeom prst="roundRect">
          <a:avLst>
            <a:gd name="adj" fmla="val 10000"/>
          </a:avLst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dirty="0"/>
            <a:t>AUDITS </a:t>
          </a:r>
        </a:p>
      </dsp:txBody>
      <dsp:txXfrm>
        <a:off x="4458831" y="878453"/>
        <a:ext cx="1525650" cy="893160"/>
      </dsp:txXfrm>
    </dsp:sp>
    <dsp:sp modelId="{680347D8-4DDE-4352-8649-92FC96057F7F}">
      <dsp:nvSpPr>
        <dsp:cNvPr id="0" name=""/>
        <dsp:cNvSpPr/>
      </dsp:nvSpPr>
      <dsp:spPr>
        <a:xfrm>
          <a:off x="6170391" y="1128961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b="1" kern="1200"/>
        </a:p>
      </dsp:txBody>
      <dsp:txXfrm>
        <a:off x="6170391" y="1207390"/>
        <a:ext cx="234653" cy="235285"/>
      </dsp:txXfrm>
    </dsp:sp>
    <dsp:sp modelId="{4298BFBE-7131-4C54-B113-CC8BF21C4AB2}">
      <dsp:nvSpPr>
        <dsp:cNvPr id="0" name=""/>
        <dsp:cNvSpPr/>
      </dsp:nvSpPr>
      <dsp:spPr>
        <a:xfrm>
          <a:off x="6644759" y="850666"/>
          <a:ext cx="1581224" cy="948734"/>
        </a:xfrm>
        <a:prstGeom prst="roundRect">
          <a:avLst>
            <a:gd name="adj" fmla="val 1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dirty="0" err="1"/>
            <a:t>Opinions</a:t>
          </a:r>
          <a:r>
            <a:rPr lang="sk-SK" sz="2300" b="1" kern="1200" dirty="0"/>
            <a:t> </a:t>
          </a:r>
        </a:p>
      </dsp:txBody>
      <dsp:txXfrm>
        <a:off x="6672546" y="878453"/>
        <a:ext cx="1525650" cy="89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0.66356</cdr:x>
      <cdr:y>0.08331</cdr:y>
    </cdr:from>
    <cdr:to>
      <cdr:x>0.79077</cdr:x>
      <cdr:y>0.1988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5258412" y="207802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0.64539</cdr:x>
      <cdr:y>0.01305</cdr:y>
    </cdr:from>
    <cdr:to>
      <cdr:x>0.76351</cdr:x>
      <cdr:y>0.12853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5114396" y="32545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b="1" dirty="0" err="1">
              <a:solidFill>
                <a:srgbClr val="00B050"/>
              </a:solidFill>
            </a:rPr>
            <a:t>w</a:t>
          </a:r>
          <a:r>
            <a:rPr lang="sk-SK" sz="1100" b="1" dirty="0" err="1">
              <a:solidFill>
                <a:srgbClr val="00B050"/>
              </a:solidFill>
            </a:rPr>
            <a:t>omen</a:t>
          </a:r>
          <a:r>
            <a:rPr lang="sk-SK" sz="1100" b="1" dirty="0">
              <a:solidFill>
                <a:srgbClr val="00B050"/>
              </a:solidFill>
            </a:rPr>
            <a:t> EU </a:t>
          </a:r>
        </a:p>
      </cdr:txBody>
    </cdr:sp>
  </cdr:relSizeAnchor>
  <cdr:relSizeAnchor xmlns:cdr="http://schemas.openxmlformats.org/drawingml/2006/chartDrawing">
    <cdr:from>
      <cdr:x>0.14786</cdr:x>
      <cdr:y>0.5</cdr:y>
    </cdr:from>
    <cdr:to>
      <cdr:x>0.26598</cdr:x>
      <cdr:y>0.61548</cdr:y>
    </cdr:to>
    <cdr:sp macro="" textlink="">
      <cdr:nvSpPr>
        <cdr:cNvPr id="4" name="BlokTextu 3"/>
        <cdr:cNvSpPr txBox="1"/>
      </cdr:nvSpPr>
      <cdr:spPr>
        <a:xfrm xmlns:a="http://schemas.openxmlformats.org/drawingml/2006/main">
          <a:off x="1171691" y="1247096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b="1" dirty="0" err="1">
              <a:solidFill>
                <a:srgbClr val="0070C0"/>
              </a:solidFill>
            </a:rPr>
            <a:t>w</a:t>
          </a:r>
          <a:r>
            <a:rPr lang="sk-SK" sz="1100" b="1" dirty="0" err="1">
              <a:solidFill>
                <a:srgbClr val="0070C0"/>
              </a:solidFill>
            </a:rPr>
            <a:t>omen</a:t>
          </a:r>
          <a:r>
            <a:rPr lang="sk-SK" sz="1100" b="1" dirty="0">
              <a:solidFill>
                <a:srgbClr val="0070C0"/>
              </a:solidFill>
            </a:rPr>
            <a:t> SR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217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2" y="0"/>
            <a:ext cx="2951217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CADFD0-373F-4853-8567-9513B43F2BE1}" type="datetime1">
              <a:rPr lang="sk-SK"/>
              <a:pPr>
                <a:defRPr/>
              </a:pPr>
              <a:t>2. 4. 2019</a:t>
            </a:fld>
            <a:endParaRPr lang="sk-SK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734"/>
            <a:ext cx="2951217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2" y="9441734"/>
            <a:ext cx="2951217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EA8BFE4-A1EA-42E8-8793-6E11D0EB131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8253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217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2" y="0"/>
            <a:ext cx="2951217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7E9633-C098-4B83-85F7-2FDBF841FC51}" type="datetime1">
              <a:rPr lang="sk-SK"/>
              <a:pPr>
                <a:defRPr/>
              </a:pPr>
              <a:t>2. 4. 2019</a:t>
            </a:fld>
            <a:endParaRPr lang="sk-SK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662"/>
            <a:ext cx="5447666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Kliknite sem a upravte štýly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734"/>
            <a:ext cx="2951217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2" y="9441734"/>
            <a:ext cx="2951217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F9BA74-5F3D-41F6-8525-903AE85394F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7145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F9BA74-5F3D-41F6-8525-903AE85394F9}" type="slidenum">
              <a:rPr lang="sk-SK" smtClean="0"/>
              <a:pPr>
                <a:defRPr/>
              </a:pPr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1531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F9BA74-5F3D-41F6-8525-903AE85394F9}" type="slidenum">
              <a:rPr lang="sk-SK" smtClean="0"/>
              <a:pPr>
                <a:defRPr/>
              </a:pPr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55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1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Hrubý domáci produkt (HDP)</a:t>
            </a:r>
            <a:endParaRPr lang="sk-SK" sz="1200" kern="1200" dirty="0">
              <a:solidFill>
                <a:schemeClr val="tx1"/>
              </a:solidFill>
              <a:effectLst/>
              <a:latin typeface="Calibri" charset="-18"/>
              <a:ea typeface="+mn-ea"/>
              <a:cs typeface="+mn-cs"/>
            </a:endParaRP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 </a:t>
            </a: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	Slovenská  ekonomika  by podľa aktualizovanej prognózy výboru pre makroekonomické</a:t>
            </a:r>
            <a:r>
              <a:rPr lang="sk-SK" sz="1200" b="1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 prognózy mala v roku 2017 medziročne vzrásť </a:t>
            </a:r>
            <a:r>
              <a:rPr lang="sk-SK" sz="1200" b="1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o 3,33 %, </a:t>
            </a:r>
            <a:r>
              <a:rPr lang="sk-SK" sz="1200" b="1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teda zhruba rovnakým tempom ako v roku 2016.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 Podobnú dynamiku rastu si udrží najmä vďaka rýchlejšiemu rastu spotreby domácností a investícií než v roku 2016. Tento rast bude na druhej strane vyvážený nárastom dovoznej náročnosti investícia </a:t>
            </a:r>
            <a:r>
              <a:rPr lang="sk-SK" sz="1200" i="1" kern="1200" dirty="0" err="1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Jaguar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 </a:t>
            </a:r>
            <a:r>
              <a:rPr lang="sk-SK" sz="1200" i="1" kern="1200" dirty="0" err="1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Land</a:t>
            </a:r>
            <a:r>
              <a:rPr lang="sk-SK" sz="1200" i="1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 </a:t>
            </a:r>
            <a:r>
              <a:rPr lang="sk-SK" sz="1200" i="1" kern="1200" err="1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Rover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 </a:t>
            </a:r>
            <a:r>
              <a:rPr lang="sk-SK" sz="1200" i="1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Slovakia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,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čo sa premietne aj do nižšieho príspevku čistého exportu k rastu HDP. K zrýchleniu rastu podľa predpokladov dôjde až v roku 2018. V roku 2017 nepredpokladáme ani výrazný posun v 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čerpaní eurofondov,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keďže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zazmluvňovanie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 a čerpanie eurofondov prebieha pomalšie ako v predchádzajúcom 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programovom období, čo znamená, 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že do štruktúry rastu ekonomiky neprispejú. V roku 2015 podľa analýzy NBS čerpanie eurofondov zvýšilo celkový rast HDP o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 1,5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p .b. pričom hlavný podiel na tom mali verejné investície. Takýto vývoj sa v roku 2017 nepredpokladá a rast ekonomiky potiahne hlavne  súkromná spotreba.</a:t>
            </a: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	Slovenská ekonomika pokračovala v medziročnom raste aj v 3. štvrťroku 2017. Tempo rastu HDP sa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sa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 oproti 3 štvrťroku 2016 zvýšilo v stálych cenách o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 0,7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p. b. 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na 3,4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%. Ekonomický rast v 3. štvrťroku bol teda podporený rastom domáceho aj zahraničného dopytu zhodne o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 3,8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%. Dynamika rastu domáceho dopytu s oproti 3 štvrťroku zrýchlila o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 4,9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p. 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b., na 3,8 %.,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naopak dynamika rastu zahraničného dopytu spomalila o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 2,1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p. b. Dovoz výrobkov a služieb sa zvýšil o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 4,3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p. b. 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na 5,9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%. V štruktúre domáceho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dypytu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 sa zvýšili výdavky na konečnú spotrebu v úhrne o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 2,5%,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z toho konečná spotreba domácnosti o 4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%. Naopak,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pokles zaznamenala spotreba verejnej správy (o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 1,4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%). Tvorba hrubého kapitálu vzrástla o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 7,4 % ,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pričom tvorba hrubého fixného o</a:t>
            </a:r>
            <a:r>
              <a:rPr lang="sk-SK" sz="1200" kern="120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 10,4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Calibri" charset="-18"/>
                <a:ea typeface="+mn-ea"/>
                <a:cs typeface="+mn-cs"/>
              </a:rPr>
              <a:t>%.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F9BA74-5F3D-41F6-8525-903AE85394F9}" type="slidenum">
              <a:rPr lang="sk-SK" smtClean="0"/>
              <a:pPr>
                <a:defRPr/>
              </a:pPr>
              <a:t>24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334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F9BA74-5F3D-41F6-8525-903AE85394F9}" type="slidenum">
              <a:rPr lang="sk-SK" smtClean="0"/>
              <a:pPr>
                <a:defRPr/>
              </a:pPr>
              <a:t>25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13058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F9BA74-5F3D-41F6-8525-903AE85394F9}" type="slidenum">
              <a:rPr lang="sk-SK" smtClean="0"/>
              <a:pPr>
                <a:defRPr/>
              </a:pPr>
              <a:t>26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954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F9BA74-5F3D-41F6-8525-903AE85394F9}" type="slidenum">
              <a:rPr lang="sk-SK" smtClean="0"/>
              <a:pPr>
                <a:defRPr/>
              </a:pPr>
              <a:t>27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14167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F9BA74-5F3D-41F6-8525-903AE85394F9}" type="slidenum">
              <a:rPr lang="sk-SK" smtClean="0"/>
              <a:pPr>
                <a:defRPr/>
              </a:pPr>
              <a:t>28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775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F9BA74-5F3D-41F6-8525-903AE85394F9}" type="slidenum">
              <a:rPr lang="sk-SK" smtClean="0"/>
              <a:pPr>
                <a:defRPr/>
              </a:pPr>
              <a:t>29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5566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F9BA74-5F3D-41F6-8525-903AE85394F9}" type="slidenum">
              <a:rPr lang="sk-SK" smtClean="0"/>
              <a:pPr>
                <a:defRPr/>
              </a:pPr>
              <a:t>30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422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85785-F618-47C3-8A07-4DD1F0268268}" type="datetime1">
              <a:rPr lang="sk-SK" smtClean="0"/>
              <a:t>2. 4. 2019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0FCC7-3DBC-41FA-ABD4-5DD4E70EC8F6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8CB43-556D-4460-B7DF-880D8B1AFA92}" type="datetime1">
              <a:rPr lang="sk-SK" smtClean="0"/>
              <a:t>2. 4. 2019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D00F3-D6AC-4B3D-8E2A-A0C1BC005517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0F659-71BE-40AC-82C9-77CBDB4F00AD}" type="datetime1">
              <a:rPr lang="sk-SK" smtClean="0"/>
              <a:t>2. 4. 2019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E974D-DED8-4E92-BDBE-D1025CB0971E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CF5CD-677D-490A-B1F4-32DFBB0CDE7D}" type="datetime1">
              <a:rPr lang="sk-SK" smtClean="0"/>
              <a:t>2. 4. 2019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DC7BD-05CB-4ADA-A196-0EF34D89F633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ECD79-BA7E-40AD-8E7A-7A93B5E532EF}" type="datetime1">
              <a:rPr lang="sk-SK" smtClean="0"/>
              <a:t>2. 4. 2019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AFF4A-18A6-4DBB-BE0E-53FB93EA46D1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50446-3FDC-461F-B10E-24573AD38F60}" type="datetime1">
              <a:rPr lang="sk-SK" smtClean="0"/>
              <a:t>2. 4. 2019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0222A-90C9-40A7-A363-9A0324483F78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0CDCF-9418-4987-B045-6AC0C0CCC23A}" type="datetime1">
              <a:rPr lang="sk-SK" smtClean="0"/>
              <a:t>2. 4. 2019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522D1-38C3-47D7-AE75-42ED008E7472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7C0B8-F848-4199-8537-04BABD21B431}" type="datetime1">
              <a:rPr lang="sk-SK" smtClean="0"/>
              <a:t>2. 4. 2019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EE697-2806-4004-92E3-A6C2EB7CFAEF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8DA5B-D718-4A61-A9EF-73112C43104B}" type="datetime1">
              <a:rPr lang="sk-SK" smtClean="0"/>
              <a:t>2. 4. 2019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E5C2C-1893-449A-B748-501BF9AE3882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8C843-AA8B-4DCC-BD4B-153868A7B709}" type="datetime1">
              <a:rPr lang="sk-SK" smtClean="0"/>
              <a:t>2. 4. 2019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1CD7F-ADD0-4D84-9D26-B9A6FC4FEE93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A9F92-571C-4F95-8803-0EE60B0E9E7F}" type="datetime1">
              <a:rPr lang="sk-SK" smtClean="0"/>
              <a:t>2. 4. 2019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08C19FF-3E74-4F11-AEE2-1EAE51369F29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/>
              <a:t>Ak chcete </a:t>
            </a:r>
            <a:r>
              <a:rPr kumimoji="0" lang="sk-SK"/>
              <a:t>pridať obrázok, </a:t>
            </a:r>
            <a:r>
              <a:rPr kumimoji="0" lang="sk-SK" dirty="0"/>
              <a:t>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CD2DC8A-E39E-4486-93AC-F56F22CD1595}" type="datetime1">
              <a:rPr lang="sk-SK" smtClean="0"/>
              <a:t>2. 4. 2019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EB0B307-6371-4BDF-A7B3-6CC227E0EF31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br>
              <a:rPr lang="sk-SK" sz="3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br>
              <a:rPr lang="sk-SK" sz="3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br>
              <a:rPr lang="sk-SK" sz="3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sk-SK" sz="3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SAI Slovakia </a:t>
            </a:r>
            <a:br>
              <a:rPr lang="sk-SK" sz="4000" dirty="0">
                <a:solidFill>
                  <a:schemeClr val="tx1"/>
                </a:solidFill>
                <a:latin typeface="Arial Narrow" pitchFamily="34" charset="0"/>
              </a:rPr>
            </a:br>
            <a:endParaRPr lang="sk-SK" sz="5300" b="1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endParaRPr lang="sk-SK" sz="4400" b="1" dirty="0">
              <a:latin typeface="Arial Narrow" pitchFamily="34" charset="0"/>
            </a:endParaRPr>
          </a:p>
          <a:p>
            <a:pPr marL="0" indent="0" algn="ctr">
              <a:buNone/>
              <a:defRPr/>
            </a:pPr>
            <a:r>
              <a:rPr lang="en-US" sz="4400" b="1" dirty="0">
                <a:latin typeface="Arial Narrow" pitchFamily="34" charset="0"/>
              </a:rPr>
              <a:t>Key National Indicators </a:t>
            </a:r>
          </a:p>
          <a:p>
            <a:pPr marL="0" indent="0" algn="ctr">
              <a:buNone/>
              <a:defRPr/>
            </a:pPr>
            <a:r>
              <a:rPr lang="en-US" sz="4400" b="1" dirty="0">
                <a:latin typeface="Arial Narrow" pitchFamily="34" charset="0"/>
              </a:rPr>
              <a:t>Slovak experience </a:t>
            </a:r>
          </a:p>
          <a:p>
            <a:pPr algn="l" eaLnBrk="1" hangingPunct="1">
              <a:defRPr/>
            </a:pPr>
            <a:endParaRPr lang="en-US" sz="2000" dirty="0">
              <a:latin typeface="Arial Narrow" pitchFamily="34" charset="0"/>
            </a:endParaRPr>
          </a:p>
          <a:p>
            <a:pPr marL="0" indent="0" algn="l" eaLnBrk="1" hangingPunct="1">
              <a:buNone/>
              <a:defRPr/>
            </a:pPr>
            <a:r>
              <a:rPr lang="en-US" sz="2000" dirty="0">
                <a:latin typeface="Arial Narrow" pitchFamily="34" charset="0"/>
              </a:rPr>
              <a:t>12. meeting of the INTOSAI Working Group for Key National Indicators </a:t>
            </a:r>
          </a:p>
          <a:p>
            <a:pPr marL="0" indent="0" algn="l" eaLnBrk="1" hangingPunct="1">
              <a:buNone/>
              <a:defRPr/>
            </a:pPr>
            <a:r>
              <a:rPr lang="en-US" sz="2000" dirty="0">
                <a:latin typeface="Arial Narrow" pitchFamily="34" charset="0"/>
              </a:rPr>
              <a:t>Bratislava </a:t>
            </a:r>
            <a:r>
              <a:rPr lang="sk-SK" sz="2000" dirty="0">
                <a:latin typeface="Arial Narrow" pitchFamily="34" charset="0"/>
              </a:rPr>
              <a:t>1</a:t>
            </a:r>
            <a:r>
              <a:rPr lang="en-US" sz="2000" dirty="0">
                <a:latin typeface="Arial Narrow" pitchFamily="34" charset="0"/>
              </a:rPr>
              <a:t>. 4. – </a:t>
            </a:r>
            <a:r>
              <a:rPr lang="sk-SK" sz="2000" dirty="0">
                <a:latin typeface="Arial Narrow" pitchFamily="34" charset="0"/>
              </a:rPr>
              <a:t>4</a:t>
            </a:r>
            <a:r>
              <a:rPr lang="en-US" sz="2000" dirty="0">
                <a:latin typeface="Arial Narrow" pitchFamily="34" charset="0"/>
              </a:rPr>
              <a:t>. 4. 2019</a:t>
            </a:r>
          </a:p>
          <a:p>
            <a:pPr marL="0" indent="0" algn="l" eaLnBrk="1" hangingPunct="1">
              <a:buNone/>
              <a:defRPr/>
            </a:pPr>
            <a:endParaRPr lang="sk-SK" sz="2000" dirty="0">
              <a:latin typeface="Arial Narrow" pitchFamily="34" charset="0"/>
            </a:endParaRPr>
          </a:p>
          <a:p>
            <a:pPr marL="0" indent="0" algn="r" eaLnBrk="1" hangingPunct="1">
              <a:buNone/>
              <a:defRPr/>
            </a:pPr>
            <a:r>
              <a:rPr lang="sk-SK" sz="2400" b="1" dirty="0">
                <a:latin typeface="Arial Narrow" pitchFamily="34" charset="0"/>
              </a:rPr>
              <a:t>Ing. Igor Šulaj</a:t>
            </a:r>
          </a:p>
          <a:p>
            <a:pPr marL="0" indent="0" algn="r" eaLnBrk="1" hangingPunct="1">
              <a:buNone/>
              <a:defRPr/>
            </a:pPr>
            <a:r>
              <a:rPr lang="sk-SK" sz="2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Vice-President</a:t>
            </a:r>
            <a:endParaRPr lang="sk-SK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Obrázok 4" descr="logo male_RGB (4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5206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929689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29110" y="752430"/>
            <a:ext cx="8229600" cy="56221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/>
              <a:t>SAO SR </a:t>
            </a:r>
            <a:r>
              <a:rPr lang="sk-SK" dirty="0" err="1"/>
              <a:t>scope</a:t>
            </a:r>
            <a:r>
              <a:rPr lang="sk-SK" dirty="0"/>
              <a:t> nad </a:t>
            </a:r>
            <a:r>
              <a:rPr lang="sk-SK" dirty="0" err="1"/>
              <a:t>auditing</a:t>
            </a:r>
            <a:r>
              <a:rPr lang="sk-SK" dirty="0"/>
              <a:t> </a:t>
            </a:r>
            <a:r>
              <a:rPr lang="sk-SK" dirty="0" err="1"/>
              <a:t>activities</a:t>
            </a:r>
            <a:endParaRPr lang="sk-SK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sk-SK" sz="3600" b="1"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sk-SK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5" y="1790607"/>
            <a:ext cx="7924535" cy="438035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000" dirty="0">
                <a:latin typeface="Arial Narrow" panose="020B0606020202030204" pitchFamily="34" charset="0"/>
              </a:rPr>
              <a:t>The auditees are chiefly 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lang="en-US" sz="2000" b="0" dirty="0">
                <a:latin typeface="Arial Narrow" panose="020B0606020202030204" pitchFamily="34" charset="0"/>
              </a:rPr>
              <a:t>State institutions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lang="en-US" sz="2000" b="0" dirty="0">
                <a:latin typeface="Arial Narrow" panose="020B0606020202030204" pitchFamily="34" charset="0"/>
              </a:rPr>
              <a:t>Public service institutions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lang="en-US" sz="2000" dirty="0">
                <a:latin typeface="Arial Narrow" panose="020B0606020202030204" pitchFamily="34" charset="0"/>
              </a:rPr>
              <a:t>Local municipalities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lang="en-US" sz="2000" dirty="0">
                <a:latin typeface="Arial Narrow" panose="020B0606020202030204" pitchFamily="34" charset="0"/>
              </a:rPr>
              <a:t>Higher territorial units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lang="en-US" sz="2000" b="0" dirty="0">
                <a:latin typeface="Arial Narrow" panose="020B0606020202030204" pitchFamily="34" charset="0"/>
              </a:rPr>
              <a:t>Legal persons with equity participation property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lang="en-US" sz="2000" b="0" dirty="0">
                <a:latin typeface="Arial Narrow" panose="020B0606020202030204" pitchFamily="34" charset="0"/>
              </a:rPr>
              <a:t>Other subjects</a:t>
            </a:r>
            <a:endParaRPr lang="en-US" sz="2400" b="0" dirty="0">
              <a:latin typeface="Arial Narrow" panose="020B0606020202030204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0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546084" y="1618311"/>
            <a:ext cx="8229600" cy="43891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en-US" sz="3600" b="1" dirty="0">
              <a:latin typeface="Arial Narrow" panose="020B0606020202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>
                <a:latin typeface="Arial Narrow" panose="020B0606020202030204" pitchFamily="34" charset="0"/>
              </a:rPr>
              <a:t>SA</a:t>
            </a:r>
            <a:r>
              <a:rPr lang="sk-SK" sz="2000" dirty="0">
                <a:latin typeface="Arial Narrow" panose="020B0606020202030204" pitchFamily="34" charset="0"/>
              </a:rPr>
              <a:t>O</a:t>
            </a:r>
            <a:r>
              <a:rPr lang="en-US" sz="2000" dirty="0">
                <a:latin typeface="Arial Narrow" panose="020B0606020202030204" pitchFamily="34" charset="0"/>
              </a:rPr>
              <a:t> SR prepares and tables to the National Council SR :</a:t>
            </a:r>
          </a:p>
          <a:p>
            <a:pPr fontAlgn="auto">
              <a:spcAft>
                <a:spcPts val="0"/>
              </a:spcAft>
            </a:pPr>
            <a:r>
              <a:rPr lang="en-US" sz="2000" b="0" u="sng" dirty="0">
                <a:latin typeface="Arial Narrow" panose="020B0606020202030204" pitchFamily="34" charset="0"/>
              </a:rPr>
              <a:t>Opinion on State Budget</a:t>
            </a:r>
            <a:r>
              <a:rPr lang="en-US" sz="2000" b="0" dirty="0">
                <a:latin typeface="Arial Narrow" panose="020B0606020202030204" pitchFamily="34" charset="0"/>
              </a:rPr>
              <a:t>, when it assesses also </a:t>
            </a:r>
            <a:r>
              <a:rPr lang="en-US" sz="2000" b="0" u="sng" dirty="0">
                <a:latin typeface="Arial Narrow" panose="020B0606020202030204" pitchFamily="34" charset="0"/>
              </a:rPr>
              <a:t>the proposal for public administration budget </a:t>
            </a:r>
            <a:r>
              <a:rPr lang="en-US" sz="2000" b="0" dirty="0">
                <a:latin typeface="Arial Narrow" panose="020B0606020202030204" pitchFamily="34" charset="0"/>
              </a:rPr>
              <a:t>(budgetary principle)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b="0" dirty="0">
              <a:latin typeface="Arial Narrow" panose="020B060602020203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2000" b="0" dirty="0">
                <a:latin typeface="Arial Narrow" panose="020B0606020202030204" pitchFamily="34" charset="0"/>
              </a:rPr>
              <a:t>Opinion on State Final Accounts (budgetary principle)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sk-SK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does not prepare opinion on consolidated financial statements (accrual principle)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>
                <a:latin typeface="Arial Narrow" panose="020B0606020202030204" pitchFamily="34" charset="0"/>
              </a:rPr>
              <a:t>SA</a:t>
            </a:r>
            <a:r>
              <a:rPr lang="sk-SK" sz="2000" dirty="0">
                <a:latin typeface="Arial Narrow" panose="020B0606020202030204" pitchFamily="34" charset="0"/>
              </a:rPr>
              <a:t>O</a:t>
            </a:r>
            <a:r>
              <a:rPr lang="en-US" sz="2000" dirty="0">
                <a:latin typeface="Arial Narrow" panose="020B0606020202030204" pitchFamily="34" charset="0"/>
              </a:rPr>
              <a:t> SR prepares and tables to the National Council SR :</a:t>
            </a:r>
          </a:p>
          <a:p>
            <a:pPr fontAlgn="auto">
              <a:spcAft>
                <a:spcPts val="0"/>
              </a:spcAft>
            </a:pPr>
            <a:r>
              <a:rPr lang="en-US" sz="2000" b="0" dirty="0">
                <a:latin typeface="Arial Narrow" panose="020B0606020202030204" pitchFamily="34" charset="0"/>
              </a:rPr>
              <a:t>Before the end of the current year a report on results of the audit activities for the previous year.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b="1" dirty="0">
              <a:latin typeface="Arial Narrow" panose="020B0606020202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b="1" dirty="0">
              <a:latin typeface="Arial Narrow" panose="020B060602020203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5" y="1490809"/>
            <a:ext cx="7924535" cy="438035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sk-SK" sz="2400" b="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 dirty="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01742" y="752430"/>
            <a:ext cx="8229600" cy="56221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/>
              <a:t>SAO SR </a:t>
            </a:r>
            <a:r>
              <a:rPr lang="sk-SK" dirty="0" err="1"/>
              <a:t>scope</a:t>
            </a:r>
            <a:r>
              <a:rPr lang="sk-SK" dirty="0"/>
              <a:t> and </a:t>
            </a:r>
            <a:r>
              <a:rPr lang="sk-SK" dirty="0" err="1"/>
              <a:t>auditing</a:t>
            </a:r>
            <a:r>
              <a:rPr lang="sk-SK" dirty="0"/>
              <a:t> </a:t>
            </a:r>
            <a:r>
              <a:rPr lang="sk-SK" dirty="0" err="1"/>
              <a:t>activities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049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52872" y="755918"/>
            <a:ext cx="8229600" cy="117332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Defining KNI according to SA</a:t>
            </a:r>
            <a:r>
              <a:rPr lang="sk-SK" dirty="0"/>
              <a:t>O</a:t>
            </a:r>
            <a:r>
              <a:rPr lang="en-US" dirty="0"/>
              <a:t> SR </a:t>
            </a:r>
          </a:p>
          <a:p>
            <a:r>
              <a:rPr lang="en-US" dirty="0"/>
              <a:t>auditing and monitoring activities</a:t>
            </a:r>
            <a:endParaRPr lang="en-US" sz="2300" dirty="0"/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827584" y="1763370"/>
            <a:ext cx="8056290" cy="452586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SAO SR view on indicators from the point of view of auditing and monitoring activity: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815725"/>
              </p:ext>
            </p:extLst>
          </p:nvPr>
        </p:nvGraphicFramePr>
        <p:xfrm>
          <a:off x="1043608" y="2658106"/>
          <a:ext cx="7248128" cy="330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4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546084" y="1618311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en-US" sz="3600" b="1" dirty="0">
              <a:latin typeface="Arial Narrow" panose="020B0606020202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sk-SK" sz="5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KNI </a:t>
            </a:r>
            <a:r>
              <a:rPr lang="sk-SK" sz="50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according</a:t>
            </a:r>
            <a:r>
              <a:rPr lang="sk-SK" sz="5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to </a:t>
            </a:r>
            <a:r>
              <a:rPr lang="sk-SK" sz="50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strategy</a:t>
            </a:r>
            <a:r>
              <a:rPr lang="sk-SK" sz="5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and </a:t>
            </a:r>
            <a:r>
              <a:rPr lang="sk-SK" sz="50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planning</a:t>
            </a:r>
            <a:endParaRPr lang="en-US" sz="5000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b="1" dirty="0">
              <a:latin typeface="Arial Narrow" panose="020B060602020203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5" y="1490809"/>
            <a:ext cx="7924535" cy="438035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sk-SK" sz="2400" b="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200" y="842438"/>
            <a:ext cx="8229600" cy="56221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974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33615075"/>
              </p:ext>
            </p:extLst>
          </p:nvPr>
        </p:nvGraphicFramePr>
        <p:xfrm>
          <a:off x="529208" y="3421266"/>
          <a:ext cx="82296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430160" y="2133190"/>
            <a:ext cx="7924535" cy="176125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SAO SR process on indicators from the point of view 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+mn-cs"/>
              </a:rPr>
              <a:t>of planning,</a:t>
            </a:r>
            <a:r>
              <a:rPr lang="en-US" sz="2400" dirty="0">
                <a:latin typeface="Arial Narrow" panose="020B0606020202030204" pitchFamily="34" charset="0"/>
                <a:cs typeface="+mn-cs"/>
              </a:rPr>
              <a:t> audit preparation and preparation of opinions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4314071"/>
              </p:ext>
            </p:extLst>
          </p:nvPr>
        </p:nvGraphicFramePr>
        <p:xfrm>
          <a:off x="529208" y="2572503"/>
          <a:ext cx="8229600" cy="265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Nadpis 1"/>
          <p:cNvSpPr txBox="1">
            <a:spLocks/>
          </p:cNvSpPr>
          <p:nvPr/>
        </p:nvSpPr>
        <p:spPr>
          <a:xfrm>
            <a:off x="277627" y="874188"/>
            <a:ext cx="8229600" cy="1173322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Defining KNI according to SA</a:t>
            </a:r>
            <a:r>
              <a:rPr lang="sk-SK" dirty="0"/>
              <a:t>O</a:t>
            </a:r>
            <a:r>
              <a:rPr lang="en-US" dirty="0"/>
              <a:t> SR </a:t>
            </a:r>
          </a:p>
          <a:p>
            <a:r>
              <a:rPr lang="en-US" dirty="0"/>
              <a:t>auditing and monitoring activities</a:t>
            </a:r>
            <a:endParaRPr lang="sk-SK" dirty="0"/>
          </a:p>
          <a:p>
            <a:r>
              <a:rPr lang="sk-SK" sz="2300" dirty="0">
                <a:solidFill>
                  <a:srgbClr val="FF0000"/>
                </a:solidFill>
              </a:rPr>
              <a:t>EX ANTE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6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29206" y="838036"/>
            <a:ext cx="8229600" cy="115212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Definition of key indicators according </a:t>
            </a:r>
          </a:p>
          <a:p>
            <a:r>
              <a:rPr lang="en-US" dirty="0"/>
              <a:t>to auditing and monitoring activities by SAO SR</a:t>
            </a:r>
            <a:endParaRPr lang="en-US" sz="3200" dirty="0"/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17831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838036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81740" y="1738594"/>
            <a:ext cx="7924535" cy="4619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+mn-cs"/>
              </a:rPr>
              <a:t>Public policies – priority areas of audits in 2020</a:t>
            </a:r>
          </a:p>
          <a:p>
            <a:pPr marL="800100" lvl="1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i="1" dirty="0">
                <a:latin typeface="Arial Narrow" panose="020B0606020202030204" pitchFamily="34" charset="0"/>
              </a:rPr>
              <a:t>Expenditure in strategic areas in 2012 – 2017</a:t>
            </a: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85660"/>
              </p:ext>
            </p:extLst>
          </p:nvPr>
        </p:nvGraphicFramePr>
        <p:xfrm>
          <a:off x="681739" y="2708920"/>
          <a:ext cx="7924535" cy="388843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103251">
                  <a:extLst>
                    <a:ext uri="{9D8B030D-6E8A-4147-A177-3AD203B41FA5}">
                      <a16:colId xmlns:a16="http://schemas.microsoft.com/office/drawing/2014/main" val="1807685175"/>
                    </a:ext>
                  </a:extLst>
                </a:gridCol>
                <a:gridCol w="2163274">
                  <a:extLst>
                    <a:ext uri="{9D8B030D-6E8A-4147-A177-3AD203B41FA5}">
                      <a16:colId xmlns:a16="http://schemas.microsoft.com/office/drawing/2014/main" val="2358369234"/>
                    </a:ext>
                  </a:extLst>
                </a:gridCol>
                <a:gridCol w="1658010">
                  <a:extLst>
                    <a:ext uri="{9D8B030D-6E8A-4147-A177-3AD203B41FA5}">
                      <a16:colId xmlns:a16="http://schemas.microsoft.com/office/drawing/2014/main" val="1429352472"/>
                    </a:ext>
                  </a:extLst>
                </a:gridCol>
              </a:tblGrid>
              <a:tr h="461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Strategic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</a:rPr>
                        <a:t> area 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Expenditure (mil. 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EUR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% GDP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1135913"/>
                  </a:ext>
                </a:extLst>
              </a:tr>
              <a:tr h="299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aseline="0" noProof="0">
                          <a:effectLst/>
                          <a:latin typeface="Arial Narrow" panose="020B0606020202030204" pitchFamily="34" charset="0"/>
                        </a:rPr>
                        <a:t>&amp; D, 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innovation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21 502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8837049"/>
                  </a:ext>
                </a:extLst>
              </a:tr>
              <a:tr h="33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Effective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</a:rPr>
                        <a:t> and 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transparent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</a:rPr>
                        <a:t> public administration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14 330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3614376"/>
                  </a:ext>
                </a:extLst>
              </a:tr>
              <a:tr h="299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Health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33 021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5770868"/>
                  </a:ext>
                </a:extLst>
              </a:tr>
              <a:tr h="33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Employment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</a:rPr>
                        <a:t> and business environment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1 587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4923557"/>
                  </a:ext>
                </a:extLst>
              </a:tr>
              <a:tr h="624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Sustainable consumption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aseline="0" noProof="0">
                          <a:effectLst/>
                          <a:latin typeface="Arial Narrow" panose="020B0606020202030204" pitchFamily="34" charset="0"/>
                        </a:rPr>
                        <a:t>and production, 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</a:rPr>
                        <a:t>energy effectiveness and environmental sustainability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5 654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3506064"/>
                  </a:ext>
                </a:extLst>
              </a:tr>
              <a:tr h="33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Sustainable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</a:rPr>
                        <a:t> public finance and fiscal policy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11 715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0524327"/>
                  </a:ext>
                </a:extLst>
              </a:tr>
              <a:tr h="299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Social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</a:rPr>
                        <a:t> policies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70 361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6787028"/>
                  </a:ext>
                </a:extLst>
              </a:tr>
              <a:tr h="299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Transport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</a:rPr>
                        <a:t> infrastructure and 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ICT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22 070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1863447"/>
                  </a:ext>
                </a:extLst>
              </a:tr>
              <a:tr h="299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Defense and security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14 869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8793139"/>
                  </a:ext>
                </a:extLst>
              </a:tr>
              <a:tr h="299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Total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</a:rPr>
                        <a:t>173 607</a:t>
                      </a:r>
                      <a:endParaRPr lang="en-US" sz="1600" b="1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r>
                        <a:rPr lang="sk-SK" sz="1600" b="1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600" b="1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4720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284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37650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60" y="844513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323528" y="1625288"/>
            <a:ext cx="8615322" cy="445028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Indicators according to priority areas of the auditing activities in 2020</a:t>
            </a:r>
          </a:p>
          <a:p>
            <a:pPr lvl="1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i="1" dirty="0">
                <a:latin typeface="Arial Narrow" panose="020B0606020202030204" pitchFamily="34" charset="0"/>
              </a:rPr>
              <a:t>International comparison of strategic areas:</a:t>
            </a: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13" name="Tabuľ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75832"/>
              </p:ext>
            </p:extLst>
          </p:nvPr>
        </p:nvGraphicFramePr>
        <p:xfrm>
          <a:off x="668921" y="2500137"/>
          <a:ext cx="7935527" cy="409721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5068">
                  <a:extLst>
                    <a:ext uri="{9D8B030D-6E8A-4147-A177-3AD203B41FA5}">
                      <a16:colId xmlns:a16="http://schemas.microsoft.com/office/drawing/2014/main" val="2453864389"/>
                    </a:ext>
                  </a:extLst>
                </a:gridCol>
                <a:gridCol w="3244855">
                  <a:extLst>
                    <a:ext uri="{9D8B030D-6E8A-4147-A177-3AD203B41FA5}">
                      <a16:colId xmlns:a16="http://schemas.microsoft.com/office/drawing/2014/main" val="3741608729"/>
                    </a:ext>
                  </a:extLst>
                </a:gridCol>
                <a:gridCol w="432647">
                  <a:extLst>
                    <a:ext uri="{9D8B030D-6E8A-4147-A177-3AD203B41FA5}">
                      <a16:colId xmlns:a16="http://schemas.microsoft.com/office/drawing/2014/main" val="565543255"/>
                    </a:ext>
                  </a:extLst>
                </a:gridCol>
                <a:gridCol w="504755">
                  <a:extLst>
                    <a:ext uri="{9D8B030D-6E8A-4147-A177-3AD203B41FA5}">
                      <a16:colId xmlns:a16="http://schemas.microsoft.com/office/drawing/2014/main" val="4170124928"/>
                    </a:ext>
                  </a:extLst>
                </a:gridCol>
                <a:gridCol w="522895">
                  <a:extLst>
                    <a:ext uri="{9D8B030D-6E8A-4147-A177-3AD203B41FA5}">
                      <a16:colId xmlns:a16="http://schemas.microsoft.com/office/drawing/2014/main" val="623114082"/>
                    </a:ext>
                  </a:extLst>
                </a:gridCol>
                <a:gridCol w="1065307">
                  <a:extLst>
                    <a:ext uri="{9D8B030D-6E8A-4147-A177-3AD203B41FA5}">
                      <a16:colId xmlns:a16="http://schemas.microsoft.com/office/drawing/2014/main" val="3025834618"/>
                    </a:ext>
                  </a:extLst>
                </a:gridCol>
              </a:tblGrid>
              <a:tr h="760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Strategic</a:t>
                      </a:r>
                      <a:r>
                        <a:rPr lang="en-US" sz="1200" baseline="0" noProof="0" dirty="0">
                          <a:effectLst/>
                          <a:latin typeface="Arial Narrow" panose="020B0606020202030204" pitchFamily="34" charset="0"/>
                        </a:rPr>
                        <a:t> area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Indicator</a:t>
                      </a:r>
                      <a:r>
                        <a:rPr lang="en-US" sz="1200" baseline="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year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SR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EÚ 28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 SR gap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r>
                        <a:rPr lang="en-US" sz="1200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EÚ (%)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extLst>
                  <a:ext uri="{0D108BD9-81ED-4DB2-BD59-A6C34878D82A}">
                    <a16:rowId xmlns:a16="http://schemas.microsoft.com/office/drawing/2014/main" val="4187317667"/>
                  </a:ext>
                </a:extLst>
              </a:tr>
              <a:tr h="443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Energy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noProof="0" dirty="0" err="1">
                          <a:effectLst/>
                          <a:latin typeface="Arial Narrow" panose="020B0606020202030204" pitchFamily="34" charset="0"/>
                        </a:rPr>
                        <a:t>Share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 of the energy from renewable resources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on total gross energy consumption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141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7 %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extLst>
                  <a:ext uri="{0D108BD9-81ED-4DB2-BD59-A6C34878D82A}">
                    <a16:rowId xmlns:a16="http://schemas.microsoft.com/office/drawing/2014/main" val="4076786751"/>
                  </a:ext>
                </a:extLst>
              </a:tr>
              <a:tr h="56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Environmental</a:t>
                      </a:r>
                      <a:r>
                        <a:rPr lang="en-US" sz="1200" baseline="0" noProof="0" dirty="0">
                          <a:effectLst/>
                          <a:latin typeface="Arial Narrow" panose="020B0606020202030204" pitchFamily="34" charset="0"/>
                        </a:rPr>
                        <a:t> sustainability 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Population facing heightened concentration of dust </a:t>
                      </a:r>
                      <a:r>
                        <a:rPr lang="en-US" sz="1200" noProof="0">
                          <a:effectLst/>
                          <a:latin typeface="Arial Narrow" panose="020B0606020202030204" pitchFamily="34" charset="0"/>
                        </a:rPr>
                        <a:t>particles PM2,5 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in</a:t>
                      </a:r>
                      <a:r>
                        <a:rPr lang="en-US" sz="1200" baseline="0" noProof="0" dirty="0">
                          <a:effectLst/>
                          <a:latin typeface="Arial Narrow" panose="020B0606020202030204" pitchFamily="34" charset="0"/>
                        </a:rPr>
                        <a:t> air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 (% population)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136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6 %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extLst>
                  <a:ext uri="{0D108BD9-81ED-4DB2-BD59-A6C34878D82A}">
                    <a16:rowId xmlns:a16="http://schemas.microsoft.com/office/drawing/2014/main" val="4263819908"/>
                  </a:ext>
                </a:extLst>
              </a:tr>
              <a:tr h="221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</a:t>
                      </a:r>
                      <a:r>
                        <a:rPr lang="en-US" sz="1200" baseline="0" noProof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infrastructure 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Density of highways/motorways per</a:t>
                      </a:r>
                      <a:r>
                        <a:rPr lang="en-US" sz="1200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1000 km</a:t>
                      </a:r>
                      <a:r>
                        <a:rPr lang="en-US" sz="1200" baseline="30000" noProof="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247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8 %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extLst>
                  <a:ext uri="{0D108BD9-81ED-4DB2-BD59-A6C34878D82A}">
                    <a16:rowId xmlns:a16="http://schemas.microsoft.com/office/drawing/2014/main" val="27638589"/>
                  </a:ext>
                </a:extLst>
              </a:tr>
              <a:tr h="348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ICT</a:t>
                      </a: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DESI (score)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109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1 %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extLst>
                  <a:ext uri="{0D108BD9-81ED-4DB2-BD59-A6C34878D82A}">
                    <a16:rowId xmlns:a16="http://schemas.microsoft.com/office/drawing/2014/main" val="3530599934"/>
                  </a:ext>
                </a:extLst>
              </a:tr>
              <a:tr h="44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Education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Degree</a:t>
                      </a:r>
                      <a:r>
                        <a:rPr lang="en-US" sz="1200" baseline="0" noProof="0" dirty="0">
                          <a:effectLst/>
                          <a:latin typeface="Arial Narrow" panose="020B0606020202030204" pitchFamily="34" charset="0"/>
                        </a:rPr>
                        <a:t> of finished tertiary education in EU countries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(population % 30 - 34 years old)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3 %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extLst>
                  <a:ext uri="{0D108BD9-81ED-4DB2-BD59-A6C34878D82A}">
                    <a16:rowId xmlns:a16="http://schemas.microsoft.com/office/drawing/2014/main" val="4244950087"/>
                  </a:ext>
                </a:extLst>
              </a:tr>
              <a:tr h="221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r>
                        <a:rPr lang="en-US" sz="1200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aseline="0" noProof="0">
                          <a:effectLst/>
                          <a:latin typeface="Arial Narrow" panose="020B0606020202030204" pitchFamily="34" charset="0"/>
                        </a:rPr>
                        <a:t>&amp; D, </a:t>
                      </a:r>
                      <a:r>
                        <a:rPr lang="en-US" sz="1200" baseline="0" noProof="0" dirty="0">
                          <a:effectLst/>
                          <a:latin typeface="Arial Narrow" panose="020B0606020202030204" pitchFamily="34" charset="0"/>
                        </a:rPr>
                        <a:t>innovation 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Expenditure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 on R &amp; D (% GDP)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07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235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2 %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extLst>
                  <a:ext uri="{0D108BD9-81ED-4DB2-BD59-A6C34878D82A}">
                    <a16:rowId xmlns:a16="http://schemas.microsoft.com/office/drawing/2014/main" val="2912908619"/>
                  </a:ext>
                </a:extLst>
              </a:tr>
              <a:tr h="645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Health</a:t>
                      </a:r>
                      <a:r>
                        <a:rPr lang="en-US" sz="1200" baseline="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The years of healthy life at birth 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-  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women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                                              -  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men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112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6 %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extLst>
                  <a:ext uri="{0D108BD9-81ED-4DB2-BD59-A6C34878D82A}">
                    <a16:rowId xmlns:a16="http://schemas.microsoft.com/office/drawing/2014/main" val="887510441"/>
                  </a:ext>
                </a:extLst>
              </a:tr>
              <a:tr h="44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Employment and business environment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Degree</a:t>
                      </a:r>
                      <a:r>
                        <a:rPr lang="en-US" sz="1200" baseline="0" noProof="0" dirty="0">
                          <a:effectLst/>
                          <a:latin typeface="Arial Narrow" panose="020B0606020202030204" pitchFamily="34" charset="0"/>
                        </a:rPr>
                        <a:t> of employment 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20-64 years</a:t>
                      </a:r>
                      <a:r>
                        <a:rPr lang="en-US" sz="1200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 (% population)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101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5 %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1" marR="47711" marT="0" marB="0" anchor="ctr"/>
                </a:tc>
                <a:extLst>
                  <a:ext uri="{0D108BD9-81ED-4DB2-BD59-A6C34878D82A}">
                    <a16:rowId xmlns:a16="http://schemas.microsoft.com/office/drawing/2014/main" val="3164469927"/>
                  </a:ext>
                </a:extLst>
              </a:tr>
            </a:tbl>
          </a:graphicData>
        </a:graphic>
      </p:graphicFrame>
      <p:sp>
        <p:nvSpPr>
          <p:cNvPr id="11" name="Nadpis 1"/>
          <p:cNvSpPr txBox="1">
            <a:spLocks/>
          </p:cNvSpPr>
          <p:nvPr/>
        </p:nvSpPr>
        <p:spPr>
          <a:xfrm>
            <a:off x="516388" y="631561"/>
            <a:ext cx="8229600" cy="115212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Definition of key indicators according </a:t>
            </a:r>
          </a:p>
          <a:p>
            <a:r>
              <a:rPr lang="en-US" dirty="0"/>
              <a:t>to auditing and monitoring activities by SAO SR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4148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6784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90617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323528" y="1906061"/>
            <a:ext cx="8471306" cy="44502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+mn-cs"/>
              </a:rPr>
              <a:t>In 2019 – </a:t>
            </a:r>
            <a:r>
              <a:rPr lang="en-US" sz="2000" u="sng" dirty="0">
                <a:latin typeface="Arial Narrow" panose="020B0606020202030204" pitchFamily="34" charset="0"/>
                <a:cs typeface="+mn-cs"/>
              </a:rPr>
              <a:t>26 audits </a:t>
            </a:r>
          </a:p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+mn-cs"/>
              </a:rPr>
              <a:t>Examples of selected indicators according to individual audits from the plan</a:t>
            </a:r>
            <a:r>
              <a:rPr lang="en-US" sz="2400" dirty="0">
                <a:latin typeface="Arial Narrow" panose="020B0606020202030204" pitchFamily="34" charset="0"/>
                <a:cs typeface="+mn-cs"/>
              </a:rPr>
              <a:t>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24437"/>
              </p:ext>
            </p:extLst>
          </p:nvPr>
        </p:nvGraphicFramePr>
        <p:xfrm>
          <a:off x="596913" y="2842531"/>
          <a:ext cx="7924536" cy="38268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2268">
                  <a:extLst>
                    <a:ext uri="{9D8B030D-6E8A-4147-A177-3AD203B41FA5}">
                      <a16:colId xmlns:a16="http://schemas.microsoft.com/office/drawing/2014/main" val="1435940363"/>
                    </a:ext>
                  </a:extLst>
                </a:gridCol>
                <a:gridCol w="3962268">
                  <a:extLst>
                    <a:ext uri="{9D8B030D-6E8A-4147-A177-3AD203B41FA5}">
                      <a16:colId xmlns:a16="http://schemas.microsoft.com/office/drawing/2014/main" val="368646511"/>
                    </a:ext>
                  </a:extLst>
                </a:gridCol>
              </a:tblGrid>
              <a:tr h="322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audit</a:t>
                      </a:r>
                      <a:endParaRPr lang="sk-SK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sk-SK" sz="1600" kern="1200" dirty="0" err="1">
                          <a:effectLst/>
                          <a:latin typeface="Arial Narrow" panose="020B0606020202030204" pitchFamily="34" charset="0"/>
                        </a:rPr>
                        <a:t>Indicator</a:t>
                      </a:r>
                      <a:endParaRPr kumimoji="0" lang="sk-SK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086537"/>
                  </a:ext>
                </a:extLst>
              </a:tr>
              <a:tr h="561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– school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facilities 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600" kern="1200" noProof="0" dirty="0">
                          <a:latin typeface="Arial Narrow" panose="020B0606020202030204" pitchFamily="34" charset="0"/>
                        </a:rPr>
                        <a:t>Achieved saved energy in kWh and</a:t>
                      </a:r>
                      <a:r>
                        <a:rPr kumimoji="0" lang="en-US" sz="1600" kern="1200" baseline="0" noProof="0" dirty="0">
                          <a:latin typeface="Arial Narrow" panose="020B0606020202030204" pitchFamily="34" charset="0"/>
                        </a:rPr>
                        <a:t> comparing to referential year</a:t>
                      </a:r>
                      <a:r>
                        <a:rPr kumimoji="0" lang="sk-SK" sz="1600" kern="1200" baseline="0" noProof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US" sz="1600" kern="1200" baseline="0" noProof="0" dirty="0">
                          <a:latin typeface="Arial Narrow" panose="020B0606020202030204" pitchFamily="34" charset="0"/>
                        </a:rPr>
                        <a:t>in % </a:t>
                      </a:r>
                      <a:endParaRPr kumimoji="0" lang="en-US" sz="1600" kern="1200" noProof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5091879"/>
                  </a:ext>
                </a:extLst>
              </a:tr>
              <a:tr h="898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Waterworks companies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lvl="0" indent="-17145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600" kern="1200" noProof="0" dirty="0">
                          <a:latin typeface="Arial Narrow" panose="020B0606020202030204" pitchFamily="34" charset="0"/>
                        </a:rPr>
                        <a:t>Investment debt</a:t>
                      </a:r>
                    </a:p>
                    <a:p>
                      <a:pPr marL="171450" lvl="0" indent="-17145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600" kern="1200" noProof="0" dirty="0">
                          <a:latin typeface="Arial Narrow" panose="020B0606020202030204" pitchFamily="34" charset="0"/>
                        </a:rPr>
                        <a:t>Renewal of waterworks infrastructure</a:t>
                      </a:r>
                    </a:p>
                    <a:p>
                      <a:pPr marL="171450" lvl="0" indent="-17145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600" kern="1200" noProof="0" dirty="0">
                          <a:latin typeface="Arial Narrow" panose="020B0606020202030204" pitchFamily="34" charset="0"/>
                        </a:rPr>
                        <a:t>Development of waterworks infrastructure</a:t>
                      </a:r>
                      <a:endParaRPr kumimoji="0" lang="en-US" sz="1600" kern="1200" noProof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594970"/>
                  </a:ext>
                </a:extLst>
              </a:tr>
              <a:tr h="204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Higher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territorial units (HTU)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lvl="0" indent="-17145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600" kern="1200" noProof="0" dirty="0">
                          <a:latin typeface="Arial Narrow" panose="020B0606020202030204" pitchFamily="34" charset="0"/>
                        </a:rPr>
                        <a:t>% of renewed</a:t>
                      </a:r>
                      <a:r>
                        <a:rPr kumimoji="0" lang="en-US" sz="1600" kern="1200" baseline="0" noProof="0" dirty="0">
                          <a:latin typeface="Arial Narrow" panose="020B0606020202030204" pitchFamily="34" charset="0"/>
                        </a:rPr>
                        <a:t> and reconstructed schools, school and health facilities at HTU administration </a:t>
                      </a:r>
                    </a:p>
                    <a:p>
                      <a:pPr marL="171450" lvl="0" indent="-17145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600" kern="1200" noProof="0" dirty="0">
                          <a:latin typeface="Arial Narrow" panose="020B0606020202030204" pitchFamily="34" charset="0"/>
                        </a:rPr>
                        <a:t>Engagement of schools, school and health facilities in HTU administration </a:t>
                      </a:r>
                    </a:p>
                    <a:p>
                      <a:pPr marL="171450" lvl="0" indent="-17145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600" kern="1200" noProof="0" dirty="0">
                          <a:latin typeface="Arial Narrow" panose="020B0606020202030204" pitchFamily="34" charset="0"/>
                        </a:rPr>
                        <a:t>Number</a:t>
                      </a:r>
                      <a:r>
                        <a:rPr kumimoji="0" lang="en-US" sz="1600" kern="1200" baseline="0" noProof="0" dirty="0">
                          <a:latin typeface="Arial Narrow" panose="020B0606020202030204" pitchFamily="34" charset="0"/>
                        </a:rPr>
                        <a:t> of students (leavers) from fields required in the regional work market </a:t>
                      </a:r>
                    </a:p>
                    <a:p>
                      <a:endParaRPr lang="en-US" sz="1600" noProof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3137847"/>
                  </a:ext>
                </a:extLst>
              </a:tr>
            </a:tbl>
          </a:graphicData>
        </a:graphic>
      </p:graphicFrame>
      <p:sp>
        <p:nvSpPr>
          <p:cNvPr id="11" name="Nadpis 1"/>
          <p:cNvSpPr txBox="1">
            <a:spLocks/>
          </p:cNvSpPr>
          <p:nvPr/>
        </p:nvSpPr>
        <p:spPr>
          <a:xfrm>
            <a:off x="444381" y="696784"/>
            <a:ext cx="8229600" cy="115212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Definition of key indicators according </a:t>
            </a:r>
          </a:p>
          <a:p>
            <a:r>
              <a:rPr lang="en-US" dirty="0"/>
              <a:t>to auditing and monitoring activities by SAO SR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6582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546084" y="1618311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en-US" sz="3600" b="1" dirty="0"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sk-SK" sz="5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KNI </a:t>
            </a:r>
            <a:r>
              <a:rPr lang="sk-SK" sz="50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already</a:t>
            </a:r>
            <a:r>
              <a:rPr lang="sk-SK" sz="5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sk-SK" sz="50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assesed</a:t>
            </a:r>
            <a:endParaRPr lang="en-US" sz="5000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b="1" dirty="0">
              <a:latin typeface="Arial Narrow" panose="020B060602020203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5" y="1490809"/>
            <a:ext cx="7924535" cy="438035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sk-SK" sz="2400" b="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200" y="842438"/>
            <a:ext cx="8229600" cy="56221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928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29208" y="752430"/>
            <a:ext cx="8229600" cy="102076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</a:t>
            </a:r>
          </a:p>
          <a:p>
            <a:r>
              <a:rPr lang="sk-SK" err="1">
                <a:solidFill>
                  <a:srgbClr val="C00000"/>
                </a:solidFill>
              </a:rPr>
              <a:t>Global</a:t>
            </a:r>
            <a:r>
              <a:rPr lang="sk-SK">
                <a:solidFill>
                  <a:srgbClr val="C00000"/>
                </a:solidFill>
              </a:rPr>
              <a:t> level, </a:t>
            </a:r>
            <a:r>
              <a:rPr lang="sk-SK" dirty="0">
                <a:solidFill>
                  <a:srgbClr val="C00000"/>
                </a:solidFill>
              </a:rPr>
              <a:t>UN</a:t>
            </a:r>
          </a:p>
          <a:p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5" y="2039451"/>
            <a:ext cx="7924535" cy="416939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UN - </a:t>
            </a:r>
            <a:r>
              <a:rPr lang="en-US" sz="2400" dirty="0">
                <a:latin typeface="Arial Narrow" panose="020B0606020202030204" pitchFamily="34" charset="0"/>
              </a:rPr>
              <a:t>AGENDA 2030 – </a:t>
            </a:r>
            <a:r>
              <a:rPr lang="en-US" sz="2400" dirty="0">
                <a:latin typeface="Arial Narrow" panose="020B0606020202030204" pitchFamily="34" charset="0"/>
                <a:cs typeface="+mn-cs"/>
              </a:rPr>
              <a:t> Sustainable Development Goals – SDGs – 17 global goals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       In SR: 6 areas were chosen: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Education for dignified life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Heading towards knowledgeable and environmentally sustainable economy in demographic changes and changing global environs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Lowering the poverty and social inclusion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Sustainable human seats, regions and country in the context of climate changes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Legal state, democracy and security </a:t>
            </a:r>
            <a:endParaRPr lang="sk-SK" sz="2400" dirty="0">
              <a:latin typeface="Arial Narrow" panose="020B0606020202030204" pitchFamily="34" charset="0"/>
              <a:cs typeface="+mn-cs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Good health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National goals and indicators were not defined as yet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2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sk-SK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br>
              <a:rPr lang="sk-SK" sz="3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br>
              <a:rPr lang="sk-SK" sz="3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br>
              <a:rPr lang="sk-SK" sz="3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sk-SK" sz="3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SAI Slovakia </a:t>
            </a:r>
            <a:br>
              <a:rPr lang="sk-SK" sz="4000" dirty="0">
                <a:solidFill>
                  <a:schemeClr val="tx1"/>
                </a:solidFill>
                <a:latin typeface="Arial Narrow" pitchFamily="34" charset="0"/>
              </a:rPr>
            </a:br>
            <a:endParaRPr lang="sk-SK" sz="5300" b="1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  <a:defRPr/>
            </a:pPr>
            <a:endParaRPr lang="sk-SK" sz="4400" b="1" i="1" dirty="0">
              <a:latin typeface="Arial Narrow" pitchFamily="34" charset="0"/>
            </a:endParaRPr>
          </a:p>
          <a:p>
            <a:pPr marL="0" indent="0" algn="ctr">
              <a:buNone/>
              <a:defRPr/>
            </a:pPr>
            <a:r>
              <a:rPr lang="sk-SK" sz="4400" b="1" i="1" dirty="0">
                <a:latin typeface="Arial Narrow" pitchFamily="34" charset="0"/>
              </a:rPr>
              <a:t>„</a:t>
            </a:r>
            <a:r>
              <a:rPr lang="sk-SK" sz="4400" b="1" i="1" dirty="0" err="1">
                <a:latin typeface="Arial Narrow" pitchFamily="34" charset="0"/>
              </a:rPr>
              <a:t>Who</a:t>
            </a:r>
            <a:r>
              <a:rPr lang="sk-SK" sz="4400" b="1" i="1" dirty="0">
                <a:latin typeface="Arial Narrow" pitchFamily="34" charset="0"/>
              </a:rPr>
              <a:t> </a:t>
            </a:r>
            <a:r>
              <a:rPr lang="sk-SK" sz="4400" b="1" i="1" dirty="0" err="1">
                <a:latin typeface="Arial Narrow" pitchFamily="34" charset="0"/>
              </a:rPr>
              <a:t>controls</a:t>
            </a:r>
            <a:r>
              <a:rPr lang="sk-SK" sz="4400" b="1" i="1" dirty="0">
                <a:latin typeface="Arial Narrow" pitchFamily="34" charset="0"/>
              </a:rPr>
              <a:t> </a:t>
            </a:r>
            <a:r>
              <a:rPr lang="sk-SK" sz="4400" b="1" i="1" dirty="0" err="1">
                <a:latin typeface="Arial Narrow" pitchFamily="34" charset="0"/>
              </a:rPr>
              <a:t>the</a:t>
            </a:r>
            <a:r>
              <a:rPr lang="sk-SK" sz="4400" b="1" i="1" dirty="0">
                <a:latin typeface="Arial Narrow" pitchFamily="34" charset="0"/>
              </a:rPr>
              <a:t> </a:t>
            </a:r>
            <a:r>
              <a:rPr lang="sk-SK" sz="4400" b="1" i="1" dirty="0" err="1">
                <a:latin typeface="Arial Narrow" pitchFamily="34" charset="0"/>
              </a:rPr>
              <a:t>past</a:t>
            </a:r>
            <a:r>
              <a:rPr lang="sk-SK" sz="4400" b="1" i="1" dirty="0">
                <a:latin typeface="Arial Narrow" pitchFamily="34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sk-SK" sz="4400" b="1" i="1" dirty="0" err="1">
                <a:latin typeface="Arial Narrow" pitchFamily="34" charset="0"/>
              </a:rPr>
              <a:t>controls</a:t>
            </a:r>
            <a:r>
              <a:rPr lang="sk-SK" sz="4400" b="1" i="1" dirty="0">
                <a:latin typeface="Arial Narrow" pitchFamily="34" charset="0"/>
              </a:rPr>
              <a:t> </a:t>
            </a:r>
            <a:r>
              <a:rPr lang="sk-SK" sz="4400" b="1" i="1" dirty="0" err="1">
                <a:latin typeface="Arial Narrow" pitchFamily="34" charset="0"/>
              </a:rPr>
              <a:t>the</a:t>
            </a:r>
            <a:r>
              <a:rPr lang="sk-SK" sz="4400" b="1" i="1" dirty="0">
                <a:latin typeface="Arial Narrow" pitchFamily="34" charset="0"/>
              </a:rPr>
              <a:t> </a:t>
            </a:r>
            <a:r>
              <a:rPr lang="sk-SK" sz="4400" b="1" i="1" dirty="0" err="1">
                <a:latin typeface="Arial Narrow" pitchFamily="34" charset="0"/>
              </a:rPr>
              <a:t>future</a:t>
            </a:r>
            <a:r>
              <a:rPr lang="sk-SK" sz="4400" b="1" i="1" dirty="0">
                <a:latin typeface="Arial Narrow" pitchFamily="34" charset="0"/>
              </a:rPr>
              <a:t>.“</a:t>
            </a:r>
          </a:p>
          <a:p>
            <a:pPr marL="0" indent="0" algn="ctr">
              <a:buNone/>
              <a:defRPr/>
            </a:pPr>
            <a:endParaRPr lang="sk-SK" sz="4400" b="1" i="1" dirty="0">
              <a:latin typeface="Arial Narrow" pitchFamily="34" charset="0"/>
            </a:endParaRPr>
          </a:p>
          <a:p>
            <a:pPr marL="0" indent="0" algn="r">
              <a:buNone/>
              <a:defRPr/>
            </a:pPr>
            <a:endParaRPr lang="sk-SK" sz="4400" b="1" i="1" dirty="0">
              <a:latin typeface="Arial Narrow" pitchFamily="34" charset="0"/>
            </a:endParaRPr>
          </a:p>
          <a:p>
            <a:pPr algn="l" eaLnBrk="1" hangingPunct="1">
              <a:defRPr/>
            </a:pPr>
            <a:endParaRPr lang="sk-SK" sz="2000" dirty="0">
              <a:latin typeface="Arial Narrow" pitchFamily="34" charset="0"/>
            </a:endParaRPr>
          </a:p>
          <a:p>
            <a:pPr algn="l" eaLnBrk="1" hangingPunct="1">
              <a:defRPr/>
            </a:pPr>
            <a:endParaRPr lang="sk-SK" sz="20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3076" name="Obrázok 4" descr="logo male_RGB (4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5206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929689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01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657750"/>
            <a:ext cx="8229600" cy="102076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 err="1">
                <a:solidFill>
                  <a:srgbClr val="C00000"/>
                </a:solidFill>
              </a:rPr>
              <a:t>Underlying</a:t>
            </a:r>
            <a:r>
              <a:rPr lang="sk-SK" dirty="0">
                <a:solidFill>
                  <a:srgbClr val="C00000"/>
                </a:solidFill>
              </a:rPr>
              <a:t> </a:t>
            </a:r>
            <a:r>
              <a:rPr lang="sk-SK" dirty="0" err="1">
                <a:solidFill>
                  <a:srgbClr val="C00000"/>
                </a:solidFill>
              </a:rPr>
              <a:t>Risks</a:t>
            </a:r>
            <a:r>
              <a:rPr lang="sk-SK" dirty="0">
                <a:solidFill>
                  <a:srgbClr val="C00000"/>
                </a:solidFill>
              </a:rPr>
              <a:t> to </a:t>
            </a:r>
            <a:r>
              <a:rPr lang="sk-SK" dirty="0" err="1">
                <a:solidFill>
                  <a:srgbClr val="C00000"/>
                </a:solidFill>
              </a:rPr>
              <a:t>Sustainability</a:t>
            </a:r>
            <a:r>
              <a:rPr lang="sk-SK" dirty="0">
                <a:solidFill>
                  <a:srgbClr val="C00000"/>
                </a:solidFill>
              </a:rPr>
              <a:t> </a:t>
            </a:r>
          </a:p>
          <a:p>
            <a:r>
              <a:rPr lang="sk-SK" dirty="0">
                <a:solidFill>
                  <a:srgbClr val="C00000"/>
                </a:solidFill>
              </a:rPr>
              <a:t>of </a:t>
            </a:r>
            <a:r>
              <a:rPr lang="sk-SK" dirty="0" err="1">
                <a:solidFill>
                  <a:srgbClr val="C00000"/>
                </a:solidFill>
              </a:rPr>
              <a:t>Public</a:t>
            </a:r>
            <a:r>
              <a:rPr lang="sk-SK" dirty="0">
                <a:solidFill>
                  <a:srgbClr val="C00000"/>
                </a:solidFill>
              </a:rPr>
              <a:t> </a:t>
            </a:r>
            <a:r>
              <a:rPr lang="sk-SK" dirty="0" err="1">
                <a:solidFill>
                  <a:srgbClr val="C00000"/>
                </a:solidFill>
              </a:rPr>
              <a:t>Finances</a:t>
            </a:r>
            <a:r>
              <a:rPr lang="sk-SK" dirty="0">
                <a:solidFill>
                  <a:srgbClr val="C00000"/>
                </a:solidFill>
              </a:rPr>
              <a:t> </a:t>
            </a:r>
            <a:r>
              <a:rPr lang="sk-SK" dirty="0" err="1">
                <a:solidFill>
                  <a:srgbClr val="C00000"/>
                </a:solidFill>
              </a:rPr>
              <a:t>Global</a:t>
            </a:r>
            <a:r>
              <a:rPr lang="sk-SK" dirty="0">
                <a:solidFill>
                  <a:srgbClr val="C00000"/>
                </a:solidFill>
              </a:rPr>
              <a:t> Level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179513" y="2368039"/>
            <a:ext cx="3888432" cy="369428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sk-SK" sz="2200" dirty="0">
                <a:latin typeface="Arial Narrow" panose="020B0606020202030204" pitchFamily="34" charset="0"/>
                <a:cs typeface="+mn-cs"/>
              </a:rPr>
              <a:t>International audit </a:t>
            </a:r>
            <a:r>
              <a:rPr lang="sk-SK" sz="2200">
                <a:latin typeface="Arial Narrow" panose="020B0606020202030204" pitchFamily="34" charset="0"/>
                <a:cs typeface="+mn-cs"/>
              </a:rPr>
              <a:t>– Slovakia, Finland, Netherlands, Latvia, Portugal, </a:t>
            </a:r>
            <a:r>
              <a:rPr lang="sk-SK" sz="2200" dirty="0" err="1">
                <a:latin typeface="Arial Narrow" panose="020B0606020202030204" pitchFamily="34" charset="0"/>
                <a:cs typeface="+mn-cs"/>
              </a:rPr>
              <a:t>Sweden</a:t>
            </a:r>
            <a:endParaRPr lang="sk-SK" sz="22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2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 Narrow" panose="020B0606020202030204" pitchFamily="34" charset="0"/>
                <a:cs typeface="+mn-cs"/>
              </a:rPr>
              <a:t>Analysis of recommendations</a:t>
            </a:r>
            <a:r>
              <a:rPr lang="sk-SK" sz="2200" dirty="0">
                <a:latin typeface="Arial Narrow" panose="020B0606020202030204" pitchFamily="34" charset="0"/>
                <a:cs typeface="+mn-cs"/>
              </a:rPr>
              <a:t> (</a:t>
            </a:r>
            <a:r>
              <a:rPr lang="sk-SK" sz="2200" err="1">
                <a:latin typeface="Arial Narrow" panose="020B0606020202030204" pitchFamily="34" charset="0"/>
                <a:cs typeface="+mn-cs"/>
              </a:rPr>
              <a:t>European</a:t>
            </a:r>
            <a:r>
              <a:rPr lang="sk-SK" sz="2200">
                <a:latin typeface="Arial Narrow" panose="020B0606020202030204" pitchFamily="34" charset="0"/>
                <a:cs typeface="+mn-cs"/>
              </a:rPr>
              <a:t> Council, OECD, </a:t>
            </a:r>
            <a:r>
              <a:rPr lang="sk-SK" sz="2200" dirty="0">
                <a:latin typeface="Arial Narrow" panose="020B0606020202030204" pitchFamily="34" charset="0"/>
                <a:cs typeface="+mn-cs"/>
              </a:rPr>
              <a:t>IMF)</a:t>
            </a:r>
            <a:r>
              <a:rPr lang="en-US" sz="2200" dirty="0">
                <a:latin typeface="Arial Narrow" panose="020B0606020202030204" pitchFamily="34" charset="0"/>
                <a:cs typeface="+mn-cs"/>
              </a:rPr>
              <a:t> </a:t>
            </a:r>
            <a:endParaRPr lang="sk-SK" sz="22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 Narrow" panose="020B0606020202030204" pitchFamily="34" charset="0"/>
                <a:cs typeface="+mn-cs"/>
              </a:rPr>
              <a:t>Evaluation of its implementation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 Narrow" panose="020B0606020202030204" pitchFamily="34" charset="0"/>
                <a:cs typeface="+mn-cs"/>
              </a:rPr>
              <a:t>Use of</a:t>
            </a:r>
            <a:r>
              <a:rPr lang="sk-SK" sz="2200" dirty="0">
                <a:latin typeface="Arial Narrow" panose="020B0606020202030204" pitchFamily="34" charset="0"/>
                <a:cs typeface="+mn-cs"/>
              </a:rPr>
              <a:t> KNI </a:t>
            </a:r>
            <a:endParaRPr lang="en-US" sz="22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196232"/>
              </p:ext>
            </p:extLst>
          </p:nvPr>
        </p:nvGraphicFramePr>
        <p:xfrm>
          <a:off x="4082792" y="1894951"/>
          <a:ext cx="4496017" cy="4858068"/>
        </p:xfrm>
        <a:graphic>
          <a:graphicData uri="http://schemas.openxmlformats.org/drawingml/2006/table">
            <a:tbl>
              <a:tblPr firstRow="1" firstCol="1" bandRow="1"/>
              <a:tblGrid>
                <a:gridCol w="824270">
                  <a:extLst>
                    <a:ext uri="{9D8B030D-6E8A-4147-A177-3AD203B41FA5}">
                      <a16:colId xmlns:a16="http://schemas.microsoft.com/office/drawing/2014/main" val="1502671352"/>
                    </a:ext>
                  </a:extLst>
                </a:gridCol>
                <a:gridCol w="1142737">
                  <a:extLst>
                    <a:ext uri="{9D8B030D-6E8A-4147-A177-3AD203B41FA5}">
                      <a16:colId xmlns:a16="http://schemas.microsoft.com/office/drawing/2014/main" val="1000762350"/>
                    </a:ext>
                  </a:extLst>
                </a:gridCol>
                <a:gridCol w="1124005">
                  <a:extLst>
                    <a:ext uri="{9D8B030D-6E8A-4147-A177-3AD203B41FA5}">
                      <a16:colId xmlns:a16="http://schemas.microsoft.com/office/drawing/2014/main" val="1486332238"/>
                    </a:ext>
                  </a:extLst>
                </a:gridCol>
                <a:gridCol w="702502">
                  <a:extLst>
                    <a:ext uri="{9D8B030D-6E8A-4147-A177-3AD203B41FA5}">
                      <a16:colId xmlns:a16="http://schemas.microsoft.com/office/drawing/2014/main" val="81114102"/>
                    </a:ext>
                  </a:extLst>
                </a:gridCol>
                <a:gridCol w="702503">
                  <a:extLst>
                    <a:ext uri="{9D8B030D-6E8A-4147-A177-3AD203B41FA5}">
                      <a16:colId xmlns:a16="http://schemas.microsoft.com/office/drawing/2014/main" val="3423660180"/>
                    </a:ext>
                  </a:extLst>
                </a:gridCol>
              </a:tblGrid>
              <a:tr h="360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</a:t>
                      </a:r>
                      <a:endParaRPr lang="sk-SK" sz="1050" i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sk-SK" sz="1050" i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sk-SK" sz="1050" i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 evaluation</a:t>
                      </a:r>
                      <a:endParaRPr lang="sk-SK" sz="1050" i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SR evaluation</a:t>
                      </a:r>
                      <a:endParaRPr lang="sk-SK" sz="1050" i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91761"/>
                  </a:ext>
                </a:extLst>
              </a:tr>
              <a:tr h="494409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b="1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Fiscal</a:t>
                      </a:r>
                      <a:r>
                        <a:rPr lang="sk-SK" sz="105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050" b="1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consolidation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Excessive deficit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government balance</a:t>
                      </a:r>
                      <a:endParaRPr lang="sk-SK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11056"/>
                  </a:ext>
                </a:extLst>
              </a:tr>
              <a:tr h="278093">
                <a:tc vMerge="1">
                  <a:txBody>
                    <a:bodyPr/>
                    <a:lstStyle/>
                    <a:p>
                      <a:endParaRPr lang="sk-SK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Consolidation effort 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Consolidation effort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07981"/>
                  </a:ext>
                </a:extLst>
              </a:tr>
              <a:tr h="417138">
                <a:tc vMerge="1">
                  <a:txBody>
                    <a:bodyPr/>
                    <a:lstStyle/>
                    <a:p>
                      <a:endParaRPr lang="sk-SK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 responsibility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government gross debt</a:t>
                      </a:r>
                      <a:endParaRPr lang="sk-SK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476972"/>
                  </a:ext>
                </a:extLst>
              </a:tr>
              <a:tr h="278093">
                <a:tc vMerge="1">
                  <a:txBody>
                    <a:bodyPr/>
                    <a:lstStyle/>
                    <a:p>
                      <a:endParaRPr lang="sk-SK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 ceilings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sk-SK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315052"/>
                  </a:ext>
                </a:extLst>
              </a:tr>
              <a:tr h="278093">
                <a:tc vMerge="1">
                  <a:txBody>
                    <a:bodyPr/>
                    <a:lstStyle/>
                    <a:p>
                      <a:endParaRPr lang="sk-SK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Automatic stabilisers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05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rated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95" marR="35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199952"/>
                  </a:ext>
                </a:extLst>
              </a:tr>
              <a:tr h="27809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b="1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</a:t>
                      </a:r>
                      <a:r>
                        <a:rPr lang="sk-SK" sz="105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050" b="1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care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effectiveness 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Expenditures </a:t>
                      </a:r>
                      <a:endParaRPr lang="sk-SK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82276"/>
                  </a:ext>
                </a:extLst>
              </a:tr>
              <a:tr h="278093">
                <a:tc vMerge="1">
                  <a:txBody>
                    <a:bodyPr/>
                    <a:lstStyle/>
                    <a:p>
                      <a:endParaRPr lang="sk-SK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Availability and quality  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Healthy life years</a:t>
                      </a:r>
                      <a:endParaRPr lang="sk-SK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309409"/>
                  </a:ext>
                </a:extLst>
              </a:tr>
              <a:tr h="278093">
                <a:tc vMerge="1">
                  <a:txBody>
                    <a:bodyPr/>
                    <a:lstStyle/>
                    <a:p>
                      <a:endParaRPr lang="sk-SK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Avoidable mortality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428221"/>
                  </a:ext>
                </a:extLst>
              </a:tr>
              <a:tr h="278093">
                <a:tc vMerge="1">
                  <a:txBody>
                    <a:bodyPr/>
                    <a:lstStyle/>
                    <a:p>
                      <a:endParaRPr lang="sk-SK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Indebtedness </a:t>
                      </a:r>
                      <a:endParaRPr lang="sk-SK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</a:t>
                      </a:r>
                      <a:r>
                        <a:rPr lang="en-US" sz="105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’s debt 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13647"/>
                  </a:ext>
                </a:extLst>
              </a:tr>
              <a:tr h="55618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b="1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Taxes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 discipline</a:t>
                      </a:r>
                      <a:endParaRPr lang="sk-SK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 tax rate </a:t>
                      </a:r>
                      <a:br>
                        <a:rPr lang="en-GB" sz="105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05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respective taxes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170196"/>
                  </a:ext>
                </a:extLst>
              </a:tr>
              <a:tr h="417138">
                <a:tc vMerge="1">
                  <a:txBody>
                    <a:bodyPr/>
                    <a:lstStyle/>
                    <a:p>
                      <a:endParaRPr lang="sk-SK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Effectiveness of VAT collection </a:t>
                      </a:r>
                      <a:endParaRPr lang="sk-SK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VAT gap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05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63393"/>
                  </a:ext>
                </a:extLst>
              </a:tr>
              <a:tr h="665594">
                <a:tc vMerge="1">
                  <a:txBody>
                    <a:bodyPr/>
                    <a:lstStyle/>
                    <a:p>
                      <a:endParaRPr lang="sk-SK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 estate taxation linked </a:t>
                      </a:r>
                      <a:b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its market value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sk-SK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895" marR="35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8897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73288" y="193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k-SK" alt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6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86569" y="758470"/>
            <a:ext cx="8229600" cy="89994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 err="1">
                <a:solidFill>
                  <a:srgbClr val="C00000"/>
                </a:solidFill>
              </a:rPr>
              <a:t>Global</a:t>
            </a:r>
            <a:r>
              <a:rPr lang="sk-SK" dirty="0">
                <a:solidFill>
                  <a:srgbClr val="C00000"/>
                </a:solidFill>
              </a:rPr>
              <a:t> level </a:t>
            </a:r>
          </a:p>
          <a:p>
            <a:r>
              <a:rPr lang="sk-SK" dirty="0">
                <a:solidFill>
                  <a:srgbClr val="C00000"/>
                </a:solidFill>
              </a:rPr>
              <a:t>NATO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5" y="2068403"/>
            <a:ext cx="8094189" cy="43803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SR is bound to fulfill its commitments</a:t>
            </a:r>
            <a:r>
              <a:rPr lang="sk-SK" sz="2000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–</a:t>
            </a:r>
            <a:r>
              <a:rPr lang="sk-SK" sz="2000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2 % of GDP towards defense – collective defense and active security against </a:t>
            </a:r>
            <a:r>
              <a:rPr lang="sk-SK" sz="2000" dirty="0">
                <a:latin typeface="Arial Narrow" panose="020B0606020202030204" pitchFamily="34" charset="0"/>
              </a:rPr>
              <a:t>n</a:t>
            </a:r>
            <a:r>
              <a:rPr lang="en-US" sz="2000" dirty="0" err="1">
                <a:latin typeface="Arial Narrow" panose="020B0606020202030204" pitchFamily="34" charset="0"/>
              </a:rPr>
              <a:t>ew</a:t>
            </a:r>
            <a:r>
              <a:rPr lang="en-US" sz="2000" dirty="0">
                <a:latin typeface="Arial Narrow" panose="020B0606020202030204" pitchFamily="34" charset="0"/>
              </a:rPr>
              <a:t> global threats in the area of terrorism, extremism, </a:t>
            </a:r>
            <a:r>
              <a:rPr lang="sk-SK" sz="2000" dirty="0">
                <a:latin typeface="Arial Narrow" panose="020B0606020202030204" pitchFamily="34" charset="0"/>
              </a:rPr>
              <a:t>and</a:t>
            </a:r>
            <a:r>
              <a:rPr lang="en-US" sz="2000" dirty="0">
                <a:latin typeface="Arial Narrow" panose="020B0606020202030204" pitchFamily="34" charset="0"/>
              </a:rPr>
              <a:t> migration 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Expenditure on defense in SR in % </a:t>
            </a:r>
            <a:r>
              <a:rPr lang="sk-SK" sz="2000" dirty="0">
                <a:latin typeface="Arial Narrow" panose="020B0606020202030204" pitchFamily="34" charset="0"/>
              </a:rPr>
              <a:t>of </a:t>
            </a:r>
            <a:r>
              <a:rPr lang="en-US" sz="2000" dirty="0">
                <a:latin typeface="Arial Narrow" panose="020B0606020202030204" pitchFamily="34" charset="0"/>
              </a:rPr>
              <a:t>GDP: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sk-SK" sz="2000" dirty="0"/>
          </a:p>
        </p:txBody>
      </p:sp>
      <p:graphicFrame>
        <p:nvGraphicFramePr>
          <p:cNvPr id="12" name="Tabuľ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80665"/>
              </p:ext>
            </p:extLst>
          </p:nvPr>
        </p:nvGraphicFramePr>
        <p:xfrm>
          <a:off x="899590" y="4435118"/>
          <a:ext cx="7679220" cy="128865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919805">
                  <a:extLst>
                    <a:ext uri="{9D8B030D-6E8A-4147-A177-3AD203B41FA5}">
                      <a16:colId xmlns:a16="http://schemas.microsoft.com/office/drawing/2014/main" val="100331684"/>
                    </a:ext>
                  </a:extLst>
                </a:gridCol>
                <a:gridCol w="1919805">
                  <a:extLst>
                    <a:ext uri="{9D8B030D-6E8A-4147-A177-3AD203B41FA5}">
                      <a16:colId xmlns:a16="http://schemas.microsoft.com/office/drawing/2014/main" val="973273198"/>
                    </a:ext>
                  </a:extLst>
                </a:gridCol>
                <a:gridCol w="1919805">
                  <a:extLst>
                    <a:ext uri="{9D8B030D-6E8A-4147-A177-3AD203B41FA5}">
                      <a16:colId xmlns:a16="http://schemas.microsoft.com/office/drawing/2014/main" val="606877594"/>
                    </a:ext>
                  </a:extLst>
                </a:gridCol>
                <a:gridCol w="1919805">
                  <a:extLst>
                    <a:ext uri="{9D8B030D-6E8A-4147-A177-3AD203B41FA5}">
                      <a16:colId xmlns:a16="http://schemas.microsoft.com/office/drawing/2014/main" val="1340529665"/>
                    </a:ext>
                  </a:extLst>
                </a:gridCol>
              </a:tblGrid>
              <a:tr h="644328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sk-SK" sz="2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sk-SK" sz="2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sk-SK" sz="2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Arial Narrow" panose="020B0606020202030204" pitchFamily="34" charset="0"/>
                        </a:rPr>
                        <a:t>2019 N</a:t>
                      </a:r>
                      <a:endParaRPr lang="sk-SK" sz="2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7969121"/>
                  </a:ext>
                </a:extLst>
              </a:tr>
              <a:tr h="64432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Arial Narrow" panose="020B0606020202030204" pitchFamily="34" charset="0"/>
                        </a:rPr>
                        <a:t>SR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6980029"/>
                  </a:ext>
                </a:extLst>
              </a:tr>
            </a:tbl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46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234408" y="1855690"/>
            <a:ext cx="8424935" cy="449717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Budget process – deficit – methodology 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>
                <a:latin typeface="Arial Narrow" panose="020B0606020202030204" pitchFamily="34" charset="0"/>
              </a:rPr>
              <a:t>Opinions to S</a:t>
            </a:r>
            <a:r>
              <a:rPr lang="sk-SK" sz="2400" dirty="0">
                <a:latin typeface="Arial Narrow" panose="020B0606020202030204" pitchFamily="34" charset="0"/>
              </a:rPr>
              <a:t>t</a:t>
            </a:r>
            <a:r>
              <a:rPr lang="en-US" sz="2400" dirty="0">
                <a:latin typeface="Arial Narrow" panose="020B0606020202030204" pitchFamily="34" charset="0"/>
              </a:rPr>
              <a:t>ate Budget and State Final Accounts 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>
                <a:latin typeface="Arial Narrow" panose="020B0606020202030204" pitchFamily="34" charset="0"/>
              </a:rPr>
              <a:t>– making of and assessment 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>
                <a:latin typeface="Arial Narrow" panose="020B0606020202030204" pitchFamily="34" charset="0"/>
              </a:rPr>
              <a:t>We use the indicators :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International 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Own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Specific (for example the Council for Budgetary Responsibility – Act on Budgetary Responsibility – debt break – sanction zones)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Examples of selected indicators for making the opinions on SB and SFA</a:t>
            </a: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29208" y="757149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 err="1">
                <a:solidFill>
                  <a:srgbClr val="C00000"/>
                </a:solidFill>
              </a:rPr>
              <a:t>European</a:t>
            </a:r>
            <a:r>
              <a:rPr lang="sk-SK" dirty="0">
                <a:solidFill>
                  <a:srgbClr val="C00000"/>
                </a:solidFill>
              </a:rPr>
              <a:t> and </a:t>
            </a:r>
            <a:r>
              <a:rPr lang="sk-SK" dirty="0" err="1">
                <a:solidFill>
                  <a:srgbClr val="C00000"/>
                </a:solidFill>
              </a:rPr>
              <a:t>national</a:t>
            </a:r>
            <a:r>
              <a:rPr lang="sk-SK" dirty="0">
                <a:solidFill>
                  <a:srgbClr val="C00000"/>
                </a:solidFill>
              </a:rPr>
              <a:t> level </a:t>
            </a:r>
          </a:p>
          <a:p>
            <a:r>
              <a:rPr lang="sk-SK" dirty="0">
                <a:solidFill>
                  <a:srgbClr val="C00000"/>
                </a:solidFill>
              </a:rPr>
              <a:t>State </a:t>
            </a:r>
            <a:r>
              <a:rPr lang="sk-SK" dirty="0" err="1">
                <a:solidFill>
                  <a:srgbClr val="C00000"/>
                </a:solidFill>
              </a:rPr>
              <a:t>Budget</a:t>
            </a:r>
            <a:r>
              <a:rPr lang="sk-SK" dirty="0">
                <a:solidFill>
                  <a:srgbClr val="C00000"/>
                </a:solidFill>
              </a:rPr>
              <a:t> and State </a:t>
            </a:r>
            <a:r>
              <a:rPr lang="sk-SK" dirty="0" err="1">
                <a:solidFill>
                  <a:srgbClr val="C00000"/>
                </a:solidFill>
              </a:rPr>
              <a:t>Final</a:t>
            </a:r>
            <a:r>
              <a:rPr lang="sk-SK" dirty="0">
                <a:solidFill>
                  <a:srgbClr val="C00000"/>
                </a:solidFill>
              </a:rPr>
              <a:t> </a:t>
            </a:r>
            <a:r>
              <a:rPr lang="sk-SK" dirty="0" err="1">
                <a:solidFill>
                  <a:srgbClr val="C00000"/>
                </a:solidFill>
              </a:rPr>
              <a:t>Accounts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07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431540" y="1907303"/>
            <a:ext cx="8424936" cy="42938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1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SB + SFA – auditing and monitoring activities  </a:t>
            </a: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SAI SR has to use national and European legislation while making the opinions on public administration budget and State final accounts</a:t>
            </a:r>
          </a:p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EU level – the similar audit institutions – like ECA, Eurostat – have the right to express their opinion to EU budget resulting in lineage to important Slovak indicators stemming from the Slovak budgetary process </a:t>
            </a:r>
          </a:p>
          <a:p>
            <a:pPr marL="342900" lvl="0" indent="-342900">
              <a:lnSpc>
                <a:spcPct val="90000"/>
              </a:lnSpc>
              <a:buClr>
                <a:srgbClr val="4F81BD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2400" u="sng" dirty="0">
              <a:solidFill>
                <a:srgbClr val="C00000"/>
              </a:solidFill>
              <a:latin typeface="Arial Narrow" pitchFamily="34" charset="0"/>
            </a:endParaRPr>
          </a:p>
          <a:p>
            <a:pPr lvl="0" algn="ctr">
              <a:lnSpc>
                <a:spcPct val="90000"/>
              </a:lnSpc>
              <a:buClr>
                <a:srgbClr val="4F81BD"/>
              </a:buClr>
              <a:buSzPct val="70000"/>
              <a:defRPr/>
            </a:pPr>
            <a:r>
              <a:rPr lang="en-US" sz="2400" u="sng" dirty="0">
                <a:solidFill>
                  <a:srgbClr val="C00000"/>
                </a:solidFill>
                <a:latin typeface="Arial Narrow" pitchFamily="34" charset="0"/>
              </a:rPr>
              <a:t>Different final opinions could be created to Slovak (national) budgetary process</a:t>
            </a: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29208" y="752430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</a:t>
            </a:r>
          </a:p>
          <a:p>
            <a:r>
              <a:rPr lang="sk-SK" dirty="0" err="1">
                <a:solidFill>
                  <a:srgbClr val="C00000"/>
                </a:solidFill>
              </a:rPr>
              <a:t>European</a:t>
            </a:r>
            <a:r>
              <a:rPr lang="sk-SK" dirty="0">
                <a:solidFill>
                  <a:srgbClr val="C00000"/>
                </a:solidFill>
              </a:rPr>
              <a:t> and </a:t>
            </a:r>
            <a:r>
              <a:rPr lang="sk-SK" dirty="0" err="1">
                <a:solidFill>
                  <a:srgbClr val="C00000"/>
                </a:solidFill>
              </a:rPr>
              <a:t>national</a:t>
            </a:r>
            <a:r>
              <a:rPr lang="sk-SK" dirty="0">
                <a:solidFill>
                  <a:srgbClr val="C00000"/>
                </a:solidFill>
              </a:rPr>
              <a:t> level – SB and SFA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32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6" name="Obrázok 4" descr="logo male_RGB (4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Zástupný objekt pre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282650"/>
              </p:ext>
            </p:extLst>
          </p:nvPr>
        </p:nvGraphicFramePr>
        <p:xfrm>
          <a:off x="483477" y="2564897"/>
          <a:ext cx="8336995" cy="34877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52419">
                  <a:extLst>
                    <a:ext uri="{9D8B030D-6E8A-4147-A177-3AD203B41FA5}">
                      <a16:colId xmlns:a16="http://schemas.microsoft.com/office/drawing/2014/main" val="2843341376"/>
                    </a:ext>
                  </a:extLst>
                </a:gridCol>
                <a:gridCol w="1134126">
                  <a:extLst>
                    <a:ext uri="{9D8B030D-6E8A-4147-A177-3AD203B41FA5}">
                      <a16:colId xmlns:a16="http://schemas.microsoft.com/office/drawing/2014/main" val="2791597580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150476347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354619643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3005683098"/>
                    </a:ext>
                  </a:extLst>
                </a:gridCol>
              </a:tblGrid>
              <a:tr h="834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RVS 2016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RVS 2017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RVS 2018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RVS 2019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7227139"/>
                  </a:ext>
                </a:extLst>
              </a:tr>
              <a:tr h="37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G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DP, </a:t>
                      </a:r>
                      <a:r>
                        <a:rPr lang="sk-SK" sz="1200" noProof="0" dirty="0" err="1">
                          <a:effectLst/>
                          <a:latin typeface="Arial Narrow" panose="020B0606020202030204" pitchFamily="34" charset="0"/>
                        </a:rPr>
                        <a:t>current</a:t>
                      </a:r>
                      <a:r>
                        <a:rPr lang="sk-SK" sz="1200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sz="1200" baseline="0" noProof="0" dirty="0" err="1">
                          <a:effectLst/>
                          <a:latin typeface="Arial Narrow" panose="020B0606020202030204" pitchFamily="34" charset="0"/>
                        </a:rPr>
                        <a:t>prices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200" noProof="0" dirty="0" err="1">
                          <a:effectLst/>
                          <a:latin typeface="Arial Narrow" panose="020B0606020202030204" pitchFamily="34" charset="0"/>
                        </a:rPr>
                        <a:t>bil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EUR</a:t>
                      </a:r>
                      <a:r>
                        <a:rPr lang="en-US" sz="1200" noProof="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99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28485307"/>
                  </a:ext>
                </a:extLst>
              </a:tr>
              <a:tr h="37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Private</a:t>
                      </a:r>
                      <a:r>
                        <a:rPr lang="en-US" sz="2000" baseline="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consumption</a:t>
                      </a:r>
                      <a:r>
                        <a:rPr lang="sk-SK" sz="2000" baseline="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100" baseline="0" noProof="0" dirty="0" err="1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constant</a:t>
                      </a:r>
                      <a:r>
                        <a:rPr lang="sk-SK" sz="1100" baseline="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100" baseline="0" noProof="0" dirty="0" err="1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prices</a:t>
                      </a:r>
                      <a:endParaRPr lang="en-US" sz="1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91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23155369"/>
                  </a:ext>
                </a:extLst>
              </a:tr>
              <a:tr h="37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Private</a:t>
                      </a:r>
                      <a:r>
                        <a:rPr lang="en-US" sz="2000" baseline="0" noProof="0" dirty="0">
                          <a:effectLst/>
                          <a:latin typeface="Arial Narrow" panose="020B0606020202030204" pitchFamily="34" charset="0"/>
                        </a:rPr>
                        <a:t> consumption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sk-SK" sz="1200" noProof="0" dirty="0" err="1">
                          <a:effectLst/>
                          <a:latin typeface="Arial Narrow" panose="020B0606020202030204" pitchFamily="34" charset="0"/>
                        </a:rPr>
                        <a:t>current</a:t>
                      </a:r>
                      <a:r>
                        <a:rPr lang="sk-SK" sz="120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sz="1200" noProof="0" dirty="0" err="1">
                          <a:effectLst/>
                          <a:latin typeface="Arial Narrow" panose="020B0606020202030204" pitchFamily="34" charset="0"/>
                        </a:rPr>
                        <a:t>prices</a:t>
                      </a:r>
                      <a:endParaRPr lang="en-US" sz="12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22176326"/>
                  </a:ext>
                </a:extLst>
              </a:tr>
              <a:tr h="37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Government</a:t>
                      </a:r>
                      <a:r>
                        <a:rPr lang="en-US" sz="2000" baseline="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consumption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3976132"/>
                  </a:ext>
                </a:extLst>
              </a:tr>
              <a:tr h="37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Fixed</a:t>
                      </a:r>
                      <a:r>
                        <a:rPr lang="en-US" sz="2000" baseline="0" noProof="0" dirty="0">
                          <a:effectLst/>
                          <a:latin typeface="Arial Narrow" panose="020B0606020202030204" pitchFamily="34" charset="0"/>
                        </a:rPr>
                        <a:t> investments 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-9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93494750"/>
                  </a:ext>
                </a:extLst>
              </a:tr>
              <a:tr h="37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Export of goods</a:t>
                      </a:r>
                      <a:r>
                        <a:rPr lang="en-US" sz="2000" baseline="0" noProof="0" dirty="0">
                          <a:effectLst/>
                          <a:latin typeface="Arial Narrow" panose="020B0606020202030204" pitchFamily="34" charset="0"/>
                        </a:rPr>
                        <a:t> and services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59992004"/>
                  </a:ext>
                </a:extLst>
              </a:tr>
              <a:tr h="37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Import of goods and services 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sk-SK" sz="20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2000" noProof="0" dirty="0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  <a:endParaRPr lang="en-US" sz="20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8072976"/>
                  </a:ext>
                </a:extLst>
              </a:tr>
            </a:tbl>
          </a:graphicData>
        </a:graphic>
      </p:graphicFrame>
      <p:sp>
        <p:nvSpPr>
          <p:cNvPr id="11" name="Obdĺžnik 10"/>
          <p:cNvSpPr/>
          <p:nvPr/>
        </p:nvSpPr>
        <p:spPr>
          <a:xfrm>
            <a:off x="683568" y="1905250"/>
            <a:ext cx="7704856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sk-SK" dirty="0">
                <a:latin typeface="Arial Narrow" panose="020B0606020202030204" pitchFamily="34" charset="0"/>
              </a:rPr>
              <a:t>            GDP (</a:t>
            </a:r>
            <a:r>
              <a:rPr lang="sk-SK" dirty="0" err="1">
                <a:latin typeface="Arial Narrow" panose="020B0606020202030204" pitchFamily="34" charset="0"/>
              </a:rPr>
              <a:t>increase</a:t>
            </a:r>
            <a:r>
              <a:rPr lang="sk-SK" dirty="0">
                <a:latin typeface="Arial Narrow" panose="020B0606020202030204" pitchFamily="34" charset="0"/>
              </a:rPr>
              <a:t> in %, </a:t>
            </a:r>
            <a:r>
              <a:rPr lang="sk-SK" dirty="0" err="1">
                <a:latin typeface="Arial Narrow" panose="020B0606020202030204" pitchFamily="34" charset="0"/>
              </a:rPr>
              <a:t>if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not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stated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otherwise</a:t>
            </a:r>
            <a:r>
              <a:rPr lang="sk-SK" dirty="0">
                <a:latin typeface="Arial Narrow" panose="020B0606020202030204" pitchFamily="34" charset="0"/>
              </a:rPr>
              <a:t>)  </a:t>
            </a:r>
            <a:endParaRPr lang="sk-SK" u="sng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sk-SK" u="sng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sk-SK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38076" y="752430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 err="1">
                <a:solidFill>
                  <a:srgbClr val="C00000"/>
                </a:solidFill>
              </a:rPr>
              <a:t>European</a:t>
            </a:r>
            <a:r>
              <a:rPr lang="sk-SK" dirty="0">
                <a:solidFill>
                  <a:srgbClr val="C00000"/>
                </a:solidFill>
              </a:rPr>
              <a:t> and </a:t>
            </a:r>
            <a:r>
              <a:rPr lang="sk-SK" dirty="0" err="1">
                <a:solidFill>
                  <a:srgbClr val="C00000"/>
                </a:solidFill>
              </a:rPr>
              <a:t>national</a:t>
            </a:r>
            <a:r>
              <a:rPr lang="sk-SK" dirty="0">
                <a:solidFill>
                  <a:srgbClr val="C00000"/>
                </a:solidFill>
              </a:rPr>
              <a:t> level – SB / SFA </a:t>
            </a:r>
          </a:p>
          <a:p>
            <a:r>
              <a:rPr lang="sk-SK" u="sng" dirty="0">
                <a:solidFill>
                  <a:srgbClr val="C00000"/>
                </a:solidFill>
              </a:rPr>
              <a:t>INTERNATIONAL INDICATORS</a:t>
            </a:r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4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6" name="Obrázok 4" descr="logo male_RGB (4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3059832" y="1991232"/>
            <a:ext cx="3440854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sk-SK" dirty="0">
                <a:latin typeface="Arial Narrow" panose="020B0606020202030204" pitchFamily="34" charset="0"/>
              </a:rPr>
              <a:t>GDP in 2006 to 2020 ( %)  </a:t>
            </a:r>
            <a:endParaRPr lang="sk-SK" u="sng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sk-SK" dirty="0">
              <a:latin typeface="Arial Narrow" panose="020B0606020202030204" pitchFamily="34" charset="0"/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2692830887"/>
              </p:ext>
            </p:extLst>
          </p:nvPr>
        </p:nvGraphicFramePr>
        <p:xfrm>
          <a:off x="448036" y="2488815"/>
          <a:ext cx="8130774" cy="3532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665459" y="752430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 err="1">
                <a:solidFill>
                  <a:srgbClr val="C00000"/>
                </a:solidFill>
              </a:rPr>
              <a:t>European</a:t>
            </a:r>
            <a:r>
              <a:rPr lang="sk-SK" dirty="0">
                <a:solidFill>
                  <a:srgbClr val="C00000"/>
                </a:solidFill>
              </a:rPr>
              <a:t> and </a:t>
            </a:r>
            <a:r>
              <a:rPr lang="sk-SK" dirty="0" err="1">
                <a:solidFill>
                  <a:srgbClr val="C00000"/>
                </a:solidFill>
              </a:rPr>
              <a:t>national</a:t>
            </a:r>
            <a:r>
              <a:rPr lang="sk-SK" dirty="0">
                <a:solidFill>
                  <a:srgbClr val="C00000"/>
                </a:solidFill>
              </a:rPr>
              <a:t> level – SB / SFA </a:t>
            </a:r>
          </a:p>
          <a:p>
            <a:r>
              <a:rPr lang="sk-SK" u="sng" dirty="0">
                <a:solidFill>
                  <a:srgbClr val="C00000"/>
                </a:solidFill>
              </a:rPr>
              <a:t>INTERNATIONAL INDICATORS</a:t>
            </a:r>
          </a:p>
          <a:p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92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6" name="Obrázok 4" descr="logo male_RGB (4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755576" y="1809078"/>
            <a:ext cx="78952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l-PL" dirty="0">
                <a:latin typeface="Arial Narrow" panose="020B0606020202030204" pitchFamily="34" charset="0"/>
              </a:rPr>
              <a:t>Public Administraion deficit in 2016 to 2020 </a:t>
            </a:r>
            <a:r>
              <a:rPr lang="es-ES" dirty="0">
                <a:latin typeface="Arial Narrow" panose="020B0606020202030204" pitchFamily="34" charset="0"/>
              </a:rPr>
              <a:t>(ESA 2010, v mil. </a:t>
            </a:r>
            <a:r>
              <a:rPr lang="sk-SK" dirty="0">
                <a:latin typeface="Arial Narrow" panose="020B0606020202030204" pitchFamily="34" charset="0"/>
              </a:rPr>
              <a:t>EUR</a:t>
            </a:r>
            <a:r>
              <a:rPr lang="es-ES" dirty="0">
                <a:latin typeface="Arial Narrow" panose="020B0606020202030204" pitchFamily="34" charset="0"/>
              </a:rPr>
              <a:t>)</a:t>
            </a:r>
            <a:endParaRPr lang="sk-SK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01647"/>
              </p:ext>
            </p:extLst>
          </p:nvPr>
        </p:nvGraphicFramePr>
        <p:xfrm>
          <a:off x="467544" y="2483084"/>
          <a:ext cx="8111267" cy="34572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28470">
                  <a:extLst>
                    <a:ext uri="{9D8B030D-6E8A-4147-A177-3AD203B41FA5}">
                      <a16:colId xmlns:a16="http://schemas.microsoft.com/office/drawing/2014/main" val="3133914907"/>
                    </a:ext>
                  </a:extLst>
                </a:gridCol>
                <a:gridCol w="1138837">
                  <a:extLst>
                    <a:ext uri="{9D8B030D-6E8A-4147-A177-3AD203B41FA5}">
                      <a16:colId xmlns:a16="http://schemas.microsoft.com/office/drawing/2014/main" val="1190887534"/>
                    </a:ext>
                  </a:extLst>
                </a:gridCol>
                <a:gridCol w="854898">
                  <a:extLst>
                    <a:ext uri="{9D8B030D-6E8A-4147-A177-3AD203B41FA5}">
                      <a16:colId xmlns:a16="http://schemas.microsoft.com/office/drawing/2014/main" val="23803167"/>
                    </a:ext>
                  </a:extLst>
                </a:gridCol>
                <a:gridCol w="996354">
                  <a:extLst>
                    <a:ext uri="{9D8B030D-6E8A-4147-A177-3AD203B41FA5}">
                      <a16:colId xmlns:a16="http://schemas.microsoft.com/office/drawing/2014/main" val="2726988073"/>
                    </a:ext>
                  </a:extLst>
                </a:gridCol>
                <a:gridCol w="996354">
                  <a:extLst>
                    <a:ext uri="{9D8B030D-6E8A-4147-A177-3AD203B41FA5}">
                      <a16:colId xmlns:a16="http://schemas.microsoft.com/office/drawing/2014/main" val="2322457918"/>
                    </a:ext>
                  </a:extLst>
                </a:gridCol>
                <a:gridCol w="996354">
                  <a:extLst>
                    <a:ext uri="{9D8B030D-6E8A-4147-A177-3AD203B41FA5}">
                      <a16:colId xmlns:a16="http://schemas.microsoft.com/office/drawing/2014/main" val="1606167005"/>
                    </a:ext>
                  </a:extLst>
                </a:gridCol>
              </a:tblGrid>
              <a:tr h="571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2018 OS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2019 RVS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2020 RVS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226440"/>
                  </a:ext>
                </a:extLst>
              </a:tr>
              <a:tr h="34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sz="1600" baseline="0" noProof="0" dirty="0" err="1">
                          <a:effectLst/>
                          <a:latin typeface="Arial Narrow" panose="020B0606020202030204" pitchFamily="34" charset="0"/>
                        </a:rPr>
                        <a:t>revenues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31 864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33 445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35 388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37 216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39 745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23575735"/>
                  </a:ext>
                </a:extLst>
              </a:tr>
              <a:tr h="34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</a:rPr>
                        <a:t> expenditure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33 669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34 103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35 931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37 216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39 642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09850414"/>
                  </a:ext>
                </a:extLst>
              </a:tr>
              <a:tr h="34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deficit</a:t>
                      </a:r>
                      <a:r>
                        <a:rPr lang="en-US" sz="1600" b="1" baseline="0" noProof="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600" b="1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</a:rPr>
                        <a:t>- 1 805</a:t>
                      </a:r>
                      <a:endParaRPr lang="en-US" sz="1600" b="1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</a:rPr>
                        <a:t>- 659</a:t>
                      </a:r>
                      <a:endParaRPr lang="en-US" sz="1600" b="1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</a:rPr>
                        <a:t>- 543</a:t>
                      </a:r>
                      <a:endParaRPr lang="en-US" sz="1600" b="1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600" b="1" noProof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</a:rPr>
                        <a:t>103</a:t>
                      </a:r>
                      <a:endParaRPr lang="en-US" sz="1600" b="1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30660056"/>
                  </a:ext>
                </a:extLst>
              </a:tr>
              <a:tr h="379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</a:rPr>
                        <a:t>deficit to GDP (%)</a:t>
                      </a:r>
                      <a:endParaRPr lang="en-US" sz="1600" b="1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</a:rPr>
                        <a:t>- 2</a:t>
                      </a:r>
                      <a:r>
                        <a:rPr lang="sk-SK" sz="1600" b="1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en-US" sz="1600" b="1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  <a:latin typeface="Arial Narrow" panose="020B0606020202030204" pitchFamily="34" charset="0"/>
                        </a:rPr>
                        <a:t>- 0,78</a:t>
                      </a:r>
                      <a:endParaRPr lang="en-US" sz="1600" b="1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</a:rPr>
                        <a:t>- 0</a:t>
                      </a:r>
                      <a:r>
                        <a:rPr lang="sk-SK" sz="1600" b="1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  <a:endParaRPr lang="en-US" sz="1600" b="1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-0</a:t>
                      </a:r>
                      <a:r>
                        <a:rPr lang="sk-SK" sz="1600" b="1" noProof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b="1" noProof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en-US" sz="1600" b="1" noProof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sk-SK" sz="1600" b="1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b="1" noProof="0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600" b="1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38752795"/>
                  </a:ext>
                </a:extLst>
              </a:tr>
              <a:tr h="389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deficit</a:t>
                      </a:r>
                      <a:r>
                        <a:rPr lang="en-US" sz="1600" baseline="0" noProof="0" dirty="0">
                          <a:effectLst/>
                          <a:latin typeface="Arial Narrow" panose="020B0606020202030204" pitchFamily="34" charset="0"/>
                        </a:rPr>
                        <a:t> goal in 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mil.</a:t>
                      </a:r>
                      <a:r>
                        <a:rPr lang="sk-SK" sz="1600" baseline="0" noProof="0" dirty="0">
                          <a:effectLst/>
                          <a:latin typeface="Arial Narrow" panose="020B0606020202030204" pitchFamily="34" charset="0"/>
                        </a:rPr>
                        <a:t> EUR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-1 557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-1 083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5750" indent="-28575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743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103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3903128"/>
                  </a:ext>
                </a:extLst>
              </a:tr>
              <a:tr h="406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deficit goal in % GDP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-1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-1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- 0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00 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29289100"/>
                  </a:ext>
                </a:extLst>
              </a:tr>
              <a:tr h="34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total </a:t>
                      </a:r>
                      <a:r>
                        <a:rPr lang="sk-SK" sz="1600" noProof="0" dirty="0" err="1">
                          <a:effectLst/>
                          <a:latin typeface="Arial Narrow" panose="020B0606020202030204" pitchFamily="34" charset="0"/>
                        </a:rPr>
                        <a:t>revenues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 (% GDP)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total 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73701829"/>
                  </a:ext>
                </a:extLst>
              </a:tr>
              <a:tr h="34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total expenditure (% GDP)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  <a:r>
                        <a:rPr lang="sk-SK" sz="1600" noProof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1600" noProof="0" dirty="0"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  <a:endParaRPr lang="en-US" sz="16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35329736"/>
                  </a:ext>
                </a:extLst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88397" y="754887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NKI </a:t>
            </a:r>
          </a:p>
          <a:p>
            <a:r>
              <a:rPr lang="sk-SK" dirty="0" err="1">
                <a:solidFill>
                  <a:srgbClr val="C00000"/>
                </a:solidFill>
              </a:rPr>
              <a:t>European</a:t>
            </a:r>
            <a:r>
              <a:rPr lang="sk-SK" dirty="0">
                <a:solidFill>
                  <a:srgbClr val="C00000"/>
                </a:solidFill>
              </a:rPr>
              <a:t> and </a:t>
            </a:r>
            <a:r>
              <a:rPr lang="sk-SK" dirty="0" err="1">
                <a:solidFill>
                  <a:srgbClr val="C00000"/>
                </a:solidFill>
              </a:rPr>
              <a:t>national</a:t>
            </a:r>
            <a:r>
              <a:rPr lang="sk-SK" dirty="0">
                <a:solidFill>
                  <a:srgbClr val="C00000"/>
                </a:solidFill>
              </a:rPr>
              <a:t> level – SB / SFA </a:t>
            </a:r>
          </a:p>
          <a:p>
            <a:r>
              <a:rPr lang="sk-SK" u="sng" dirty="0">
                <a:solidFill>
                  <a:srgbClr val="C00000"/>
                </a:solidFill>
              </a:rPr>
              <a:t>INTERNATIONAL INDICATORS</a:t>
            </a:r>
          </a:p>
        </p:txBody>
      </p:sp>
    </p:spTree>
    <p:extLst>
      <p:ext uri="{BB962C8B-B14F-4D97-AF65-F5344CB8AC3E}">
        <p14:creationId xmlns:p14="http://schemas.microsoft.com/office/powerpoint/2010/main" val="1391863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6" name="Obrázok 4" descr="logo male_RGB (4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251520" y="1776681"/>
            <a:ext cx="87443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l-PL" dirty="0">
                <a:latin typeface="Arial Narrow" panose="020B0606020202030204" pitchFamily="34" charset="0"/>
              </a:rPr>
              <a:t>Comparison - State </a:t>
            </a:r>
            <a:r>
              <a:rPr lang="pl-PL">
                <a:latin typeface="Arial Narrow" panose="020B0606020202030204" pitchFamily="34" charset="0"/>
              </a:rPr>
              <a:t>Budget revenues, </a:t>
            </a:r>
            <a:r>
              <a:rPr lang="pl-PL" dirty="0">
                <a:latin typeface="Arial Narrow" panose="020B0606020202030204" pitchFamily="34" charset="0"/>
              </a:rPr>
              <a:t>expenditure and deficit structure on cash base (</a:t>
            </a:r>
            <a:r>
              <a:rPr lang="es-ES" dirty="0">
                <a:latin typeface="Arial Narrow" panose="020B0606020202030204" pitchFamily="34" charset="0"/>
              </a:rPr>
              <a:t>mil. </a:t>
            </a:r>
            <a:r>
              <a:rPr lang="sk-SK" dirty="0">
                <a:latin typeface="Arial Narrow" panose="020B0606020202030204" pitchFamily="34" charset="0"/>
              </a:rPr>
              <a:t>EUR</a:t>
            </a:r>
            <a:r>
              <a:rPr lang="es-ES" dirty="0">
                <a:latin typeface="Arial Narrow" panose="020B0606020202030204" pitchFamily="34" charset="0"/>
              </a:rPr>
              <a:t>)</a:t>
            </a:r>
            <a:endParaRPr lang="sk-SK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/>
          </p:nvPr>
        </p:nvGraphicFramePr>
        <p:xfrm>
          <a:off x="448037" y="2413079"/>
          <a:ext cx="8229601" cy="35272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83622">
                  <a:extLst>
                    <a:ext uri="{9D8B030D-6E8A-4147-A177-3AD203B41FA5}">
                      <a16:colId xmlns:a16="http://schemas.microsoft.com/office/drawing/2014/main" val="2690614617"/>
                    </a:ext>
                  </a:extLst>
                </a:gridCol>
                <a:gridCol w="1733727">
                  <a:extLst>
                    <a:ext uri="{9D8B030D-6E8A-4147-A177-3AD203B41FA5}">
                      <a16:colId xmlns:a16="http://schemas.microsoft.com/office/drawing/2014/main" val="896631215"/>
                    </a:ext>
                  </a:extLst>
                </a:gridCol>
                <a:gridCol w="1585889">
                  <a:extLst>
                    <a:ext uri="{9D8B030D-6E8A-4147-A177-3AD203B41FA5}">
                      <a16:colId xmlns:a16="http://schemas.microsoft.com/office/drawing/2014/main" val="3747348894"/>
                    </a:ext>
                  </a:extLst>
                </a:gridCol>
                <a:gridCol w="1926363">
                  <a:extLst>
                    <a:ext uri="{9D8B030D-6E8A-4147-A177-3AD203B41FA5}">
                      <a16:colId xmlns:a16="http://schemas.microsoft.com/office/drawing/2014/main" val="3776230979"/>
                    </a:ext>
                  </a:extLst>
                </a:gridCol>
              </a:tblGrid>
              <a:tr h="705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RVS 2018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RVS 2019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8481404"/>
                  </a:ext>
                </a:extLst>
              </a:tr>
              <a:tr h="3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noProof="0" dirty="0">
                          <a:effectLst/>
                          <a:latin typeface="Arial Narrow" panose="020B0606020202030204" pitchFamily="34" charset="0"/>
                        </a:rPr>
                        <a:t>SB revenues 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14 014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13 983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15 498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82332"/>
                  </a:ext>
                </a:extLst>
              </a:tr>
              <a:tr h="3527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noProof="0" dirty="0">
                          <a:effectLst/>
                          <a:latin typeface="Arial Narrow" panose="020B0606020202030204" pitchFamily="34" charset="0"/>
                        </a:rPr>
                        <a:t>tax revenues</a:t>
                      </a:r>
                      <a:endParaRPr lang="en-US" sz="1800" b="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11 152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11 362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12 465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2781476"/>
                  </a:ext>
                </a:extLst>
              </a:tr>
              <a:tr h="3527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noProof="0" dirty="0">
                          <a:effectLst/>
                          <a:latin typeface="Arial Narrow" panose="020B0606020202030204" pitchFamily="34" charset="0"/>
                        </a:rPr>
                        <a:t>non-tax revenues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1 385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1 209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1 331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1338761"/>
                  </a:ext>
                </a:extLst>
              </a:tr>
              <a:tr h="3527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noProof="0" dirty="0">
                          <a:effectLst/>
                          <a:latin typeface="Arial Narrow" panose="020B0606020202030204" pitchFamily="34" charset="0"/>
                        </a:rPr>
                        <a:t>grants and transfers </a:t>
                      </a:r>
                      <a:endParaRPr lang="en-US" sz="1800" b="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1 476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1 412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1 702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5507619"/>
                  </a:ext>
                </a:extLst>
              </a:tr>
              <a:tr h="3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</a:t>
                      </a:r>
                      <a:r>
                        <a:rPr lang="en-US" sz="1800" baseline="0" noProof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expenditure 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15 234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15 956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17 636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905891"/>
                  </a:ext>
                </a:extLst>
              </a:tr>
              <a:tr h="3527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noProof="0" dirty="0">
                          <a:effectLst/>
                          <a:latin typeface="Arial Narrow" panose="020B0606020202030204" pitchFamily="34" charset="0"/>
                        </a:rPr>
                        <a:t>current</a:t>
                      </a:r>
                      <a:r>
                        <a:rPr lang="en-US" sz="1800" b="0" baseline="0" noProof="0" dirty="0">
                          <a:effectLst/>
                          <a:latin typeface="Arial Narrow" panose="020B0606020202030204" pitchFamily="34" charset="0"/>
                        </a:rPr>
                        <a:t> expenditure</a:t>
                      </a:r>
                      <a:endParaRPr lang="en-US" sz="1800" b="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13 681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14 624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15 250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3623435"/>
                  </a:ext>
                </a:extLst>
              </a:tr>
              <a:tr h="3527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noProof="0" dirty="0">
                          <a:effectLst/>
                          <a:latin typeface="Arial Narrow" panose="020B0606020202030204" pitchFamily="34" charset="0"/>
                        </a:rPr>
                        <a:t>capital</a:t>
                      </a:r>
                      <a:r>
                        <a:rPr lang="en-US" sz="1800" b="0" baseline="0" noProof="0" dirty="0">
                          <a:effectLst/>
                          <a:latin typeface="Arial Narrow" panose="020B0606020202030204" pitchFamily="34" charset="0"/>
                        </a:rPr>
                        <a:t> expenditure </a:t>
                      </a:r>
                      <a:endParaRPr lang="en-US" sz="1800" b="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1 553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1 331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2 385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339764"/>
                  </a:ext>
                </a:extLst>
              </a:tr>
              <a:tr h="3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SB deficit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-1 220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-1 973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Arial Narrow" panose="020B0606020202030204" pitchFamily="34" charset="0"/>
                        </a:rPr>
                        <a:t>-2 138</a:t>
                      </a:r>
                      <a:endParaRPr lang="en-US" sz="18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8010645"/>
                  </a:ext>
                </a:extLst>
              </a:tr>
            </a:tbl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508883" y="752430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 err="1">
                <a:solidFill>
                  <a:srgbClr val="C00000"/>
                </a:solidFill>
              </a:rPr>
              <a:t>European</a:t>
            </a:r>
            <a:r>
              <a:rPr lang="sk-SK" dirty="0">
                <a:solidFill>
                  <a:srgbClr val="C00000"/>
                </a:solidFill>
              </a:rPr>
              <a:t> and </a:t>
            </a:r>
            <a:r>
              <a:rPr lang="sk-SK" dirty="0" err="1">
                <a:solidFill>
                  <a:srgbClr val="C00000"/>
                </a:solidFill>
              </a:rPr>
              <a:t>national</a:t>
            </a:r>
            <a:r>
              <a:rPr lang="sk-SK" dirty="0">
                <a:solidFill>
                  <a:srgbClr val="C00000"/>
                </a:solidFill>
              </a:rPr>
              <a:t> level – SB / SFA </a:t>
            </a:r>
          </a:p>
          <a:p>
            <a:r>
              <a:rPr lang="sk-SK" u="sng" dirty="0">
                <a:solidFill>
                  <a:srgbClr val="C00000"/>
                </a:solidFill>
              </a:rPr>
              <a:t>INTERNATIONAL INDICATORS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96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Šulaj , podpredseda</a:t>
            </a:r>
          </a:p>
        </p:txBody>
      </p:sp>
      <p:pic>
        <p:nvPicPr>
          <p:cNvPr id="6" name="Obrázok 4" descr="logo male_RGB (4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873954" y="1899027"/>
            <a:ext cx="77048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sk-SK" dirty="0">
                <a:latin typeface="Arial Narrow" panose="020B0606020202030204" pitchFamily="34" charset="0"/>
              </a:rPr>
              <a:t>Evolution of </a:t>
            </a:r>
            <a:r>
              <a:rPr lang="sk-SK" dirty="0" err="1">
                <a:latin typeface="Arial Narrow" panose="020B0606020202030204" pitchFamily="34" charset="0"/>
              </a:rPr>
              <a:t>Public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Administration</a:t>
            </a:r>
            <a:r>
              <a:rPr lang="sk-SK" dirty="0">
                <a:latin typeface="Arial Narrow" panose="020B0606020202030204" pitchFamily="34" charset="0"/>
              </a:rPr>
              <a:t> deficit in 2006 to 2020</a:t>
            </a:r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928596927"/>
              </p:ext>
            </p:extLst>
          </p:nvPr>
        </p:nvGraphicFramePr>
        <p:xfrm>
          <a:off x="683568" y="2434411"/>
          <a:ext cx="7895242" cy="3505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BlokTextu 11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 dirty="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611582" y="751842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NKI </a:t>
            </a:r>
          </a:p>
          <a:p>
            <a:r>
              <a:rPr lang="sk-SK" dirty="0" err="1">
                <a:solidFill>
                  <a:srgbClr val="C00000"/>
                </a:solidFill>
              </a:rPr>
              <a:t>European</a:t>
            </a:r>
            <a:r>
              <a:rPr lang="sk-SK" dirty="0">
                <a:solidFill>
                  <a:srgbClr val="C00000"/>
                </a:solidFill>
              </a:rPr>
              <a:t> and </a:t>
            </a:r>
            <a:r>
              <a:rPr lang="sk-SK" dirty="0" err="1">
                <a:solidFill>
                  <a:srgbClr val="C00000"/>
                </a:solidFill>
              </a:rPr>
              <a:t>national</a:t>
            </a:r>
            <a:r>
              <a:rPr lang="sk-SK" dirty="0">
                <a:solidFill>
                  <a:srgbClr val="C00000"/>
                </a:solidFill>
              </a:rPr>
              <a:t> level – SB / SFA </a:t>
            </a:r>
          </a:p>
          <a:p>
            <a:r>
              <a:rPr lang="sk-SK" u="sng" dirty="0">
                <a:solidFill>
                  <a:srgbClr val="C00000"/>
                </a:solidFill>
              </a:rPr>
              <a:t>INTERNATIONAL INDICATORS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2" name="Obrázok 1" descr="Výr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669089"/>
            <a:ext cx="2016224" cy="157517"/>
          </a:xfrm>
          <a:prstGeom prst="rect">
            <a:avLst/>
          </a:prstGeom>
        </p:spPr>
      </p:pic>
      <p:pic>
        <p:nvPicPr>
          <p:cNvPr id="5" name="Obrázok 4" descr="Výrez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07" y="5663985"/>
            <a:ext cx="1912786" cy="1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21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6" name="Obrázok 4" descr="logo male_RGB (4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1007152" y="1858591"/>
            <a:ext cx="77048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l-PL" dirty="0">
                <a:latin typeface="Arial Narrow" panose="020B0606020202030204" pitchFamily="34" charset="0"/>
              </a:rPr>
              <a:t>Public Administration debt per capita (in EUR )</a:t>
            </a:r>
            <a:endParaRPr lang="sk-SK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4110244826"/>
              </p:ext>
            </p:extLst>
          </p:nvPr>
        </p:nvGraphicFramePr>
        <p:xfrm>
          <a:off x="683568" y="2492896"/>
          <a:ext cx="7704856" cy="359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24039" y="755918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 err="1">
                <a:solidFill>
                  <a:srgbClr val="C00000"/>
                </a:solidFill>
              </a:rPr>
              <a:t>European</a:t>
            </a:r>
            <a:r>
              <a:rPr lang="sk-SK" dirty="0">
                <a:solidFill>
                  <a:srgbClr val="C00000"/>
                </a:solidFill>
              </a:rPr>
              <a:t> and </a:t>
            </a:r>
            <a:r>
              <a:rPr lang="sk-SK" dirty="0" err="1">
                <a:solidFill>
                  <a:srgbClr val="C00000"/>
                </a:solidFill>
              </a:rPr>
              <a:t>national</a:t>
            </a:r>
            <a:r>
              <a:rPr lang="sk-SK" dirty="0">
                <a:solidFill>
                  <a:srgbClr val="C00000"/>
                </a:solidFill>
              </a:rPr>
              <a:t> level – SB / SFA </a:t>
            </a:r>
          </a:p>
          <a:p>
            <a:r>
              <a:rPr lang="sk-SK" u="sng" dirty="0">
                <a:solidFill>
                  <a:srgbClr val="C00000"/>
                </a:solidFill>
              </a:rPr>
              <a:t>OWN INDICATORS</a:t>
            </a:r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9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7808" y="510342"/>
            <a:ext cx="7772400" cy="744112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Fundamental</a:t>
            </a:r>
            <a: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data</a:t>
            </a:r>
            <a: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about</a:t>
            </a:r>
            <a: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SR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6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638522" y="2022257"/>
            <a:ext cx="8253958" cy="40213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n-GB" sz="2200" dirty="0">
                <a:latin typeface="Arial Narrow" panose="020B0606020202030204" pitchFamily="34" charset="0"/>
                <a:cs typeface="+mn-cs"/>
              </a:rPr>
              <a:t>Area 			                    49 035 km</a:t>
            </a:r>
            <a:r>
              <a:rPr lang="en-GB" sz="2200" baseline="30000" dirty="0">
                <a:latin typeface="Arial Narrow" panose="020B0606020202030204" pitchFamily="34" charset="0"/>
                <a:cs typeface="+mn-cs"/>
              </a:rPr>
              <a:t>2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n-GB" sz="2200" dirty="0">
                <a:latin typeface="Arial Narrow" panose="020B0606020202030204" pitchFamily="34" charset="0"/>
                <a:cs typeface="+mn-cs"/>
              </a:rPr>
              <a:t>Density of population 		      111/</a:t>
            </a:r>
            <a:r>
              <a:rPr lang="en-GB" sz="2200" dirty="0">
                <a:latin typeface="Arial Narrow" panose="020B0606020202030204" pitchFamily="34" charset="0"/>
              </a:rPr>
              <a:t> km</a:t>
            </a:r>
            <a:r>
              <a:rPr lang="en-GB" sz="2200" baseline="30000" dirty="0">
                <a:latin typeface="Arial Narrow" panose="020B0606020202030204" pitchFamily="34" charset="0"/>
              </a:rPr>
              <a:t>2</a:t>
            </a:r>
            <a:endParaRPr lang="en-GB" sz="2200" dirty="0">
              <a:latin typeface="Arial Narrow" panose="020B0606020202030204" pitchFamily="34" charset="0"/>
              <a:cs typeface="+mn-cs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n-GB" sz="2200" dirty="0">
                <a:latin typeface="Arial Narrow" panose="020B0606020202030204" pitchFamily="34" charset="0"/>
                <a:cs typeface="+mn-cs"/>
              </a:rPr>
              <a:t>Number of higher territorial units	       8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n-GB" sz="2200" dirty="0">
                <a:latin typeface="Arial Narrow" panose="020B0606020202030204" pitchFamily="34" charset="0"/>
                <a:cs typeface="+mn-cs"/>
              </a:rPr>
              <a:t>Population			                      5 435 343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n-US" sz="2400" dirty="0">
                <a:latin typeface="Arial Narrow" panose="020B0606020202030204" pitchFamily="34" charset="0"/>
              </a:rPr>
              <a:t>Currency	</a:t>
            </a:r>
            <a:r>
              <a:rPr lang="en-GB" sz="2400" dirty="0">
                <a:latin typeface="Arial Narrow" panose="020B0606020202030204" pitchFamily="34" charset="0"/>
              </a:rPr>
              <a:t>		                     EUR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n-GB" sz="2400" dirty="0">
                <a:latin typeface="Arial Narrow" panose="020B0606020202030204" pitchFamily="34" charset="0"/>
              </a:rPr>
              <a:t>Member of				</a:t>
            </a:r>
            <a:r>
              <a:rPr lang="en-GB" sz="2400">
                <a:latin typeface="Arial Narrow" panose="020B0606020202030204" pitchFamily="34" charset="0"/>
              </a:rPr>
              <a:t>        UN, EU, OECD, IMF,       </a:t>
            </a:r>
            <a:r>
              <a:rPr lang="en-GB" sz="2400" dirty="0">
                <a:latin typeface="Arial Narrow" panose="020B0606020202030204" pitchFamily="34" charset="0"/>
              </a:rPr>
              <a:t>					</a:t>
            </a:r>
            <a:r>
              <a:rPr lang="en-GB" sz="2400">
                <a:latin typeface="Arial Narrow" panose="020B0606020202030204" pitchFamily="34" charset="0"/>
              </a:rPr>
              <a:t>        NATO, WTO, </a:t>
            </a:r>
            <a:r>
              <a:rPr lang="en-GB" sz="2400" dirty="0">
                <a:latin typeface="Arial Narrow" panose="020B0606020202030204" pitchFamily="34" charset="0"/>
              </a:rPr>
              <a:t>UNESCO...</a:t>
            </a:r>
            <a:endParaRPr lang="en-GB" sz="280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25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Šulaj , podpredseda</a:t>
            </a:r>
          </a:p>
        </p:txBody>
      </p:sp>
      <p:pic>
        <p:nvPicPr>
          <p:cNvPr id="6" name="Obrázok 4" descr="logo male_RGB (4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778761" y="1884075"/>
            <a:ext cx="77048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l-PL" dirty="0">
                <a:latin typeface="Arial Narrow" panose="020B0606020202030204" pitchFamily="34" charset="0"/>
              </a:rPr>
              <a:t>Expenditures on 1 EUR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pl-PL" dirty="0">
                <a:latin typeface="Arial Narrow" panose="020B0606020202030204" pitchFamily="34" charset="0"/>
              </a:rPr>
              <a:t>to service debt </a:t>
            </a:r>
            <a:endParaRPr lang="sk-SK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Graf 8"/>
          <p:cNvGraphicFramePr/>
          <p:nvPr>
            <p:extLst/>
          </p:nvPr>
        </p:nvGraphicFramePr>
        <p:xfrm>
          <a:off x="683568" y="2511742"/>
          <a:ext cx="7895242" cy="348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BlokTextu 11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 dirty="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16389" y="752430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NKI </a:t>
            </a:r>
          </a:p>
          <a:p>
            <a:r>
              <a:rPr lang="sk-SK" dirty="0" err="1">
                <a:solidFill>
                  <a:srgbClr val="C00000"/>
                </a:solidFill>
              </a:rPr>
              <a:t>European</a:t>
            </a:r>
            <a:r>
              <a:rPr lang="sk-SK" dirty="0">
                <a:solidFill>
                  <a:srgbClr val="C00000"/>
                </a:solidFill>
              </a:rPr>
              <a:t> and </a:t>
            </a:r>
            <a:r>
              <a:rPr lang="sk-SK" dirty="0" err="1">
                <a:solidFill>
                  <a:srgbClr val="C00000"/>
                </a:solidFill>
              </a:rPr>
              <a:t>national</a:t>
            </a:r>
            <a:r>
              <a:rPr lang="sk-SK" dirty="0">
                <a:solidFill>
                  <a:srgbClr val="C00000"/>
                </a:solidFill>
              </a:rPr>
              <a:t> level – SB / SFA </a:t>
            </a:r>
          </a:p>
          <a:p>
            <a:r>
              <a:rPr lang="sk-SK" u="sng" dirty="0">
                <a:solidFill>
                  <a:srgbClr val="C00000"/>
                </a:solidFill>
              </a:rPr>
              <a:t>OWN INDICATORS</a:t>
            </a:r>
          </a:p>
        </p:txBody>
      </p:sp>
      <p:pic>
        <p:nvPicPr>
          <p:cNvPr id="2" name="Obrázok 1" descr="Výr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660145"/>
            <a:ext cx="2448272" cy="262569"/>
          </a:xfrm>
          <a:prstGeom prst="rect">
            <a:avLst/>
          </a:prstGeom>
        </p:spPr>
      </p:pic>
      <p:pic>
        <p:nvPicPr>
          <p:cNvPr id="3" name="Obrázok 2" descr="Výrez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694094"/>
            <a:ext cx="1546994" cy="2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5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sk-SK" sz="3600" b="1"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sk-SK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6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ĺžnik 11"/>
          <p:cNvSpPr/>
          <p:nvPr/>
        </p:nvSpPr>
        <p:spPr>
          <a:xfrm>
            <a:off x="654274" y="1631808"/>
            <a:ext cx="7924535" cy="43803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92098"/>
              </p:ext>
            </p:extLst>
          </p:nvPr>
        </p:nvGraphicFramePr>
        <p:xfrm>
          <a:off x="654276" y="2124396"/>
          <a:ext cx="7924533" cy="408278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37604">
                  <a:extLst>
                    <a:ext uri="{9D8B030D-6E8A-4147-A177-3AD203B41FA5}">
                      <a16:colId xmlns:a16="http://schemas.microsoft.com/office/drawing/2014/main" val="273593712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575959580"/>
                    </a:ext>
                  </a:extLst>
                </a:gridCol>
                <a:gridCol w="2854681">
                  <a:extLst>
                    <a:ext uri="{9D8B030D-6E8A-4147-A177-3AD203B41FA5}">
                      <a16:colId xmlns:a16="http://schemas.microsoft.com/office/drawing/2014/main" val="3308048809"/>
                    </a:ext>
                  </a:extLst>
                </a:gridCol>
              </a:tblGrid>
              <a:tr h="602782">
                <a:tc>
                  <a:txBody>
                    <a:bodyPr/>
                    <a:lstStyle/>
                    <a:p>
                      <a:pPr algn="ctr"/>
                      <a:endParaRPr lang="sk-SK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Arial Narrow" panose="020B0606020202030204" pitchFamily="34" charset="0"/>
                        </a:rPr>
                        <a:t>2. </a:t>
                      </a:r>
                      <a:r>
                        <a:rPr lang="sk-SK" sz="1600" dirty="0" err="1">
                          <a:latin typeface="Arial Narrow" panose="020B0606020202030204" pitchFamily="34" charset="0"/>
                        </a:rPr>
                        <a:t>Programming</a:t>
                      </a:r>
                      <a:r>
                        <a:rPr lang="sk-SK" sz="16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sz="1600" baseline="0" dirty="0" err="1">
                          <a:latin typeface="Arial Narrow" panose="020B0606020202030204" pitchFamily="34" charset="0"/>
                        </a:rPr>
                        <a:t>period</a:t>
                      </a:r>
                      <a:r>
                        <a:rPr lang="sk-SK" sz="1600" baseline="0" dirty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sk-SK" sz="1600" dirty="0">
                          <a:latin typeface="Arial Narrow" panose="020B0606020202030204" pitchFamily="34" charset="0"/>
                        </a:rPr>
                        <a:t>(2007 – 2013)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Arial Narrow" panose="020B0606020202030204" pitchFamily="34" charset="0"/>
                        </a:rPr>
                        <a:t>3. </a:t>
                      </a:r>
                      <a:r>
                        <a:rPr lang="sk-SK" sz="1600" dirty="0" err="1">
                          <a:latin typeface="Arial Narrow" panose="020B0606020202030204" pitchFamily="34" charset="0"/>
                        </a:rPr>
                        <a:t>Programming</a:t>
                      </a:r>
                      <a:r>
                        <a:rPr lang="sk-SK" sz="16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sz="1600" baseline="0" dirty="0" err="1">
                          <a:latin typeface="Arial Narrow" panose="020B0606020202030204" pitchFamily="34" charset="0"/>
                        </a:rPr>
                        <a:t>period</a:t>
                      </a:r>
                      <a:endParaRPr lang="sk-SK" sz="1600" baseline="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sk-SK" sz="1600" dirty="0">
                          <a:latin typeface="Arial Narrow" panose="020B0606020202030204" pitchFamily="34" charset="0"/>
                        </a:rPr>
                        <a:t> (2014 – 2020)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491340"/>
                  </a:ext>
                </a:extLst>
              </a:tr>
              <a:tr h="415853">
                <a:tc>
                  <a:txBody>
                    <a:bodyPr/>
                    <a:lstStyle/>
                    <a:p>
                      <a:pPr algn="l"/>
                      <a:r>
                        <a:rPr lang="sk-SK" sz="1600" dirty="0" err="1">
                          <a:latin typeface="Arial Narrow" panose="020B0606020202030204" pitchFamily="34" charset="0"/>
                        </a:rPr>
                        <a:t>Number</a:t>
                      </a:r>
                      <a:r>
                        <a:rPr lang="sk-SK" sz="1600" dirty="0">
                          <a:latin typeface="Arial Narrow" panose="020B0606020202030204" pitchFamily="34" charset="0"/>
                        </a:rPr>
                        <a:t> of </a:t>
                      </a:r>
                      <a:r>
                        <a:rPr lang="sk-SK" sz="1600" dirty="0" err="1">
                          <a:latin typeface="Arial Narrow" panose="020B0606020202030204" pitchFamily="34" charset="0"/>
                        </a:rPr>
                        <a:t>operational</a:t>
                      </a:r>
                      <a:r>
                        <a:rPr lang="sk-SK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sz="1600" dirty="0" err="1">
                          <a:latin typeface="Arial Narrow" panose="020B0606020202030204" pitchFamily="34" charset="0"/>
                        </a:rPr>
                        <a:t>progammes</a:t>
                      </a:r>
                      <a:endParaRPr lang="sk-SK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0675120"/>
                  </a:ext>
                </a:extLst>
              </a:tr>
              <a:tr h="348979">
                <a:tc>
                  <a:txBody>
                    <a:bodyPr/>
                    <a:lstStyle/>
                    <a:p>
                      <a:pPr algn="l"/>
                      <a:r>
                        <a:rPr lang="sk-SK" sz="1600" dirty="0" err="1">
                          <a:latin typeface="Arial Narrow" panose="020B0606020202030204" pitchFamily="34" charset="0"/>
                        </a:rPr>
                        <a:t>Allocation</a:t>
                      </a:r>
                      <a:r>
                        <a:rPr lang="sk-SK" sz="1600" baseline="0" dirty="0">
                          <a:latin typeface="Arial Narrow" panose="020B0606020202030204" pitchFamily="34" charset="0"/>
                        </a:rPr>
                        <a:t> </a:t>
                      </a:r>
                      <a:endParaRPr lang="sk-SK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 Narrow" panose="020B0606020202030204" pitchFamily="34" charset="0"/>
                        </a:rPr>
                        <a:t>11.5 mld. EUR</a:t>
                      </a:r>
                      <a:endParaRPr lang="sk-SK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 Narrow" panose="020B0606020202030204" pitchFamily="34" charset="0"/>
                        </a:rPr>
                        <a:t>15.46 mld. EUR</a:t>
                      </a:r>
                      <a:endParaRPr lang="sk-SK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6269341"/>
                  </a:ext>
                </a:extLst>
              </a:tr>
              <a:tr h="522411">
                <a:tc>
                  <a:txBody>
                    <a:bodyPr/>
                    <a:lstStyle/>
                    <a:p>
                      <a:pPr algn="l"/>
                      <a:r>
                        <a:rPr lang="sk-SK" sz="1600" dirty="0" err="1">
                          <a:latin typeface="Arial Narrow" panose="020B0606020202030204" pitchFamily="34" charset="0"/>
                        </a:rPr>
                        <a:t>Volume</a:t>
                      </a:r>
                      <a:r>
                        <a:rPr lang="sk-SK" sz="1600" dirty="0">
                          <a:latin typeface="Arial Narrow" panose="020B0606020202030204" pitchFamily="34" charset="0"/>
                        </a:rPr>
                        <a:t> of </a:t>
                      </a:r>
                      <a:r>
                        <a:rPr lang="sk-SK" sz="1600" dirty="0" err="1">
                          <a:latin typeface="Arial Narrow" panose="020B0606020202030204" pitchFamily="34" charset="0"/>
                        </a:rPr>
                        <a:t>drawdawns</a:t>
                      </a:r>
                      <a:endParaRPr lang="sk-SK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 Narrow" panose="020B0606020202030204" pitchFamily="34" charset="0"/>
                        </a:rPr>
                        <a:t>25.02 %.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 Narrow" panose="020B0606020202030204" pitchFamily="34" charset="0"/>
                        </a:rPr>
                        <a:t>2.87 mld. EUR</a:t>
                      </a:r>
                      <a:endParaRPr lang="sk-SK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 Narrow" panose="020B0606020202030204" pitchFamily="34" charset="0"/>
                        </a:rPr>
                        <a:t>21.67 %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 Narrow" panose="020B0606020202030204" pitchFamily="34" charset="0"/>
                        </a:rPr>
                        <a:t>3.35 mld. EUR</a:t>
                      </a:r>
                      <a:endParaRPr lang="sk-SK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256888"/>
                  </a:ext>
                </a:extLst>
              </a:tr>
              <a:tr h="2029494">
                <a:tc>
                  <a:txBody>
                    <a:bodyPr/>
                    <a:lstStyle/>
                    <a:p>
                      <a:pPr algn="l"/>
                      <a:r>
                        <a:rPr lang="sk-SK" sz="1600" dirty="0">
                          <a:latin typeface="Arial Narrow" panose="020B0606020202030204" pitchFamily="34" charset="0"/>
                        </a:rPr>
                        <a:t>Decommitment</a:t>
                      </a:r>
                    </a:p>
                    <a:p>
                      <a:pPr algn="l"/>
                      <a:r>
                        <a:rPr lang="sk-SK" sz="1600" dirty="0">
                          <a:latin typeface="Arial Narrow" panose="020B0606020202030204" pitchFamily="34" charset="0"/>
                        </a:rPr>
                        <a:t>(in EUR to % of</a:t>
                      </a:r>
                      <a:r>
                        <a:rPr lang="sk-SK" sz="16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sz="1600" baseline="0" dirty="0" err="1"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sk-SK" sz="16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sz="1600" dirty="0" err="1">
                          <a:latin typeface="Arial Narrow" panose="020B0606020202030204" pitchFamily="34" charset="0"/>
                        </a:rPr>
                        <a:t>allocation</a:t>
                      </a:r>
                      <a:r>
                        <a:rPr lang="sk-SK" sz="1600" dirty="0"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 Narrow" panose="020B0606020202030204" pitchFamily="34" charset="0"/>
                        </a:rPr>
                        <a:t>N+3 </a:t>
                      </a:r>
                      <a:r>
                        <a:rPr lang="sk-SK" sz="1600" dirty="0" err="1">
                          <a:effectLst/>
                          <a:latin typeface="Arial Narrow" panose="020B0606020202030204" pitchFamily="34" charset="0"/>
                        </a:rPr>
                        <a:t>fulfilled</a:t>
                      </a:r>
                      <a:endParaRPr lang="sk-SK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OP </a:t>
                      </a:r>
                      <a:r>
                        <a:rPr kumimoji="0" lang="sk-SK" sz="1600" kern="1200" dirty="0" err="1">
                          <a:effectLst/>
                          <a:latin typeface="Arial Narrow" panose="020B0606020202030204" pitchFamily="34" charset="0"/>
                        </a:rPr>
                        <a:t>Research</a:t>
                      </a:r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 &amp; </a:t>
                      </a:r>
                      <a:r>
                        <a:rPr kumimoji="0" lang="sk-SK" sz="1600" kern="1200" dirty="0" err="1">
                          <a:effectLst/>
                          <a:latin typeface="Arial Narrow" panose="020B0606020202030204" pitchFamily="34" charset="0"/>
                        </a:rPr>
                        <a:t>innovation</a:t>
                      </a:r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26.97 mil. EUR</a:t>
                      </a:r>
                    </a:p>
                    <a:p>
                      <a:pPr algn="ctr"/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kumimoji="0" lang="sk-SK" sz="1600" kern="1200" dirty="0" err="1">
                          <a:effectLst/>
                          <a:latin typeface="Arial Narrow" panose="020B0606020202030204" pitchFamily="34" charset="0"/>
                        </a:rPr>
                        <a:t>it</a:t>
                      </a:r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k-SK" sz="1600" kern="1200" dirty="0" err="1">
                          <a:effectLst/>
                          <a:latin typeface="Arial Narrow" panose="020B0606020202030204" pitchFamily="34" charset="0"/>
                        </a:rPr>
                        <a:t>is</a:t>
                      </a:r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k-SK" sz="1600" kern="1200" dirty="0" err="1">
                          <a:effectLst/>
                          <a:latin typeface="Arial Narrow" panose="020B0606020202030204" pitchFamily="34" charset="0"/>
                        </a:rPr>
                        <a:t>expected</a:t>
                      </a:r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k-SK" sz="1600" kern="1200" dirty="0" err="1">
                          <a:effectLst/>
                          <a:latin typeface="Arial Narrow" panose="020B0606020202030204" pitchFamily="34" charset="0"/>
                        </a:rPr>
                        <a:t>that</a:t>
                      </a:r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k-SK" sz="1600" kern="1200" dirty="0" err="1">
                          <a:effectLst/>
                          <a:latin typeface="Arial Narrow" panose="020B0606020202030204" pitchFamily="34" charset="0"/>
                        </a:rPr>
                        <a:t>the</a:t>
                      </a:r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k-SK" sz="1600" kern="1200" dirty="0" err="1">
                          <a:effectLst/>
                          <a:latin typeface="Arial Narrow" panose="020B0606020202030204" pitchFamily="34" charset="0"/>
                        </a:rPr>
                        <a:t>sum</a:t>
                      </a:r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of 100 mil. EUR</a:t>
                      </a:r>
                      <a:r>
                        <a:rPr kumimoji="0" lang="sk-SK" sz="1600" kern="1200" baseline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k-SK" sz="1600" kern="1200" baseline="0" dirty="0" err="1">
                          <a:effectLst/>
                          <a:latin typeface="Arial Narrow" panose="020B0606020202030204" pitchFamily="34" charset="0"/>
                        </a:rPr>
                        <a:t>will</a:t>
                      </a:r>
                      <a:r>
                        <a:rPr kumimoji="0" lang="sk-SK" sz="1600" kern="1200" baseline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k-SK" sz="1600" kern="1200" baseline="0" dirty="0" err="1">
                          <a:effectLst/>
                          <a:latin typeface="Arial Narrow" panose="020B0606020202030204" pitchFamily="34" charset="0"/>
                        </a:rPr>
                        <a:t>not</a:t>
                      </a:r>
                      <a:r>
                        <a:rPr kumimoji="0" lang="sk-SK" sz="1600" kern="1200" baseline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k-SK" sz="1600" kern="1200" baseline="0" dirty="0" err="1">
                          <a:effectLst/>
                          <a:latin typeface="Arial Narrow" panose="020B0606020202030204" pitchFamily="34" charset="0"/>
                        </a:rPr>
                        <a:t>be</a:t>
                      </a:r>
                      <a:r>
                        <a:rPr kumimoji="0" lang="sk-SK" sz="1600" kern="1200" baseline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k-SK" sz="1600" kern="1200" baseline="0" dirty="0" err="1">
                          <a:effectLst/>
                          <a:latin typeface="Arial Narrow" panose="020B0606020202030204" pitchFamily="34" charset="0"/>
                        </a:rPr>
                        <a:t>approved</a:t>
                      </a:r>
                      <a:r>
                        <a:rPr kumimoji="0" lang="sk-SK" sz="1600" kern="1200" baseline="0" dirty="0">
                          <a:effectLst/>
                          <a:latin typeface="Arial Narrow" panose="020B0606020202030204" pitchFamily="34" charset="0"/>
                        </a:rPr>
                        <a:t> by EC </a:t>
                      </a:r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(OP </a:t>
                      </a:r>
                      <a:r>
                        <a:rPr kumimoji="0" lang="sk-SK" sz="1600" kern="1200" dirty="0" err="1">
                          <a:effectLst/>
                          <a:latin typeface="Arial Narrow" panose="020B0606020202030204" pitchFamily="34" charset="0"/>
                        </a:rPr>
                        <a:t>Research</a:t>
                      </a:r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 &amp;</a:t>
                      </a:r>
                      <a:r>
                        <a:rPr kumimoji="0" lang="sk-SK" sz="1600" kern="1200" baseline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k-SK" sz="1600" kern="1200" baseline="0" dirty="0" err="1">
                          <a:effectLst/>
                          <a:latin typeface="Arial Narrow" panose="020B0606020202030204" pitchFamily="34" charset="0"/>
                        </a:rPr>
                        <a:t>Innovation</a:t>
                      </a:r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kumimoji="0" lang="sk-SK" sz="1600" kern="1200" dirty="0" err="1">
                          <a:effectLst/>
                          <a:latin typeface="Arial Narrow" panose="020B0606020202030204" pitchFamily="34" charset="0"/>
                        </a:rPr>
                        <a:t>Integrated</a:t>
                      </a:r>
                      <a:r>
                        <a:rPr kumimoji="0" lang="sk-SK" sz="1600" kern="1200" baseline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k-SK" sz="1600" kern="1200" baseline="0" dirty="0" err="1">
                          <a:effectLst/>
                          <a:latin typeface="Arial Narrow" panose="020B0606020202030204" pitchFamily="34" charset="0"/>
                        </a:rPr>
                        <a:t>Regional</a:t>
                      </a:r>
                      <a:r>
                        <a:rPr kumimoji="0" lang="sk-SK" sz="1600" kern="1200" baseline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OP </a:t>
                      </a:r>
                    </a:p>
                    <a:p>
                      <a:pPr algn="ctr"/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and</a:t>
                      </a:r>
                      <a:r>
                        <a:rPr kumimoji="0" lang="sk-SK" sz="1600" kern="1200" baseline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OP </a:t>
                      </a:r>
                      <a:r>
                        <a:rPr kumimoji="0" lang="sk-SK" sz="1600" kern="1200" dirty="0" err="1">
                          <a:effectLst/>
                          <a:latin typeface="Arial Narrow" panose="020B0606020202030204" pitchFamily="34" charset="0"/>
                        </a:rPr>
                        <a:t>Fisheries</a:t>
                      </a:r>
                      <a:r>
                        <a:rPr kumimoji="0" lang="sk-SK" sz="1600" kern="1200" baseline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k-SK" sz="1600" kern="12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sk-SK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0033763"/>
                  </a:ext>
                </a:extLst>
              </a:tr>
            </a:tbl>
          </a:graphicData>
        </a:graphic>
      </p:graphicFrame>
      <p:sp>
        <p:nvSpPr>
          <p:cNvPr id="11" name="Obdĺžnik 10"/>
          <p:cNvSpPr/>
          <p:nvPr/>
        </p:nvSpPr>
        <p:spPr>
          <a:xfrm>
            <a:off x="711803" y="1627641"/>
            <a:ext cx="7974997" cy="454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l-PL" dirty="0">
                <a:latin typeface="Arial Narrow" panose="020B0606020202030204" pitchFamily="34" charset="0"/>
              </a:rPr>
              <a:t>European structural and investment funds 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584501" y="453494"/>
            <a:ext cx="8229600" cy="81712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 err="1">
                <a:solidFill>
                  <a:srgbClr val="C00000"/>
                </a:solidFill>
              </a:rPr>
              <a:t>European</a:t>
            </a:r>
            <a:r>
              <a:rPr lang="sk-SK" dirty="0">
                <a:solidFill>
                  <a:srgbClr val="C00000"/>
                </a:solidFill>
              </a:rPr>
              <a:t> and </a:t>
            </a:r>
            <a:r>
              <a:rPr lang="sk-SK" dirty="0" err="1">
                <a:solidFill>
                  <a:srgbClr val="C00000"/>
                </a:solidFill>
              </a:rPr>
              <a:t>national</a:t>
            </a:r>
            <a:r>
              <a:rPr lang="sk-SK" dirty="0">
                <a:solidFill>
                  <a:srgbClr val="C00000"/>
                </a:solidFill>
              </a:rPr>
              <a:t> level – SB / SFA </a:t>
            </a:r>
          </a:p>
          <a:p>
            <a:r>
              <a:rPr lang="sk-SK" u="sng" dirty="0">
                <a:solidFill>
                  <a:srgbClr val="C00000"/>
                </a:solidFill>
              </a:rPr>
              <a:t>OWN INDICATORS</a:t>
            </a:r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79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sk-SK" sz="3600" b="1"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sk-SK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6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ĺžnik 11"/>
          <p:cNvSpPr/>
          <p:nvPr/>
        </p:nvSpPr>
        <p:spPr>
          <a:xfrm>
            <a:off x="251520" y="1721254"/>
            <a:ext cx="7924535" cy="55582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sk-SK" sz="1700" dirty="0" err="1">
                <a:latin typeface="Arial Narrow" panose="020B0606020202030204" pitchFamily="34" charset="0"/>
              </a:rPr>
              <a:t>Forecast</a:t>
            </a:r>
            <a:r>
              <a:rPr lang="en-US" sz="1700" dirty="0">
                <a:latin typeface="Arial Narrow" panose="020B0606020202030204" pitchFamily="34" charset="0"/>
              </a:rPr>
              <a:t> of the MF SR Council for Macroeconomic Prognosis</a:t>
            </a:r>
            <a:endParaRPr lang="en-US" sz="170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529208" y="754076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  <a:r>
              <a:rPr lang="sk-SK" dirty="0" err="1"/>
              <a:t>Forecast</a:t>
            </a:r>
            <a:endParaRPr lang="sk-SK" dirty="0"/>
          </a:p>
          <a:p>
            <a:r>
              <a:rPr lang="sk-SK" dirty="0" err="1">
                <a:solidFill>
                  <a:srgbClr val="C00000"/>
                </a:solidFill>
              </a:rPr>
              <a:t>European</a:t>
            </a:r>
            <a:r>
              <a:rPr lang="sk-SK" dirty="0">
                <a:solidFill>
                  <a:srgbClr val="C00000"/>
                </a:solidFill>
              </a:rPr>
              <a:t> and </a:t>
            </a:r>
            <a:r>
              <a:rPr lang="sk-SK" dirty="0" err="1">
                <a:solidFill>
                  <a:srgbClr val="C00000"/>
                </a:solidFill>
              </a:rPr>
              <a:t>national</a:t>
            </a:r>
            <a:r>
              <a:rPr lang="sk-SK" dirty="0">
                <a:solidFill>
                  <a:srgbClr val="C00000"/>
                </a:solidFill>
              </a:rPr>
              <a:t> level – SB / SFA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251520" y="3804312"/>
            <a:ext cx="7924535" cy="54703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sk-SK" dirty="0" err="1">
                <a:latin typeface="Arial Narrow" panose="020B0606020202030204" pitchFamily="34" charset="0"/>
              </a:rPr>
              <a:t>Forecast</a:t>
            </a:r>
            <a:r>
              <a:rPr lang="en-US" dirty="0">
                <a:latin typeface="Arial Narrow" panose="020B0606020202030204" pitchFamily="34" charset="0"/>
              </a:rPr>
              <a:t> of the MF SR Council for Tax prognosis</a:t>
            </a:r>
            <a:endParaRPr lang="en-US" sz="2400" dirty="0"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18" name="Graf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040609"/>
              </p:ext>
            </p:extLst>
          </p:nvPr>
        </p:nvGraphicFramePr>
        <p:xfrm>
          <a:off x="457200" y="2057399"/>
          <a:ext cx="8121610" cy="189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285196"/>
              </p:ext>
            </p:extLst>
          </p:nvPr>
        </p:nvGraphicFramePr>
        <p:xfrm>
          <a:off x="251520" y="4203629"/>
          <a:ext cx="8327290" cy="196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2453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09732" y="1969411"/>
            <a:ext cx="7924535" cy="38094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en-US" sz="5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Examples of other selected indicators from auditors´ experience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87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4" y="1631241"/>
            <a:ext cx="7924535" cy="438035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sk-SK" sz="2400" dirty="0" err="1">
                <a:latin typeface="Arial Narrow" panose="020B0606020202030204" pitchFamily="34" charset="0"/>
                <a:cs typeface="+mn-cs"/>
              </a:rPr>
              <a:t>Health</a:t>
            </a:r>
            <a:r>
              <a:rPr lang="sk-SK" sz="2400" dirty="0">
                <a:latin typeface="Arial Narrow" panose="020B0606020202030204" pitchFamily="34" charset="0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  <a:cs typeface="+mn-cs"/>
              </a:rPr>
              <a:t>SAO SR </a:t>
            </a:r>
            <a:r>
              <a:rPr lang="sk-SK" sz="2400" dirty="0" err="1">
                <a:latin typeface="Arial Narrow" panose="020B0606020202030204" pitchFamily="34" charset="0"/>
                <a:cs typeface="+mn-cs"/>
              </a:rPr>
              <a:t>view</a:t>
            </a:r>
            <a:r>
              <a:rPr lang="sk-SK" sz="2400" dirty="0">
                <a:latin typeface="Arial Narrow" panose="020B0606020202030204" pitchFamily="34" charset="0"/>
                <a:cs typeface="+mn-cs"/>
              </a:rPr>
              <a:t>: </a:t>
            </a:r>
            <a:r>
              <a:rPr lang="sk-SK" sz="2400" dirty="0" err="1">
                <a:latin typeface="Arial Narrow" panose="020B0606020202030204" pitchFamily="34" charset="0"/>
                <a:cs typeface="+mn-cs"/>
              </a:rPr>
              <a:t>important</a:t>
            </a:r>
            <a:r>
              <a:rPr lang="sk-SK" sz="2400" dirty="0">
                <a:latin typeface="Arial Narrow" panose="020B0606020202030204" pitchFamily="34" charset="0"/>
                <a:cs typeface="+mn-cs"/>
              </a:rPr>
              <a:t> </a:t>
            </a:r>
            <a:r>
              <a:rPr lang="sk-SK" sz="2400" dirty="0" err="1">
                <a:latin typeface="Arial Narrow" panose="020B0606020202030204" pitchFamily="34" charset="0"/>
                <a:cs typeface="+mn-cs"/>
              </a:rPr>
              <a:t>policy</a:t>
            </a:r>
            <a:r>
              <a:rPr lang="sk-SK" sz="2400" dirty="0">
                <a:latin typeface="Arial Narrow" panose="020B0606020202030204" pitchFamily="34" charset="0"/>
                <a:cs typeface="+mn-cs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</a:rPr>
              <a:t>Audit by SAO – </a:t>
            </a:r>
            <a:r>
              <a:rPr lang="sk-SK" sz="2400" dirty="0" err="1">
                <a:latin typeface="Arial Narrow" panose="020B0606020202030204" pitchFamily="34" charset="0"/>
              </a:rPr>
              <a:t>health</a:t>
            </a:r>
            <a:r>
              <a:rPr lang="sk-SK" sz="2400" dirty="0">
                <a:latin typeface="Arial Narrow" panose="020B0606020202030204" pitchFamily="34" charset="0"/>
              </a:rPr>
              <a:t> </a:t>
            </a:r>
            <a:r>
              <a:rPr lang="sk-SK" sz="2400" dirty="0" err="1">
                <a:latin typeface="Arial Narrow" panose="020B0606020202030204" pitchFamily="34" charset="0"/>
              </a:rPr>
              <a:t>facilities</a:t>
            </a:r>
            <a:endParaRPr lang="sk-SK" sz="2400" dirty="0">
              <a:latin typeface="Arial Narrow" panose="020B0606020202030204" pitchFamily="34" charset="0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sk-SK" sz="2000" dirty="0" err="1">
                <a:latin typeface="Arial Narrow" panose="020B0606020202030204" pitchFamily="34" charset="0"/>
              </a:rPr>
              <a:t>Years</a:t>
            </a:r>
            <a:r>
              <a:rPr lang="sk-SK" sz="2000" dirty="0">
                <a:latin typeface="Arial Narrow" panose="020B0606020202030204" pitchFamily="34" charset="0"/>
              </a:rPr>
              <a:t> of </a:t>
            </a:r>
            <a:r>
              <a:rPr lang="sk-SK" sz="2000" dirty="0" err="1">
                <a:latin typeface="Arial Narrow" panose="020B0606020202030204" pitchFamily="34" charset="0"/>
              </a:rPr>
              <a:t>healthy</a:t>
            </a:r>
            <a:r>
              <a:rPr lang="sk-SK" sz="2000" dirty="0">
                <a:latin typeface="Arial Narrow" panose="020B0606020202030204" pitchFamily="34" charset="0"/>
              </a:rPr>
              <a:t> </a:t>
            </a:r>
            <a:r>
              <a:rPr lang="sk-SK" sz="2000" dirty="0" err="1">
                <a:latin typeface="Arial Narrow" panose="020B0606020202030204" pitchFamily="34" charset="0"/>
              </a:rPr>
              <a:t>life</a:t>
            </a:r>
            <a:r>
              <a:rPr lang="sk-SK" sz="2000" dirty="0">
                <a:latin typeface="Arial Narrow" panose="020B0606020202030204" pitchFamily="34" charset="0"/>
              </a:rPr>
              <a:t> (</a:t>
            </a:r>
            <a:r>
              <a:rPr lang="sk-SK" sz="2000" dirty="0" err="1">
                <a:latin typeface="Arial Narrow" panose="020B0606020202030204" pitchFamily="34" charset="0"/>
              </a:rPr>
              <a:t>expected</a:t>
            </a:r>
            <a:r>
              <a:rPr lang="sk-SK" sz="2000" dirty="0">
                <a:latin typeface="Arial Narrow" panose="020B0606020202030204" pitchFamily="34" charset="0"/>
              </a:rPr>
              <a:t> </a:t>
            </a:r>
            <a:r>
              <a:rPr lang="sk-SK" sz="2000" dirty="0" err="1">
                <a:latin typeface="Arial Narrow" panose="020B0606020202030204" pitchFamily="34" charset="0"/>
              </a:rPr>
              <a:t>years</a:t>
            </a:r>
            <a:r>
              <a:rPr lang="sk-SK" sz="2000" dirty="0">
                <a:latin typeface="Arial Narrow" panose="020B0606020202030204" pitchFamily="34" charset="0"/>
              </a:rPr>
              <a:t> at </a:t>
            </a:r>
            <a:r>
              <a:rPr lang="sk-SK" sz="2000" dirty="0" err="1">
                <a:latin typeface="Arial Narrow" panose="020B0606020202030204" pitchFamily="34" charset="0"/>
              </a:rPr>
              <a:t>birth</a:t>
            </a:r>
            <a:r>
              <a:rPr lang="sk-SK" sz="2000" dirty="0">
                <a:latin typeface="Arial Narrow" panose="020B0606020202030204" pitchFamily="34" charset="0"/>
              </a:rPr>
              <a:t>):</a:t>
            </a:r>
          </a:p>
          <a:p>
            <a:pPr marL="800100" lvl="1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000" dirty="0">
              <a:latin typeface="Arial Narrow" panose="020B060602020203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000" dirty="0">
              <a:latin typeface="Arial Narrow" panose="020B060602020203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000" dirty="0">
              <a:latin typeface="Arial Narrow" panose="020B060602020203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000" dirty="0">
              <a:latin typeface="Arial Narrow" panose="020B060602020203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000" dirty="0">
              <a:latin typeface="Arial Narrow" panose="020B060602020203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000" dirty="0">
              <a:latin typeface="Arial Narrow" panose="020B060602020203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sk-SK" sz="2000" b="0" dirty="0">
              <a:latin typeface="Arial Narrow" panose="020B060602020203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/>
          </p:nvPr>
        </p:nvGraphicFramePr>
        <p:xfrm>
          <a:off x="681740" y="3653246"/>
          <a:ext cx="7924535" cy="249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BlokTextu 11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29207" y="752430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 err="1">
                <a:solidFill>
                  <a:srgbClr val="C00000"/>
                </a:solidFill>
              </a:rPr>
              <a:t>Strategic</a:t>
            </a:r>
            <a:r>
              <a:rPr lang="sk-SK" dirty="0">
                <a:solidFill>
                  <a:srgbClr val="C00000"/>
                </a:solidFill>
              </a:rPr>
              <a:t> SAO SR  level </a:t>
            </a:r>
          </a:p>
        </p:txBody>
      </p:sp>
    </p:spTree>
    <p:extLst>
      <p:ext uri="{BB962C8B-B14F-4D97-AF65-F5344CB8AC3E}">
        <p14:creationId xmlns:p14="http://schemas.microsoft.com/office/powerpoint/2010/main" val="239869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4" y="1628800"/>
            <a:ext cx="7924535" cy="45104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600" dirty="0">
                <a:latin typeface="Arial Narrow" panose="020B0606020202030204" pitchFamily="34" charset="0"/>
                <a:cs typeface="+mn-cs"/>
              </a:rPr>
              <a:t>Evolution of revenues and expenditure by public health insurance per capita (EUR):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dirty="0">
              <a:latin typeface="Arial Narrow" panose="020B0606020202030204" pitchFamily="34" charset="0"/>
              <a:cs typeface="+mn-cs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000" dirty="0">
                <a:latin typeface="Arial Narrow" panose="020B0606020202030204" pitchFamily="34" charset="0"/>
                <a:cs typeface="+mn-cs"/>
              </a:rPr>
              <a:t>Liabilities by 13 </a:t>
            </a:r>
            <a:r>
              <a:rPr lang="sk-SK" sz="2000" dirty="0">
                <a:latin typeface="Arial Narrow" panose="020B0606020202030204" pitchFamily="34" charset="0"/>
                <a:cs typeface="+mn-cs"/>
              </a:rPr>
              <a:t>F</a:t>
            </a:r>
            <a:r>
              <a:rPr lang="en-US" sz="2000" dirty="0" err="1">
                <a:latin typeface="Arial Narrow" panose="020B0606020202030204" pitchFamily="34" charset="0"/>
                <a:cs typeface="+mn-cs"/>
              </a:rPr>
              <a:t>aculty</a:t>
            </a:r>
            <a:r>
              <a:rPr lang="en-US" sz="2000" dirty="0">
                <a:latin typeface="Arial Narrow" panose="020B0606020202030204" pitchFamily="34" charset="0"/>
                <a:cs typeface="+mn-cs"/>
              </a:rPr>
              <a:t> and University hospitals (in 000´s EUR):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/>
          </p:nvPr>
        </p:nvGraphicFramePr>
        <p:xfrm>
          <a:off x="654273" y="4797151"/>
          <a:ext cx="7819169" cy="97663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96586">
                  <a:extLst>
                    <a:ext uri="{9D8B030D-6E8A-4147-A177-3AD203B41FA5}">
                      <a16:colId xmlns:a16="http://schemas.microsoft.com/office/drawing/2014/main" val="3089010487"/>
                    </a:ext>
                  </a:extLst>
                </a:gridCol>
                <a:gridCol w="1334980">
                  <a:extLst>
                    <a:ext uri="{9D8B030D-6E8A-4147-A177-3AD203B41FA5}">
                      <a16:colId xmlns:a16="http://schemas.microsoft.com/office/drawing/2014/main" val="4092815853"/>
                    </a:ext>
                  </a:extLst>
                </a:gridCol>
                <a:gridCol w="1317643">
                  <a:extLst>
                    <a:ext uri="{9D8B030D-6E8A-4147-A177-3AD203B41FA5}">
                      <a16:colId xmlns:a16="http://schemas.microsoft.com/office/drawing/2014/main" val="3376225249"/>
                    </a:ext>
                  </a:extLst>
                </a:gridCol>
                <a:gridCol w="1334980">
                  <a:extLst>
                    <a:ext uri="{9D8B030D-6E8A-4147-A177-3AD203B41FA5}">
                      <a16:colId xmlns:a16="http://schemas.microsoft.com/office/drawing/2014/main" val="1610811854"/>
                    </a:ext>
                  </a:extLst>
                </a:gridCol>
                <a:gridCol w="1334980">
                  <a:extLst>
                    <a:ext uri="{9D8B030D-6E8A-4147-A177-3AD203B41FA5}">
                      <a16:colId xmlns:a16="http://schemas.microsoft.com/office/drawing/2014/main" val="43172361"/>
                    </a:ext>
                  </a:extLst>
                </a:gridCol>
              </a:tblGrid>
              <a:tr h="488316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sk-SK" sz="18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sk-SK" sz="18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sk-SK" sz="18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sk-SK" sz="18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sk-SK" sz="18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1401290"/>
                  </a:ext>
                </a:extLst>
              </a:tr>
              <a:tr h="488316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sk-SK" sz="1800" b="1" i="0" u="none" strike="noStrike" baseline="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sz="1800" b="1" i="0" u="none" strike="noStrike" baseline="0" dirty="0" err="1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</a:rPr>
                        <a:t>liabilities</a:t>
                      </a:r>
                      <a:r>
                        <a:rPr lang="sk-SK" sz="1800" b="1" i="0" u="none" strike="noStrike" baseline="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  <a:latin typeface="Arial Narrow" panose="020B0606020202030204" pitchFamily="34" charset="0"/>
                        </a:rPr>
                        <a:t>        547 128   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  <a:latin typeface="Arial Narrow" panose="020B0606020202030204" pitchFamily="34" charset="0"/>
                        </a:rPr>
                        <a:t>       650 494   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  <a:latin typeface="Arial Narrow" panose="020B0606020202030204" pitchFamily="34" charset="0"/>
                        </a:rPr>
                        <a:t>        774 009   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  <a:latin typeface="Arial Narrow" panose="020B0606020202030204" pitchFamily="34" charset="0"/>
                        </a:rPr>
                        <a:t>        812 516   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9942728"/>
                  </a:ext>
                </a:extLst>
              </a:tr>
            </a:tbl>
          </a:graphicData>
        </a:graphic>
      </p:graphicFrame>
      <p:cxnSp>
        <p:nvCxnSpPr>
          <p:cNvPr id="14" name="Rovná spojnica 13"/>
          <p:cNvCxnSpPr/>
          <p:nvPr/>
        </p:nvCxnSpPr>
        <p:spPr>
          <a:xfrm>
            <a:off x="654275" y="4293096"/>
            <a:ext cx="7924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529208" y="752430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 err="1">
                <a:solidFill>
                  <a:srgbClr val="C00000"/>
                </a:solidFill>
              </a:rPr>
              <a:t>Strategic</a:t>
            </a:r>
            <a:r>
              <a:rPr lang="sk-SK" dirty="0">
                <a:solidFill>
                  <a:srgbClr val="C00000"/>
                </a:solidFill>
              </a:rPr>
              <a:t> SAO SR  level </a:t>
            </a: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4223"/>
              </p:ext>
            </p:extLst>
          </p:nvPr>
        </p:nvGraphicFramePr>
        <p:xfrm>
          <a:off x="467545" y="1972571"/>
          <a:ext cx="8111264" cy="2362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0985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5" y="1843798"/>
            <a:ext cx="7924535" cy="438035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sk-SK" sz="2400" dirty="0" err="1">
                <a:latin typeface="Arial Narrow" panose="020B0606020202030204" pitchFamily="34" charset="0"/>
                <a:cs typeface="+mn-cs"/>
              </a:rPr>
              <a:t>Share</a:t>
            </a:r>
            <a:r>
              <a:rPr lang="sk-SK" sz="2400" dirty="0">
                <a:latin typeface="Arial Narrow" panose="020B0606020202030204" pitchFamily="34" charset="0"/>
                <a:cs typeface="+mn-cs"/>
              </a:rPr>
              <a:t> of </a:t>
            </a:r>
            <a:r>
              <a:rPr lang="sk-SK" sz="2400" dirty="0" err="1">
                <a:latin typeface="Arial Narrow" panose="020B0606020202030204" pitchFamily="34" charset="0"/>
                <a:cs typeface="+mn-cs"/>
              </a:rPr>
              <a:t>renewable</a:t>
            </a:r>
            <a:r>
              <a:rPr lang="sk-SK" sz="2400" dirty="0">
                <a:latin typeface="Arial Narrow" panose="020B0606020202030204" pitchFamily="34" charset="0"/>
                <a:cs typeface="+mn-cs"/>
              </a:rPr>
              <a:t> </a:t>
            </a:r>
            <a:r>
              <a:rPr lang="sk-SK" sz="2400" dirty="0" err="1">
                <a:latin typeface="Arial Narrow" panose="020B0606020202030204" pitchFamily="34" charset="0"/>
                <a:cs typeface="+mn-cs"/>
              </a:rPr>
              <a:t>energy</a:t>
            </a:r>
            <a:r>
              <a:rPr lang="sk-SK" sz="2400" dirty="0">
                <a:latin typeface="Arial Narrow" panose="020B0606020202030204" pitchFamily="34" charset="0"/>
                <a:cs typeface="+mn-cs"/>
              </a:rPr>
              <a:t> </a:t>
            </a:r>
            <a:r>
              <a:rPr lang="sk-SK" sz="2400" dirty="0" err="1">
                <a:latin typeface="Arial Narrow" panose="020B0606020202030204" pitchFamily="34" charset="0"/>
                <a:cs typeface="+mn-cs"/>
              </a:rPr>
              <a:t>sources</a:t>
            </a:r>
            <a:r>
              <a:rPr lang="sk-SK" sz="2400" dirty="0">
                <a:latin typeface="Arial Narrow" panose="020B0606020202030204" pitchFamily="34" charset="0"/>
                <a:cs typeface="+mn-cs"/>
              </a:rPr>
              <a:t> on </a:t>
            </a:r>
            <a:r>
              <a:rPr lang="sk-SK" sz="2400" dirty="0" err="1">
                <a:latin typeface="Arial Narrow" panose="020B0606020202030204" pitchFamily="34" charset="0"/>
                <a:cs typeface="+mn-cs"/>
              </a:rPr>
              <a:t>gross</a:t>
            </a:r>
            <a:r>
              <a:rPr lang="sk-SK" sz="2400" dirty="0">
                <a:latin typeface="Arial Narrow" panose="020B0606020202030204" pitchFamily="34" charset="0"/>
                <a:cs typeface="+mn-cs"/>
              </a:rPr>
              <a:t> </a:t>
            </a:r>
            <a:r>
              <a:rPr lang="sk-SK" sz="2400" dirty="0" err="1">
                <a:latin typeface="Arial Narrow" panose="020B0606020202030204" pitchFamily="34" charset="0"/>
                <a:cs typeface="+mn-cs"/>
              </a:rPr>
              <a:t>final</a:t>
            </a:r>
            <a:r>
              <a:rPr lang="sk-SK" sz="2400" dirty="0">
                <a:latin typeface="Arial Narrow" panose="020B0606020202030204" pitchFamily="34" charset="0"/>
                <a:cs typeface="+mn-cs"/>
              </a:rPr>
              <a:t> </a:t>
            </a:r>
            <a:r>
              <a:rPr lang="sk-SK" sz="2400" dirty="0" err="1">
                <a:latin typeface="Arial Narrow" panose="020B0606020202030204" pitchFamily="34" charset="0"/>
                <a:cs typeface="+mn-cs"/>
              </a:rPr>
              <a:t>consumption</a:t>
            </a:r>
            <a:r>
              <a:rPr lang="sk-SK" sz="2400" dirty="0">
                <a:latin typeface="Arial Narrow" panose="020B0606020202030204" pitchFamily="34" charset="0"/>
                <a:cs typeface="+mn-cs"/>
              </a:rPr>
              <a:t> (%)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  <a:cs typeface="+mn-cs"/>
              </a:rPr>
              <a:t>Audit of </a:t>
            </a:r>
            <a:r>
              <a:rPr lang="sk-SK" sz="2400" dirty="0" err="1">
                <a:latin typeface="Arial Narrow" panose="020B0606020202030204" pitchFamily="34" charset="0"/>
                <a:cs typeface="+mn-cs"/>
              </a:rPr>
              <a:t>antidumping</a:t>
            </a:r>
            <a:endParaRPr lang="sk-SK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/>
          </p:nvPr>
        </p:nvGraphicFramePr>
        <p:xfrm>
          <a:off x="681739" y="2996952"/>
          <a:ext cx="7924535" cy="254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BlokTextu 11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29206" y="752430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 err="1">
                <a:solidFill>
                  <a:srgbClr val="C00000"/>
                </a:solidFill>
              </a:rPr>
              <a:t>Strategic</a:t>
            </a:r>
            <a:r>
              <a:rPr lang="sk-SK" dirty="0">
                <a:solidFill>
                  <a:srgbClr val="C00000"/>
                </a:solidFill>
              </a:rPr>
              <a:t> SAO SR  level </a:t>
            </a:r>
          </a:p>
        </p:txBody>
      </p:sp>
    </p:spTree>
    <p:extLst>
      <p:ext uri="{BB962C8B-B14F-4D97-AF65-F5344CB8AC3E}">
        <p14:creationId xmlns:p14="http://schemas.microsoft.com/office/powerpoint/2010/main" val="2758209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785410" y="1763829"/>
            <a:ext cx="7924535" cy="43803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Sustainable consumption and production, energy effectiveness and environmental sustainability  </a:t>
            </a:r>
          </a:p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Forests audit: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12" name="Graf 11"/>
          <p:cNvGraphicFramePr/>
          <p:nvPr>
            <p:extLst/>
          </p:nvPr>
        </p:nvGraphicFramePr>
        <p:xfrm>
          <a:off x="495300" y="3003824"/>
          <a:ext cx="4148708" cy="309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 12"/>
          <p:cNvGraphicFramePr/>
          <p:nvPr>
            <p:extLst/>
          </p:nvPr>
        </p:nvGraphicFramePr>
        <p:xfrm>
          <a:off x="4801011" y="3003824"/>
          <a:ext cx="4082291" cy="307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BlokTextu 13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9208" y="752430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 err="1">
                <a:solidFill>
                  <a:srgbClr val="C00000"/>
                </a:solidFill>
              </a:rPr>
              <a:t>Strategic</a:t>
            </a:r>
            <a:r>
              <a:rPr lang="sk-SK" dirty="0">
                <a:solidFill>
                  <a:srgbClr val="C00000"/>
                </a:solidFill>
              </a:rPr>
              <a:t> SAO SR  level </a:t>
            </a:r>
          </a:p>
        </p:txBody>
      </p:sp>
    </p:spTree>
    <p:extLst>
      <p:ext uri="{BB962C8B-B14F-4D97-AF65-F5344CB8AC3E}">
        <p14:creationId xmlns:p14="http://schemas.microsoft.com/office/powerpoint/2010/main" val="1496671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4" y="1758858"/>
            <a:ext cx="7924535" cy="438035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sk-SK" sz="2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Municipalities</a:t>
            </a:r>
            <a:r>
              <a:rPr lang="sk-SK" sz="2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sk-SK" sz="2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Higher</a:t>
            </a:r>
            <a:r>
              <a:rPr lang="sk-SK" sz="2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sk-SK" sz="2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territorial</a:t>
            </a:r>
            <a:r>
              <a:rPr lang="sk-SK" sz="2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sk-SK" sz="2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units</a:t>
            </a:r>
            <a:endParaRPr lang="sk-SK" sz="2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sk-SK" sz="2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Indicators</a:t>
            </a:r>
            <a:r>
              <a:rPr lang="sk-SK" sz="220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prstClr val="black"/>
                </a:solidFill>
                <a:latin typeface="Arial Narrow" panose="020B0606020202030204" pitchFamily="34" charset="0"/>
              </a:rPr>
              <a:t>Audit </a:t>
            </a:r>
            <a:r>
              <a:rPr lang="sk-SK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“</a:t>
            </a:r>
            <a:r>
              <a:rPr lang="sk-SK" sz="22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Waste</a:t>
            </a:r>
            <a:r>
              <a:rPr lang="sk-SK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” </a:t>
            </a:r>
            <a:r>
              <a:rPr lang="sk-SK" sz="2200" dirty="0">
                <a:solidFill>
                  <a:prstClr val="black"/>
                </a:solidFill>
                <a:latin typeface="Arial Narrow" panose="020B0606020202030204" pitchFamily="34" charset="0"/>
              </a:rPr>
              <a:t>– 58 </a:t>
            </a:r>
            <a:r>
              <a:rPr lang="sk-SK" sz="2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municipalities</a:t>
            </a:r>
            <a:r>
              <a:rPr lang="sk-SK" sz="220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approximately 20</a:t>
            </a:r>
            <a:r>
              <a:rPr lang="sk-SK" sz="2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% of expenditures of municipalities are used to finance the separated waste</a:t>
            </a:r>
            <a:endParaRPr lang="sk-SK" sz="2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proportion of separated waste – 2017 – </a:t>
            </a: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29</a:t>
            </a:r>
            <a:r>
              <a:rPr lang="sk-SK" sz="2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sk-SK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%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proportion of separated waste – goal: 2020 – 39 %</a:t>
            </a:r>
            <a:endParaRPr lang="sk-SK" sz="2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29208" y="752430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>
                <a:solidFill>
                  <a:srgbClr val="C00000"/>
                </a:solidFill>
              </a:rPr>
              <a:t> SAO SR </a:t>
            </a:r>
            <a:r>
              <a:rPr lang="sk-SK" dirty="0" err="1">
                <a:solidFill>
                  <a:srgbClr val="C00000"/>
                </a:solidFill>
              </a:rPr>
              <a:t>regional</a:t>
            </a:r>
            <a:r>
              <a:rPr lang="sk-SK" dirty="0">
                <a:solidFill>
                  <a:srgbClr val="C00000"/>
                </a:solidFill>
              </a:rPr>
              <a:t> level   </a:t>
            </a:r>
          </a:p>
        </p:txBody>
      </p:sp>
    </p:spTree>
    <p:extLst>
      <p:ext uri="{BB962C8B-B14F-4D97-AF65-F5344CB8AC3E}">
        <p14:creationId xmlns:p14="http://schemas.microsoft.com/office/powerpoint/2010/main" val="319135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4" y="1758858"/>
            <a:ext cx="7924535" cy="43803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SAO SR </a:t>
            </a: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– using KNI in auditing </a:t>
            </a:r>
            <a:r>
              <a:rPr lang="en-US" sz="2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activies</a:t>
            </a: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 (planning and conducting audits)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SAO SR </a:t>
            </a: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– indicator</a:t>
            </a:r>
            <a:r>
              <a:rPr lang="sk-SK" sz="2200" dirty="0">
                <a:solidFill>
                  <a:prstClr val="black"/>
                </a:solidFill>
                <a:latin typeface="Arial Narrow" panose="020B0606020202030204" pitchFamily="34" charset="0"/>
              </a:rPr>
              <a:t>s</a:t>
            </a: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 in public policies, </a:t>
            </a:r>
            <a:r>
              <a:rPr lang="en-US" sz="2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signi</a:t>
            </a:r>
            <a:r>
              <a:rPr lang="sk-SK" sz="2200" dirty="0">
                <a:solidFill>
                  <a:prstClr val="black"/>
                </a:solidFill>
                <a:latin typeface="Arial Narrow" panose="020B0606020202030204" pitchFamily="34" charset="0"/>
              </a:rPr>
              <a:t>f</a:t>
            </a:r>
            <a:r>
              <a:rPr lang="en-US" sz="2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icance</a:t>
            </a: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 of benchmarking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Council for Budget Responsibility </a:t>
            </a: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– specific assessment of budget policy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Value for Money Unit at Ministry of Finance </a:t>
            </a: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– program budgeting, expenditure ceilings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29208" y="752430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Conclusions and </a:t>
            </a:r>
            <a:r>
              <a:rPr lang="sk-SK" dirty="0" err="1"/>
              <a:t>other</a:t>
            </a:r>
            <a:r>
              <a:rPr lang="en-US" dirty="0"/>
              <a:t> experts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7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1660" y="759467"/>
            <a:ext cx="6192688" cy="784225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Fundamental</a:t>
            </a:r>
            <a: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composition</a:t>
            </a:r>
            <a: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(</a:t>
            </a:r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structure</a:t>
            </a:r>
            <a: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) of </a:t>
            </a:r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the</a:t>
            </a:r>
            <a: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presentation</a:t>
            </a:r>
            <a:endParaRPr lang="sk-SK" sz="240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6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179512" y="2331463"/>
            <a:ext cx="8856984" cy="40213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 Narrow" panose="020B0606020202030204" pitchFamily="34" charset="0"/>
                <a:cs typeface="+mn-cs"/>
              </a:rPr>
              <a:t>Theoretical framework for KNI from the view of INTOSAI, Slovakia &amp; SA</a:t>
            </a:r>
            <a:r>
              <a:rPr lang="sk-SK" sz="2200" dirty="0">
                <a:latin typeface="Arial Narrow" panose="020B0606020202030204" pitchFamily="34" charset="0"/>
                <a:cs typeface="+mn-cs"/>
              </a:rPr>
              <a:t>O</a:t>
            </a:r>
            <a:r>
              <a:rPr lang="en-US" sz="2200" dirty="0">
                <a:latin typeface="Arial Narrow" panose="020B0606020202030204" pitchFamily="34" charset="0"/>
                <a:cs typeface="+mn-cs"/>
              </a:rPr>
              <a:t> SR</a:t>
            </a: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 Narrow" panose="020B0606020202030204" pitchFamily="34" charset="0"/>
                <a:cs typeface="+mn-cs"/>
              </a:rPr>
              <a:t>Fundamental information about the position and legislative framework of SA</a:t>
            </a:r>
            <a:r>
              <a:rPr lang="sk-SK" sz="2200" dirty="0">
                <a:latin typeface="Arial Narrow" panose="020B0606020202030204" pitchFamily="34" charset="0"/>
                <a:cs typeface="+mn-cs"/>
              </a:rPr>
              <a:t>O</a:t>
            </a:r>
            <a:r>
              <a:rPr lang="en-US" sz="2200" dirty="0">
                <a:latin typeface="Arial Narrow" panose="020B0606020202030204" pitchFamily="34" charset="0"/>
                <a:cs typeface="+mn-cs"/>
              </a:rPr>
              <a:t> SR audit activities</a:t>
            </a: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 Narrow" panose="020B0606020202030204" pitchFamily="34" charset="0"/>
                <a:cs typeface="+mn-cs"/>
              </a:rPr>
              <a:t>Defining the KNI according to process of audit and monitoring activities by SA</a:t>
            </a:r>
            <a:r>
              <a:rPr lang="sk-SK" sz="2200" dirty="0">
                <a:latin typeface="Arial Narrow" panose="020B0606020202030204" pitchFamily="34" charset="0"/>
                <a:cs typeface="+mn-cs"/>
              </a:rPr>
              <a:t>O</a:t>
            </a:r>
            <a:r>
              <a:rPr lang="en-US" sz="2200" dirty="0">
                <a:latin typeface="Arial Narrow" panose="020B0606020202030204" pitchFamily="34" charset="0"/>
                <a:cs typeface="+mn-cs"/>
              </a:rPr>
              <a:t> SR</a:t>
            </a: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 Narrow" panose="020B0606020202030204" pitchFamily="34" charset="0"/>
                <a:cs typeface="+mn-cs"/>
              </a:rPr>
              <a:t>Particular examples of using the KNI by SA</a:t>
            </a:r>
            <a:r>
              <a:rPr lang="sk-SK" sz="2200" dirty="0">
                <a:latin typeface="Arial Narrow" panose="020B0606020202030204" pitchFamily="34" charset="0"/>
                <a:cs typeface="+mn-cs"/>
              </a:rPr>
              <a:t>O</a:t>
            </a:r>
            <a:r>
              <a:rPr lang="en-US" sz="2200" dirty="0">
                <a:latin typeface="Arial Narrow" panose="020B0606020202030204" pitchFamily="34" charset="0"/>
                <a:cs typeface="+mn-cs"/>
              </a:rPr>
              <a:t> SR. Audit of the quality, validity and reliability of the KNI by SA</a:t>
            </a:r>
            <a:r>
              <a:rPr lang="sk-SK" sz="2200" dirty="0">
                <a:latin typeface="Arial Narrow" panose="020B0606020202030204" pitchFamily="34" charset="0"/>
                <a:cs typeface="+mn-cs"/>
              </a:rPr>
              <a:t>O</a:t>
            </a:r>
            <a:r>
              <a:rPr lang="en-US" sz="2200" dirty="0">
                <a:latin typeface="Arial Narrow" panose="020B0606020202030204" pitchFamily="34" charset="0"/>
                <a:cs typeface="+mn-cs"/>
              </a:rPr>
              <a:t> SR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GB" sz="240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60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4" y="1758858"/>
            <a:ext cx="7924535" cy="438035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sk-SK" sz="2400" dirty="0">
              <a:latin typeface="Arial Narrow" panose="020B0606020202030204" pitchFamily="34" charset="0"/>
              <a:cs typeface="+mn-cs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sk-SK" sz="50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Thanks</a:t>
            </a:r>
            <a:r>
              <a:rPr lang="sk-SK" sz="5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sk-SK" sz="50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for</a:t>
            </a:r>
            <a:r>
              <a:rPr lang="sk-SK" sz="5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sk-SK" sz="50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your</a:t>
            </a:r>
            <a:r>
              <a:rPr lang="sk-SK" sz="5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sk-SK" sz="50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attention</a:t>
            </a:r>
            <a:endParaRPr lang="en-US" sz="5000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394929" y="929327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82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4" y="1758858"/>
            <a:ext cx="7924535" cy="43803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Do you have in your countries some s</a:t>
            </a:r>
            <a:r>
              <a:rPr lang="en-US" sz="2200" dirty="0">
                <a:latin typeface="Arial Narrow" panose="020B0606020202030204" pitchFamily="34" charset="0"/>
              </a:rPr>
              <a:t>pecific examples of using key national indicators? Similar to Slovak case?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 Narrow" panose="020B0606020202030204" pitchFamily="34" charset="0"/>
              </a:rPr>
              <a:t>Do you use in auditing or monitoring activities benchmarking at regional or international level?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 Narrow" panose="020B0606020202030204" pitchFamily="34" charset="0"/>
              </a:rPr>
              <a:t>Do you have experience with different methodology in the case of any key national indicator in your country?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sk-SK" sz="2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29208" y="752430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>
                <a:solidFill>
                  <a:srgbClr val="C00000"/>
                </a:solidFill>
              </a:rPr>
              <a:t>Discussion</a:t>
            </a:r>
            <a:r>
              <a:rPr lang="sk-SK" dirty="0">
                <a:solidFill>
                  <a:srgbClr val="C00000"/>
                </a:solidFill>
              </a:rPr>
              <a:t> </a:t>
            </a:r>
            <a:r>
              <a:rPr lang="sk-SK" dirty="0" err="1">
                <a:solidFill>
                  <a:srgbClr val="C00000"/>
                </a:solidFill>
              </a:rPr>
              <a:t>questions</a:t>
            </a:r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95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2C057B2E-D2A6-4F80-A075-4A454802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Najvyšší kontrolný úrad                                 Ing. Igor Šulaj , podpredseda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1434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701F649F-F249-42C9-8C6F-8848981E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Najvyšší kontrolný úrad                                 Ing. Igor Šulaj , podpredseda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5455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1CD19B9-AE7D-446E-84AF-730D5B40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Najvyšší kontrolný úrad                                 Ing. Igor Šulaj , podpredseda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4848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4" y="1758858"/>
            <a:ext cx="7924535" cy="43803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Social insurance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SAO SR audit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  <a:cs typeface="+mn-cs"/>
              </a:rPr>
              <a:t>Principal fund of </a:t>
            </a:r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  <a:cs typeface="+mn-cs"/>
              </a:rPr>
              <a:t>health</a:t>
            </a:r>
            <a:r>
              <a:rPr lang="en-US" sz="1600" dirty="0">
                <a:latin typeface="Arial Narrow" panose="020B0606020202030204" pitchFamily="34" charset="0"/>
                <a:cs typeface="+mn-cs"/>
              </a:rPr>
              <a:t> insurance		Principal fund of </a:t>
            </a:r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  <a:cs typeface="+mn-cs"/>
              </a:rPr>
              <a:t>pension</a:t>
            </a:r>
            <a:r>
              <a:rPr lang="en-US" sz="1600" dirty="0">
                <a:latin typeface="Arial Narrow" panose="020B0606020202030204" pitchFamily="34" charset="0"/>
                <a:cs typeface="+mn-cs"/>
              </a:rPr>
              <a:t> insurance </a:t>
            </a:r>
            <a:r>
              <a:rPr lang="en-US" sz="1600" dirty="0">
                <a:latin typeface="Arial Narrow" panose="020B0606020202030204" pitchFamily="34" charset="0"/>
              </a:rPr>
              <a:t>(mil. EUR per 100 000 inhabitants)</a:t>
            </a:r>
            <a:r>
              <a:rPr lang="en-US" sz="1600" dirty="0">
                <a:latin typeface="Arial Narrow" panose="020B0606020202030204" pitchFamily="34" charset="0"/>
                <a:cs typeface="+mn-cs"/>
              </a:rPr>
              <a:t> 		(mil. EUR per 100 000 inhabitants)</a:t>
            </a: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/>
          </p:nvPr>
        </p:nvGraphicFramePr>
        <p:xfrm>
          <a:off x="467544" y="3766559"/>
          <a:ext cx="4317491" cy="238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 11"/>
          <p:cNvGraphicFramePr>
            <a:graphicFrameLocks/>
          </p:cNvGraphicFramePr>
          <p:nvPr>
            <p:extLst/>
          </p:nvPr>
        </p:nvGraphicFramePr>
        <p:xfrm>
          <a:off x="4971765" y="3761357"/>
          <a:ext cx="4064731" cy="2377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534438" y="773743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>
                <a:solidFill>
                  <a:srgbClr val="C00000"/>
                </a:solidFill>
              </a:rPr>
              <a:t>Monitoring by SAO SR  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1619672" y="4007167"/>
            <a:ext cx="93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revenues</a:t>
            </a:r>
            <a:r>
              <a:rPr lang="sk-SK" dirty="0"/>
              <a:t> 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5868144" y="5085184"/>
            <a:ext cx="93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revenues</a:t>
            </a:r>
            <a:r>
              <a:rPr lang="sk-SK" dirty="0"/>
              <a:t> 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7542073" y="4242724"/>
            <a:ext cx="115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expenditures</a:t>
            </a:r>
            <a:r>
              <a:rPr lang="sk-SK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dirty="0"/>
              <a:t> 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3284692" y="4437112"/>
            <a:ext cx="115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expenditures</a:t>
            </a:r>
            <a:r>
              <a:rPr lang="sk-SK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644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4" y="1758858"/>
            <a:ext cx="7924535" cy="43803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Public interest subjects – health insurance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SAO SR audit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Average </a:t>
            </a:r>
            <a:r>
              <a:rPr lang="sk-SK" sz="2400" dirty="0" err="1">
                <a:latin typeface="Arial Narrow" panose="020B0606020202030204" pitchFamily="34" charset="0"/>
                <a:cs typeface="+mn-cs"/>
              </a:rPr>
              <a:t>revenues</a:t>
            </a:r>
            <a:r>
              <a:rPr lang="sk-SK" sz="2400" dirty="0">
                <a:latin typeface="Arial Narrow" panose="020B0606020202030204" pitchFamily="34" charset="0"/>
                <a:cs typeface="+mn-cs"/>
              </a:rPr>
              <a:t>/</a:t>
            </a:r>
            <a:r>
              <a:rPr lang="en-US" sz="2400" dirty="0">
                <a:latin typeface="Arial Narrow" panose="020B0606020202030204" pitchFamily="34" charset="0"/>
                <a:cs typeface="+mn-cs"/>
              </a:rPr>
              <a:t>expenses per 1000 insured ( EUR):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735168"/>
              </p:ext>
            </p:extLst>
          </p:nvPr>
        </p:nvGraphicFramePr>
        <p:xfrm>
          <a:off x="323527" y="3949038"/>
          <a:ext cx="4032449" cy="200024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27433">
                  <a:extLst>
                    <a:ext uri="{9D8B030D-6E8A-4147-A177-3AD203B41FA5}">
                      <a16:colId xmlns:a16="http://schemas.microsoft.com/office/drawing/2014/main" val="2149872478"/>
                    </a:ext>
                  </a:extLst>
                </a:gridCol>
                <a:gridCol w="807144">
                  <a:extLst>
                    <a:ext uri="{9D8B030D-6E8A-4147-A177-3AD203B41FA5}">
                      <a16:colId xmlns:a16="http://schemas.microsoft.com/office/drawing/2014/main" val="2694221648"/>
                    </a:ext>
                  </a:extLst>
                </a:gridCol>
                <a:gridCol w="778192">
                  <a:extLst>
                    <a:ext uri="{9D8B030D-6E8A-4147-A177-3AD203B41FA5}">
                      <a16:colId xmlns:a16="http://schemas.microsoft.com/office/drawing/2014/main" val="484920732"/>
                    </a:ext>
                  </a:extLst>
                </a:gridCol>
                <a:gridCol w="919680">
                  <a:extLst>
                    <a:ext uri="{9D8B030D-6E8A-4147-A177-3AD203B41FA5}">
                      <a16:colId xmlns:a16="http://schemas.microsoft.com/office/drawing/2014/main" val="268652769"/>
                    </a:ext>
                  </a:extLst>
                </a:gridCol>
              </a:tblGrid>
              <a:tr h="54137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0816419"/>
                  </a:ext>
                </a:extLst>
              </a:tr>
              <a:tr h="729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effectLst/>
                          <a:latin typeface="Arial Narrow" panose="020B0606020202030204" pitchFamily="34" charset="0"/>
                        </a:rPr>
                        <a:t>VŠZP</a:t>
                      </a:r>
                      <a:r>
                        <a:rPr lang="en-US" sz="1600" b="1" u="none" strike="noStrike" baseline="0" noProof="0" dirty="0">
                          <a:effectLst/>
                          <a:latin typeface="Arial Narrow" panose="020B0606020202030204" pitchFamily="34" charset="0"/>
                        </a:rPr>
                        <a:t> -</a:t>
                      </a:r>
                      <a:r>
                        <a:rPr lang="en-US" sz="1600" b="1" u="none" strike="noStrike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sz="1600" b="1" u="none" strike="noStrike" noProof="0" dirty="0" err="1">
                          <a:effectLst/>
                          <a:latin typeface="Arial Narrow" panose="020B0606020202030204" pitchFamily="34" charset="0"/>
                        </a:rPr>
                        <a:t>revenues</a:t>
                      </a:r>
                      <a:r>
                        <a:rPr lang="en-US" sz="1600" b="1" u="none" strike="noStrike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1 594 016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1 670 007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1 685 246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5286586"/>
                  </a:ext>
                </a:extLst>
              </a:tr>
              <a:tr h="729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>
                          <a:effectLst/>
                          <a:latin typeface="Arial Narrow" panose="020B0606020202030204" pitchFamily="34" charset="0"/>
                        </a:rPr>
                        <a:t>VŠZP -</a:t>
                      </a:r>
                      <a:r>
                        <a:rPr lang="en-US" sz="1600" b="1" u="none" strike="noStrike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u="none" strike="noStrike" noProof="0" dirty="0">
                          <a:effectLst/>
                          <a:latin typeface="Arial Narrow" panose="020B0606020202030204" pitchFamily="34" charset="0"/>
                        </a:rPr>
                        <a:t>expenses</a:t>
                      </a:r>
                      <a:r>
                        <a:rPr lang="en-US" sz="1600" b="1" u="none" strike="noStrike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1 589 321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1 666 356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1 679 858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5038647"/>
                  </a:ext>
                </a:extLst>
              </a:tr>
            </a:tbl>
          </a:graphicData>
        </a:graphic>
      </p:graphicFrame>
      <p:graphicFrame>
        <p:nvGraphicFramePr>
          <p:cNvPr id="12" name="Tabuľ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119679"/>
              </p:ext>
            </p:extLst>
          </p:nvPr>
        </p:nvGraphicFramePr>
        <p:xfrm>
          <a:off x="4427984" y="3949036"/>
          <a:ext cx="4266879" cy="200024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54447">
                  <a:extLst>
                    <a:ext uri="{9D8B030D-6E8A-4147-A177-3AD203B41FA5}">
                      <a16:colId xmlns:a16="http://schemas.microsoft.com/office/drawing/2014/main" val="3934574059"/>
                    </a:ext>
                  </a:extLst>
                </a:gridCol>
                <a:gridCol w="850521">
                  <a:extLst>
                    <a:ext uri="{9D8B030D-6E8A-4147-A177-3AD203B41FA5}">
                      <a16:colId xmlns:a16="http://schemas.microsoft.com/office/drawing/2014/main" val="4066137569"/>
                    </a:ext>
                  </a:extLst>
                </a:gridCol>
                <a:gridCol w="952693">
                  <a:extLst>
                    <a:ext uri="{9D8B030D-6E8A-4147-A177-3AD203B41FA5}">
                      <a16:colId xmlns:a16="http://schemas.microsoft.com/office/drawing/2014/main" val="1522294071"/>
                    </a:ext>
                  </a:extLst>
                </a:gridCol>
                <a:gridCol w="909218">
                  <a:extLst>
                    <a:ext uri="{9D8B030D-6E8A-4147-A177-3AD203B41FA5}">
                      <a16:colId xmlns:a16="http://schemas.microsoft.com/office/drawing/2014/main" val="3165523758"/>
                    </a:ext>
                  </a:extLst>
                </a:gridCol>
              </a:tblGrid>
              <a:tr h="52708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1835194"/>
                  </a:ext>
                </a:extLst>
              </a:tr>
              <a:tr h="736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 err="1">
                          <a:effectLst/>
                          <a:latin typeface="Arial Narrow" panose="020B0606020202030204" pitchFamily="34" charset="0"/>
                        </a:rPr>
                        <a:t>Dôvera</a:t>
                      </a:r>
                      <a:r>
                        <a:rPr lang="en-US" sz="1600" b="1" u="none" strike="noStrike" baseline="0" noProof="0" dirty="0">
                          <a:effectLst/>
                          <a:latin typeface="Arial Narrow" panose="020B0606020202030204" pitchFamily="34" charset="0"/>
                        </a:rPr>
                        <a:t> -</a:t>
                      </a:r>
                      <a:r>
                        <a:rPr lang="en-US" sz="1600" b="1" u="none" strike="noStrike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sz="1600" b="1" u="none" strike="noStrike" noProof="0" dirty="0" err="1">
                          <a:effectLst/>
                          <a:latin typeface="Arial Narrow" panose="020B0606020202030204" pitchFamily="34" charset="0"/>
                        </a:rPr>
                        <a:t>revenues</a:t>
                      </a:r>
                      <a:r>
                        <a:rPr lang="en-US" sz="1600" b="1" u="none" strike="noStrike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778 593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800 577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820 666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2681494"/>
                  </a:ext>
                </a:extLst>
              </a:tr>
              <a:tr h="736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 err="1">
                          <a:effectLst/>
                          <a:latin typeface="Arial Narrow" panose="020B0606020202030204" pitchFamily="34" charset="0"/>
                        </a:rPr>
                        <a:t>Dôvera</a:t>
                      </a:r>
                      <a:r>
                        <a:rPr lang="en-US" sz="1600" b="1" u="none" strike="noStrike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u="none" strike="noStrike" noProof="0" dirty="0">
                          <a:effectLst/>
                          <a:latin typeface="Arial Narrow" panose="020B0606020202030204" pitchFamily="34" charset="0"/>
                        </a:rPr>
                        <a:t>- expenses</a:t>
                      </a:r>
                      <a:r>
                        <a:rPr lang="en-US" sz="1600" b="1" u="none" strike="noStrike" baseline="0" noProof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746 246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799 008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Arial Narrow" panose="020B0606020202030204" pitchFamily="34" charset="0"/>
                        </a:rPr>
                        <a:t>818 229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77873116"/>
                  </a:ext>
                </a:extLst>
              </a:tr>
            </a:tbl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529208" y="752430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Examples</a:t>
            </a:r>
            <a:r>
              <a:rPr lang="sk-SK" dirty="0"/>
              <a:t> of </a:t>
            </a:r>
            <a:r>
              <a:rPr lang="sk-SK" dirty="0" err="1"/>
              <a:t>use</a:t>
            </a:r>
            <a:r>
              <a:rPr lang="sk-SK" dirty="0"/>
              <a:t> of KNI </a:t>
            </a:r>
          </a:p>
          <a:p>
            <a:r>
              <a:rPr lang="sk-SK" dirty="0">
                <a:solidFill>
                  <a:srgbClr val="C00000"/>
                </a:solidFill>
              </a:rPr>
              <a:t>Monitoring by SAO SR   </a:t>
            </a:r>
          </a:p>
        </p:txBody>
      </p:sp>
    </p:spTree>
    <p:extLst>
      <p:ext uri="{BB962C8B-B14F-4D97-AF65-F5344CB8AC3E}">
        <p14:creationId xmlns:p14="http://schemas.microsoft.com/office/powerpoint/2010/main" val="81937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6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638522" y="2652369"/>
            <a:ext cx="8010971" cy="4021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 Narrow" panose="020B0606020202030204" pitchFamily="34" charset="0"/>
                <a:cs typeface="+mn-cs"/>
              </a:rPr>
              <a:t>Specific examples of use of KNI: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lang="sk-SK" sz="2200" dirty="0">
                <a:latin typeface="Arial Narrow" panose="020B0606020202030204" pitchFamily="34" charset="0"/>
                <a:cs typeface="+mn-cs"/>
              </a:rPr>
              <a:t>International level - </a:t>
            </a:r>
            <a:r>
              <a:rPr lang="en-US" sz="2200" dirty="0">
                <a:latin typeface="Arial Narrow" panose="020B0606020202030204" pitchFamily="34" charset="0"/>
                <a:cs typeface="+mn-cs"/>
              </a:rPr>
              <a:t>International audits (BIEP)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lang="sk-SK" sz="2200" dirty="0">
                <a:latin typeface="Arial Narrow" panose="020B0606020202030204" pitchFamily="34" charset="0"/>
                <a:cs typeface="+mn-cs"/>
              </a:rPr>
              <a:t>National </a:t>
            </a:r>
            <a:r>
              <a:rPr lang="sk-SK" sz="2200" dirty="0" err="1">
                <a:latin typeface="Arial Narrow" panose="020B0606020202030204" pitchFamily="34" charset="0"/>
                <a:cs typeface="+mn-cs"/>
              </a:rPr>
              <a:t>tasks</a:t>
            </a:r>
            <a:r>
              <a:rPr lang="sk-SK" sz="2200" dirty="0">
                <a:latin typeface="Arial Narrow" panose="020B0606020202030204" pitchFamily="34" charset="0"/>
                <a:cs typeface="+mn-cs"/>
              </a:rPr>
              <a:t> - </a:t>
            </a:r>
            <a:r>
              <a:rPr lang="en-US" sz="2200" dirty="0">
                <a:latin typeface="Arial Narrow" panose="020B0606020202030204" pitchFamily="34" charset="0"/>
                <a:cs typeface="+mn-cs"/>
              </a:rPr>
              <a:t>Opinions to public administration budget and audit activities report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lang="en-US" sz="2200" dirty="0">
                <a:latin typeface="Arial Narrow" panose="020B0606020202030204" pitchFamily="34" charset="0"/>
                <a:cs typeface="+mn-cs"/>
              </a:rPr>
              <a:t>Other audit activities</a:t>
            </a:r>
            <a:endParaRPr lang="en-US" sz="240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757807" y="752430"/>
            <a:ext cx="7772400" cy="784225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Fundamental</a:t>
            </a:r>
            <a: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data</a:t>
            </a:r>
            <a: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about</a:t>
            </a:r>
            <a: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methodology</a:t>
            </a:r>
            <a: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b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to </a:t>
            </a:r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key</a:t>
            </a:r>
            <a: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national</a:t>
            </a:r>
            <a:r>
              <a:rPr lang="sk-SK" sz="240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sk-SK" sz="240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indicators</a:t>
            </a:r>
            <a:endParaRPr lang="sk-SK" sz="240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6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29208" y="752430"/>
            <a:ext cx="8229600" cy="96599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Theoretical</a:t>
            </a:r>
            <a:r>
              <a:rPr lang="sk-SK" dirty="0"/>
              <a:t> </a:t>
            </a:r>
            <a:r>
              <a:rPr lang="sk-SK" dirty="0" err="1"/>
              <a:t>definition</a:t>
            </a:r>
            <a:r>
              <a:rPr lang="sk-SK" dirty="0"/>
              <a:t> of KNI </a:t>
            </a:r>
          </a:p>
          <a:p>
            <a:r>
              <a:rPr lang="sk-SK" dirty="0"/>
              <a:t>by INTOSAI and SAO SR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sk-SK" sz="3600" b="1"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sk-SK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5443" y="1894950"/>
            <a:ext cx="7924535" cy="438035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KNI define a core set of information about the progress and position of a nation, selected from range of possibilities.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400" b="0" dirty="0">
              <a:latin typeface="Arial Narrow" panose="020B0606020202030204" pitchFamily="34" charset="0"/>
              <a:cs typeface="+mn-cs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KNI system generally includes :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lang="en-US" sz="2400" b="0" dirty="0">
                <a:latin typeface="Arial Narrow" panose="020B0606020202030204" pitchFamily="34" charset="0"/>
                <a:cs typeface="+mn-cs"/>
              </a:rPr>
              <a:t>social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lang="en-US" sz="2400" b="0" dirty="0">
                <a:latin typeface="Arial Narrow" panose="020B0606020202030204" pitchFamily="34" charset="0"/>
                <a:cs typeface="+mn-cs"/>
              </a:rPr>
              <a:t>economic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lang="en-US" sz="2400" b="0" dirty="0">
                <a:latin typeface="Arial Narrow" panose="020B0606020202030204" pitchFamily="34" charset="0"/>
                <a:cs typeface="+mn-cs"/>
              </a:rPr>
              <a:t>and environmental indicators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b="0" dirty="0">
                <a:latin typeface="Arial Narrow" panose="020B0606020202030204" pitchFamily="34" charset="0"/>
                <a:cs typeface="+mn-cs"/>
              </a:rPr>
              <a:t>of a nation to provide an overall pictures of country progress and wellbeing.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400" b="0" dirty="0">
              <a:latin typeface="Arial Narrow" panose="020B0606020202030204" pitchFamily="34" charset="0"/>
              <a:cs typeface="+mn-cs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>
                <a:latin typeface="Arial Narrow" panose="020B0606020202030204" pitchFamily="34" charset="0"/>
                <a:cs typeface="+mn-cs"/>
              </a:rPr>
              <a:t>INTOSAI :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b="0" dirty="0">
                <a:latin typeface="Arial Narrow" panose="020B0606020202030204" pitchFamily="34" charset="0"/>
                <a:cs typeface="+mn-cs"/>
              </a:rPr>
              <a:t>Key National Indicators, Guidance for Supreme Audit Institutions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400" b="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9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29208" y="752430"/>
            <a:ext cx="8229600" cy="56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Theoretical</a:t>
            </a:r>
            <a:r>
              <a:rPr lang="sk-SK" dirty="0"/>
              <a:t> </a:t>
            </a:r>
            <a:r>
              <a:rPr lang="sk-SK" dirty="0" err="1"/>
              <a:t>definition</a:t>
            </a:r>
            <a:r>
              <a:rPr lang="sk-SK" dirty="0"/>
              <a:t> of KNI</a:t>
            </a:r>
          </a:p>
          <a:p>
            <a:r>
              <a:rPr lang="sk-SK" dirty="0"/>
              <a:t>by Slovakia and SAO SR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sk-SK" sz="3600" b="1"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sk-SK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4" y="1758858"/>
            <a:ext cx="7924535" cy="438035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n-US" sz="2400" u="sng" dirty="0">
                <a:latin typeface="Arial Narrow" panose="020B0606020202030204" pitchFamily="34" charset="0"/>
                <a:cs typeface="+mn-cs"/>
              </a:rPr>
              <a:t>Methodological approach to KNI by SA</a:t>
            </a:r>
            <a:r>
              <a:rPr lang="sk-SK" sz="2400" u="sng" dirty="0">
                <a:latin typeface="Arial Narrow" panose="020B0606020202030204" pitchFamily="34" charset="0"/>
                <a:cs typeface="+mn-cs"/>
              </a:rPr>
              <a:t>O</a:t>
            </a:r>
            <a:r>
              <a:rPr lang="en-US" sz="2400" u="sng" dirty="0">
                <a:latin typeface="Arial Narrow" panose="020B0606020202030204" pitchFamily="34" charset="0"/>
                <a:cs typeface="+mn-cs"/>
              </a:rPr>
              <a:t> SR: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n-US" sz="2400" u="sng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n-US" sz="2400" u="sng" dirty="0">
                <a:latin typeface="Arial Narrow" panose="020B0606020202030204" pitchFamily="34" charset="0"/>
                <a:cs typeface="+mn-cs"/>
              </a:rPr>
              <a:t>Public policies</a:t>
            </a:r>
            <a:r>
              <a:rPr lang="en-US" sz="2400" dirty="0">
                <a:latin typeface="Arial Narrow" panose="020B0606020202030204" pitchFamily="34" charset="0"/>
                <a:cs typeface="+mn-cs"/>
              </a:rPr>
              <a:t> (supranational institutions, public administration, territorial self-</a:t>
            </a:r>
            <a:r>
              <a:rPr lang="en-US" sz="2400" dirty="0" err="1">
                <a:latin typeface="Arial Narrow" panose="020B0606020202030204" pitchFamily="34" charset="0"/>
                <a:cs typeface="+mn-cs"/>
              </a:rPr>
              <a:t>governm</a:t>
            </a:r>
            <a:r>
              <a:rPr lang="sk-SK" sz="2400" dirty="0" err="1">
                <a:latin typeface="Arial Narrow" panose="020B0606020202030204" pitchFamily="34" charset="0"/>
                <a:cs typeface="+mn-cs"/>
              </a:rPr>
              <a:t>en</a:t>
            </a:r>
            <a:r>
              <a:rPr lang="en-US" sz="2400" dirty="0">
                <a:latin typeface="Arial Narrow" panose="020B0606020202030204" pitchFamily="34" charset="0"/>
                <a:cs typeface="+mn-cs"/>
              </a:rPr>
              <a:t>t)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n-US" sz="2400" u="sng" dirty="0">
                <a:latin typeface="Arial Narrow" panose="020B0606020202030204" pitchFamily="34" charset="0"/>
                <a:cs typeface="+mn-cs"/>
              </a:rPr>
              <a:t>Institution responsible for public policy</a:t>
            </a:r>
            <a:r>
              <a:rPr lang="en-US" sz="2400" dirty="0">
                <a:latin typeface="Arial Narrow" panose="020B0606020202030204" pitchFamily="34" charset="0"/>
                <a:cs typeface="+mn-cs"/>
              </a:rPr>
              <a:t> (</a:t>
            </a:r>
            <a:r>
              <a:rPr lang="sk-SK" sz="2400" dirty="0">
                <a:latin typeface="Arial Narrow" panose="020B0606020202030204" pitchFamily="34" charset="0"/>
                <a:cs typeface="+mn-cs"/>
              </a:rPr>
              <a:t>EC, </a:t>
            </a:r>
            <a:r>
              <a:rPr lang="en-US" sz="2400" dirty="0">
                <a:latin typeface="Arial Narrow" panose="020B0606020202030204" pitchFamily="34" charset="0"/>
                <a:cs typeface="+mn-cs"/>
              </a:rPr>
              <a:t>EUROSTAT, Government SR, higher territorial units, cities and municipalities)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n-US" sz="2400" u="sng" dirty="0">
                <a:latin typeface="Arial Narrow" panose="020B0606020202030204" pitchFamily="34" charset="0"/>
                <a:cs typeface="+mn-cs"/>
              </a:rPr>
              <a:t>Public </a:t>
            </a:r>
            <a:r>
              <a:rPr lang="en-US" sz="2400" u="sng" dirty="0" err="1">
                <a:latin typeface="Arial Narrow" panose="020B0606020202030204" pitchFamily="34" charset="0"/>
                <a:cs typeface="+mn-cs"/>
              </a:rPr>
              <a:t>inistitution</a:t>
            </a:r>
            <a:r>
              <a:rPr lang="en-US" sz="2400" u="sng" dirty="0">
                <a:latin typeface="Arial Narrow" panose="020B0606020202030204" pitchFamily="34" charset="0"/>
                <a:cs typeface="+mn-cs"/>
              </a:rPr>
              <a:t> strategy</a:t>
            </a:r>
            <a:r>
              <a:rPr lang="en-US" sz="2400" dirty="0">
                <a:latin typeface="Arial Narrow" panose="020B0606020202030204" pitchFamily="34" charset="0"/>
                <a:cs typeface="+mn-cs"/>
              </a:rPr>
              <a:t> (Programme Declaration by Government SR, Economy and Social Development Plan on regional level)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n-US" sz="2400" u="sng" dirty="0">
                <a:latin typeface="Arial Narrow" panose="020B0606020202030204" pitchFamily="34" charset="0"/>
                <a:cs typeface="+mn-cs"/>
              </a:rPr>
              <a:t>KNI</a:t>
            </a:r>
            <a:r>
              <a:rPr lang="en-US" sz="2400" dirty="0">
                <a:latin typeface="Arial Narrow" panose="020B0606020202030204" pitchFamily="34" charset="0"/>
                <a:cs typeface="+mn-cs"/>
              </a:rPr>
              <a:t>  (like budgetary, economic</a:t>
            </a:r>
            <a:r>
              <a:rPr lang="sk-SK" sz="2400" dirty="0">
                <a:latin typeface="Arial Narrow" panose="020B0606020202030204" pitchFamily="34" charset="0"/>
                <a:cs typeface="+mn-cs"/>
              </a:rPr>
              <a:t>,</a:t>
            </a:r>
            <a:r>
              <a:rPr lang="en-US" sz="2400" dirty="0">
                <a:latin typeface="Arial Narrow" panose="020B0606020202030204" pitchFamily="34" charset="0"/>
                <a:cs typeface="+mn-cs"/>
              </a:rPr>
              <a:t> social, environmental)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n-US" sz="2400" b="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539552" y="2115406"/>
            <a:ext cx="7848872" cy="45418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600" u="sng" dirty="0">
                <a:latin typeface="Arial Narrow" panose="020B0606020202030204" pitchFamily="34" charset="0"/>
                <a:cs typeface="+mn-cs"/>
              </a:rPr>
              <a:t>Depending on institution defining the particular policy (for example budgetary, social or environmental), SAO SR specifies the methodology and derived KNI stemming from: 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  <a:cs typeface="+mn-cs"/>
              </a:rPr>
              <a:t>Global level </a:t>
            </a:r>
            <a:endParaRPr lang="sk-SK" sz="16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 Narrow" panose="020B0606020202030204" pitchFamily="34" charset="0"/>
                <a:cs typeface="+mn-cs"/>
              </a:rPr>
              <a:t>Eur</a:t>
            </a:r>
            <a:r>
              <a:rPr lang="sk-SK" sz="1600" dirty="0" err="1">
                <a:latin typeface="Arial Narrow" panose="020B0606020202030204" pitchFamily="34" charset="0"/>
                <a:cs typeface="+mn-cs"/>
              </a:rPr>
              <a:t>op</a:t>
            </a:r>
            <a:r>
              <a:rPr lang="en-US" sz="1600" dirty="0" err="1">
                <a:latin typeface="Arial Narrow" panose="020B0606020202030204" pitchFamily="34" charset="0"/>
                <a:cs typeface="+mn-cs"/>
              </a:rPr>
              <a:t>ean</a:t>
            </a:r>
            <a:r>
              <a:rPr lang="en-US" sz="1600" dirty="0">
                <a:latin typeface="Arial Narrow" panose="020B0606020202030204" pitchFamily="34" charset="0"/>
                <a:cs typeface="+mn-cs"/>
              </a:rPr>
              <a:t> and national level  </a:t>
            </a:r>
            <a:endParaRPr lang="sk-SK" sz="16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  <a:cs typeface="+mn-cs"/>
              </a:rPr>
              <a:t>National level</a:t>
            </a:r>
            <a:endParaRPr lang="sk-SK" sz="16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Regional level</a:t>
            </a:r>
            <a:endParaRPr lang="sk-SK" sz="1600" dirty="0">
              <a:latin typeface="Arial Narrow" panose="020B0606020202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160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29208" y="752430"/>
            <a:ext cx="8229600" cy="56221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Theoretical</a:t>
            </a:r>
            <a:r>
              <a:rPr lang="sk-SK" dirty="0"/>
              <a:t> </a:t>
            </a:r>
            <a:r>
              <a:rPr lang="sk-SK" dirty="0" err="1"/>
              <a:t>definition</a:t>
            </a:r>
            <a:r>
              <a:rPr lang="sk-SK" dirty="0"/>
              <a:t> of KNI by SAO SR</a:t>
            </a:r>
          </a:p>
        </p:txBody>
      </p:sp>
    </p:spTree>
    <p:extLst>
      <p:ext uri="{BB962C8B-B14F-4D97-AF65-F5344CB8AC3E}">
        <p14:creationId xmlns:p14="http://schemas.microsoft.com/office/powerpoint/2010/main" val="416959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3" name="Zástupný objekt pre pätu 1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59532" y="752430"/>
            <a:ext cx="8424936" cy="78422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cs-CZ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>
                <a:ln>
                  <a:noFill/>
                </a:ln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Position and legislative framework </a:t>
            </a:r>
          </a:p>
          <a:p>
            <a:r>
              <a:rPr lang="en-US" dirty="0"/>
              <a:t>of SA</a:t>
            </a:r>
            <a:r>
              <a:rPr lang="sk-SK" dirty="0"/>
              <a:t>O</a:t>
            </a:r>
            <a:r>
              <a:rPr lang="en-US" dirty="0"/>
              <a:t> SR audit activities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sk-SK" sz="3600" b="1"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sk-SK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Zástupný symbol päty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k-SK" dirty="0"/>
              <a:t>Najvyšší kontrolný úrad                                 Ing. Igor </a:t>
            </a:r>
            <a:r>
              <a:rPr lang="sk-SK" err="1"/>
              <a:t>Šulaj</a:t>
            </a:r>
            <a:r>
              <a:rPr lang="sk-SK"/>
              <a:t> , </a:t>
            </a:r>
            <a:r>
              <a:rPr lang="sk-SK" dirty="0"/>
              <a:t>podpredseda</a:t>
            </a:r>
          </a:p>
        </p:txBody>
      </p:sp>
      <p:pic>
        <p:nvPicPr>
          <p:cNvPr id="7" name="Obrázok 4" descr="logo male_RGB (4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918"/>
            <a:ext cx="1385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874188"/>
            <a:ext cx="112649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54275" y="1790607"/>
            <a:ext cx="7924535" cy="438035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>
                <a:latin typeface="Arial Narrow" panose="020B0606020202030204" pitchFamily="34" charset="0"/>
              </a:rPr>
              <a:t>SA</a:t>
            </a:r>
            <a:r>
              <a:rPr lang="sk-SK" sz="2400" dirty="0">
                <a:latin typeface="Arial Narrow" panose="020B0606020202030204" pitchFamily="34" charset="0"/>
              </a:rPr>
              <a:t>O</a:t>
            </a:r>
            <a:r>
              <a:rPr lang="en-US" sz="2400" dirty="0">
                <a:latin typeface="Arial Narrow" panose="020B0606020202030204" pitchFamily="34" charset="0"/>
              </a:rPr>
              <a:t> SR </a:t>
            </a:r>
            <a:r>
              <a:rPr lang="en-US" sz="2400" b="0" dirty="0">
                <a:latin typeface="Arial Narrow" panose="020B0606020202030204" pitchFamily="34" charset="0"/>
              </a:rPr>
              <a:t>is State organ that is independent in its activities and bound only by Law: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 Narrow" panose="020B0606020202030204" pitchFamily="34" charset="0"/>
              </a:rPr>
              <a:t>Constitution SR, Article 60 until 63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 Narrow" panose="020B0606020202030204" pitchFamily="34" charset="0"/>
              </a:rPr>
              <a:t>Act on SAI SR 39/1993 Coll. as amended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400" b="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>
                <a:latin typeface="Arial Narrow" panose="020B0606020202030204" pitchFamily="34" charset="0"/>
              </a:rPr>
              <a:t>SA</a:t>
            </a:r>
            <a:r>
              <a:rPr lang="sk-SK" sz="2400" dirty="0">
                <a:latin typeface="Arial Narrow" panose="020B0606020202030204" pitchFamily="34" charset="0"/>
              </a:rPr>
              <a:t>O</a:t>
            </a:r>
            <a:r>
              <a:rPr lang="en-US" sz="2400" dirty="0">
                <a:latin typeface="Arial Narrow" panose="020B0606020202030204" pitchFamily="34" charset="0"/>
              </a:rPr>
              <a:t> SR audits chiefly: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 Narrow" panose="020B0606020202030204" pitchFamily="34" charset="0"/>
              </a:rPr>
              <a:t>Management of budgets (budgetary finances / means)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 Narrow" panose="020B0606020202030204" pitchFamily="34" charset="0"/>
              </a:rPr>
              <a:t>Management of assets, property law, financial means, liabilities and receivables (accrual system)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251520" y="6170965"/>
            <a:ext cx="87849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sz="1400" dirty="0" err="1">
                <a:latin typeface="Arial Narrow" panose="020B0606020202030204" pitchFamily="34" charset="0"/>
              </a:rPr>
              <a:t>Supreme</a:t>
            </a:r>
            <a:r>
              <a:rPr lang="sk-SK" sz="1400" dirty="0">
                <a:latin typeface="Arial Narrow" panose="020B0606020202030204" pitchFamily="34" charset="0"/>
              </a:rPr>
              <a:t> Audit Office of </a:t>
            </a:r>
            <a:r>
              <a:rPr lang="sk-SK" sz="1400" dirty="0" err="1">
                <a:latin typeface="Arial Narrow" panose="020B0606020202030204" pitchFamily="34" charset="0"/>
              </a:rPr>
              <a:t>the</a:t>
            </a:r>
            <a:r>
              <a:rPr lang="sk-SK" sz="1400" dirty="0">
                <a:latin typeface="Arial Narrow" panose="020B0606020202030204" pitchFamily="34" charset="0"/>
              </a:rPr>
              <a:t> Slovak </a:t>
            </a:r>
            <a:r>
              <a:rPr lang="sk-SK" sz="1400" dirty="0" err="1">
                <a:latin typeface="Arial Narrow" panose="020B0606020202030204" pitchFamily="34" charset="0"/>
              </a:rPr>
              <a:t>Republic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  <a:r>
              <a:rPr lang="sk-SK" sz="1400" b="1" dirty="0">
                <a:latin typeface="Arial Narrow" panose="020B0606020202030204" pitchFamily="34" charset="0"/>
              </a:rPr>
              <a:t>	                                                                             </a:t>
            </a:r>
            <a:r>
              <a:rPr lang="sk-SK" sz="1400">
                <a:latin typeface="Arial Narrow" pitchFamily="34" charset="0"/>
              </a:rPr>
              <a:t>Igor Šulaj, </a:t>
            </a:r>
            <a:r>
              <a:rPr lang="sk-SK" sz="1400" dirty="0" err="1">
                <a:latin typeface="Arial Narrow" pitchFamily="34" charset="0"/>
              </a:rPr>
              <a:t>Vice-President</a:t>
            </a:r>
            <a:r>
              <a:rPr lang="sk-SK" sz="1400" dirty="0">
                <a:latin typeface="Arial Narrow" pitchFamily="34" charset="0"/>
              </a:rPr>
              <a:t> </a:t>
            </a:r>
          </a:p>
          <a:p>
            <a:pPr>
              <a:defRPr/>
            </a:pPr>
            <a:endParaRPr lang="sk-SK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74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á 15">
      <a:dk1>
        <a:sysClr val="windowText" lastClr="000000"/>
      </a:dk1>
      <a:lt1>
        <a:sysClr val="window" lastClr="FFFFFF"/>
      </a:lt1>
      <a:dk2>
        <a:srgbClr val="FFFFFF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14423</TotalTime>
  <Words>3871</Words>
  <Application>Microsoft Office PowerPoint</Application>
  <PresentationFormat>Prezentácia na obrazovke (4:3)</PresentationFormat>
  <Paragraphs>779</Paragraphs>
  <Slides>46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46</vt:i4>
      </vt:variant>
    </vt:vector>
  </HeadingPairs>
  <TitlesOfParts>
    <vt:vector size="55" baseType="lpstr">
      <vt:lpstr>Arial</vt:lpstr>
      <vt:lpstr>Arial Narrow</vt:lpstr>
      <vt:lpstr>Calibri</vt:lpstr>
      <vt:lpstr>Constantia</vt:lpstr>
      <vt:lpstr>Garamond</vt:lpstr>
      <vt:lpstr>Symbol</vt:lpstr>
      <vt:lpstr>Wingdings</vt:lpstr>
      <vt:lpstr>Wingdings 2</vt:lpstr>
      <vt:lpstr>Tok</vt:lpstr>
      <vt:lpstr>                                                         SAI Slovakia  </vt:lpstr>
      <vt:lpstr>                                                         SAI Slovakia  </vt:lpstr>
      <vt:lpstr>Fundamental data about SR</vt:lpstr>
      <vt:lpstr>Fundamental composition (structure) of the presentation</vt:lpstr>
      <vt:lpstr>Fundamental data about methodology  to key national indicators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UNMS 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Najvyšší kontrolný úrad Slovenskej republiky  Pravidlá kontrolnej činnosti</dc:title>
  <dc:creator>Melinda.Habarova@nku.gov.sk</dc:creator>
  <cp:lastModifiedBy>Slavka Šulajová</cp:lastModifiedBy>
  <cp:revision>1668</cp:revision>
  <cp:lastPrinted>2019-03-29T06:57:54Z</cp:lastPrinted>
  <dcterms:created xsi:type="dcterms:W3CDTF">2010-06-15T07:59:09Z</dcterms:created>
  <dcterms:modified xsi:type="dcterms:W3CDTF">2019-04-02T05:00:50Z</dcterms:modified>
</cp:coreProperties>
</file>