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203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375" r:id="rId4"/>
    <p:sldId id="392" r:id="rId5"/>
    <p:sldId id="404" r:id="rId6"/>
    <p:sldId id="409" r:id="rId7"/>
    <p:sldId id="407" r:id="rId8"/>
    <p:sldId id="316" r:id="rId9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8FA2D7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125" autoAdjust="0"/>
  </p:normalViewPr>
  <p:slideViewPr>
    <p:cSldViewPr>
      <p:cViewPr varScale="1">
        <p:scale>
          <a:sx n="83" d="100"/>
          <a:sy n="83" d="100"/>
        </p:scale>
        <p:origin x="242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3206" y="-72"/>
      </p:cViewPr>
      <p:guideLst>
        <p:guide orient="horz" pos="2932"/>
        <p:guide pos="22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0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0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D2080D-2883-4D95-896A-E15BACF49F14}" type="datetimeFigureOut">
              <a:rPr lang="id-ID" smtClean="0"/>
              <a:pPr/>
              <a:t>03/09/2019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531"/>
            <a:ext cx="3056414" cy="4650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531"/>
            <a:ext cx="3056414" cy="4650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95B51-FF1E-49A4-AD3B-D52EFB758BB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4373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217" y="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8563" y="698500"/>
            <a:ext cx="4656137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5327" y="4421823"/>
            <a:ext cx="5642610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3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217" y="8842030"/>
            <a:ext cx="305641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1C71863-030A-4785-A66A-96DAEA1B31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0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AC965B-E23B-42BF-90DF-69CFFAC7F764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" name="Notes Placeholder 5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6622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9C8143-6C11-44C4-8BBF-789A4585C1A0}" type="slidenum">
              <a:rPr lang="en-GB" smtClean="0"/>
              <a:pPr/>
              <a:t>2</a:t>
            </a:fld>
            <a:endParaRPr lang="en-GB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" name="Notes Placeholder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468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BPK design its activities</a:t>
            </a:r>
            <a:r>
              <a:rPr lang="en-US" baseline="0" dirty="0" smtClean="0"/>
              <a:t> based </a:t>
            </a:r>
            <a:r>
              <a:rPr lang="en-US" dirty="0" smtClean="0"/>
              <a:t>upon 12 themes based on the National Development Plan of 2015-2019.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C71863-030A-4785-A66A-96DAEA1B31F1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548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7FAFD4-8A5B-4A23-BBF9-3B75DF145B61}" type="slidenum">
              <a:rPr lang="en-GB" smtClean="0"/>
              <a:pPr/>
              <a:t>8</a:t>
            </a:fld>
            <a:endParaRPr lang="en-GB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d-ID" smtClean="0"/>
          </a:p>
        </p:txBody>
      </p:sp>
    </p:spTree>
    <p:extLst>
      <p:ext uri="{BB962C8B-B14F-4D97-AF65-F5344CB8AC3E}">
        <p14:creationId xmlns:p14="http://schemas.microsoft.com/office/powerpoint/2010/main" val="1316883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pPr>
              <a:defRPr/>
            </a:pPr>
            <a:fld id="{F414ACAA-415D-41A6-AA68-04D08514614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1729306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11th INTOSAI WGKNI, ROME, MARCH 28th 2017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5AFA3-9210-467E-BA9D-28FF4C4A7C5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82854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11th INTOSAI WGKNI, ROME, MARCH 28th 2017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DE108D-2461-4B89-8DBD-4DA396C72CF5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63082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23171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27819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83690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7194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32971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18496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1179288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508787"/>
            <a:ext cx="8496944" cy="614197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2411015"/>
            <a:ext cx="8496944" cy="3994316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231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D7291-A196-4D90-A9C9-A8A989A1790C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7124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B3C091-9D06-416B-A1F7-BB1D294DC98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132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68048C-70A5-4002-B26C-C51C494C70E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4240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6B416-D388-4132-875A-47B257819C1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07256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D4D51-5252-4A52-A943-D1880967F243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550157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11th INTOSAI WGKNI, ROME, MARCH 28th 2017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7740B5-B793-4BC0-829D-F145B6C658E9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998263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11th INTOSAI WGKNI, ROME, MARCH 28th 2017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CEEA51-930B-4D0A-894B-DFB768CFFDD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86031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r>
              <a:rPr lang="en-US" smtClean="0"/>
              <a:t>April 3 -5, 2012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pPr>
              <a:defRPr/>
            </a:pPr>
            <a:r>
              <a:rPr lang="en-US" smtClean="0"/>
              <a:t>11th INTOSAI WGKNI, ROME, MARCH 28th 2017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63ACF5-BCD2-40BF-9B67-87A061F51BFA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6304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April 3 -5, 2012</a:t>
            </a:r>
            <a:endParaRPr lang="id-ID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EC6B416-D388-4132-875A-47B257819C16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4472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4" r:id="rId1"/>
    <p:sldLayoutId id="2147484205" r:id="rId2"/>
    <p:sldLayoutId id="2147484206" r:id="rId3"/>
    <p:sldLayoutId id="2147484207" r:id="rId4"/>
    <p:sldLayoutId id="2147484208" r:id="rId5"/>
    <p:sldLayoutId id="2147484209" r:id="rId6"/>
    <p:sldLayoutId id="2147484210" r:id="rId7"/>
    <p:sldLayoutId id="2147484211" r:id="rId8"/>
    <p:sldLayoutId id="2147484212" r:id="rId9"/>
    <p:sldLayoutId id="2147484213" r:id="rId10"/>
    <p:sldLayoutId id="2147484214" r:id="rId11"/>
    <p:sldLayoutId id="2147484215" r:id="rId12"/>
    <p:sldLayoutId id="2147484080" r:id="rId13"/>
    <p:sldLayoutId id="2147484081" r:id="rId14"/>
    <p:sldLayoutId id="2147484082" r:id="rId15"/>
    <p:sldLayoutId id="2147484083" r:id="rId16"/>
    <p:sldLayoutId id="2147484084" r:id="rId17"/>
    <p:sldLayoutId id="2147484085" r:id="rId18"/>
  </p:sldLayoutIdLst>
  <p:transition spd="med">
    <p:comb/>
  </p:transition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bpk.go.id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43174" y="908050"/>
            <a:ext cx="6100776" cy="25479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dirty="0" smtClean="0"/>
              <a:t>SAI’S STRATEGIC PLAN IN SUPPORTING THE ACHIEVEMENT OF </a:t>
            </a:r>
            <a:r>
              <a:rPr lang="id-ID" sz="2800" dirty="0" smtClean="0"/>
              <a:t>KEY NATIONAL INDICATORS</a:t>
            </a:r>
            <a:r>
              <a:rPr lang="en-US" sz="2800" dirty="0"/>
              <a:t> </a:t>
            </a:r>
            <a:r>
              <a:rPr lang="en-US" sz="2800" dirty="0" smtClean="0"/>
              <a:t>AND SUSTAINABLE DEVELOPMENT GOALS (SDGs) 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000" dirty="0" smtClean="0"/>
              <a:t>SAI </a:t>
            </a:r>
            <a:r>
              <a:rPr lang="id-ID" sz="2000" dirty="0" smtClean="0"/>
              <a:t>INDONESIA</a:t>
            </a:r>
            <a:r>
              <a:rPr lang="en-US" sz="2000" dirty="0" smtClean="0"/>
              <a:t>’S EXPERIENCE</a:t>
            </a:r>
            <a:endParaRPr lang="en-GB" sz="200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71802" y="3643314"/>
            <a:ext cx="5657864" cy="201771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000" dirty="0" smtClean="0">
                <a:latin typeface="Franklin Gothic Medium Cond" pitchFamily="34" charset="0"/>
              </a:rPr>
              <a:t>The Audit Board of the Republic of Indonesia</a:t>
            </a:r>
          </a:p>
          <a:p>
            <a:pPr eaLnBrk="1" hangingPunct="1"/>
            <a:r>
              <a:rPr lang="en-US" sz="2000" dirty="0" smtClean="0">
                <a:latin typeface="Franklin Gothic Medium Cond" pitchFamily="34" charset="0"/>
              </a:rPr>
              <a:t>ROME, MARCH 28</a:t>
            </a:r>
            <a:r>
              <a:rPr lang="en-US" sz="2000" baseline="30000" dirty="0" smtClean="0">
                <a:latin typeface="Franklin Gothic Medium Cond" pitchFamily="34" charset="0"/>
              </a:rPr>
              <a:t>th</a:t>
            </a:r>
            <a:r>
              <a:rPr lang="en-US" sz="2000" dirty="0" smtClean="0">
                <a:latin typeface="Franklin Gothic Medium Cond" pitchFamily="34" charset="0"/>
              </a:rPr>
              <a:t> </a:t>
            </a:r>
            <a:r>
              <a:rPr lang="id-ID" sz="2000" dirty="0" smtClean="0">
                <a:latin typeface="Franklin Gothic Medium Cond" pitchFamily="34" charset="0"/>
              </a:rPr>
              <a:t>201</a:t>
            </a:r>
            <a:r>
              <a:rPr lang="en-US" sz="2000" dirty="0">
                <a:latin typeface="Franklin Gothic Medium Cond" pitchFamily="34" charset="0"/>
              </a:rPr>
              <a:t>8</a:t>
            </a:r>
            <a:endParaRPr lang="en-GB" sz="2000" dirty="0" smtClean="0">
              <a:latin typeface="Franklin Gothic Medium Cond" pitchFamily="34" charset="0"/>
            </a:endParaRPr>
          </a:p>
        </p:txBody>
      </p:sp>
      <p:pic>
        <p:nvPicPr>
          <p:cNvPr id="1026" name="Picture 2" descr="C:\Users\rosa_chasez\Pictures\bp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423985"/>
            <a:ext cx="1972178" cy="200501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Agenda </a:t>
            </a:r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7448"/>
            <a:ext cx="8075240" cy="3835808"/>
          </a:xfrm>
        </p:spPr>
        <p:txBody>
          <a:bodyPr>
            <a:normAutofit/>
          </a:bodyPr>
          <a:lstStyle/>
          <a:p>
            <a:pPr marL="514350" indent="-514350" eaLnBrk="1" hangingPunct="1">
              <a:buSzPct val="100000"/>
              <a:buFont typeface="+mj-lt"/>
              <a:buAutoNum type="arabicPeriod"/>
            </a:pPr>
            <a:r>
              <a:rPr lang="en-US" dirty="0" smtClean="0"/>
              <a:t>KNI and SAI Strategic Plan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National Development Strategy of Indonesia 2015-2019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Themes of Audit in BPK Strategic Plan 2016-2020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Challenges in Auditing Key National </a:t>
            </a:r>
            <a:r>
              <a:rPr lang="en-US" dirty="0" smtClean="0"/>
              <a:t>Indicators</a:t>
            </a:r>
          </a:p>
          <a:p>
            <a:pPr marL="514350" indent="-514350">
              <a:buSzPct val="100000"/>
              <a:buFont typeface="+mj-lt"/>
              <a:buAutoNum type="arabicPeriod"/>
            </a:pPr>
            <a:r>
              <a:rPr lang="en-US" dirty="0" smtClean="0"/>
              <a:t>Conclusions</a:t>
            </a:r>
            <a:endParaRPr lang="en-AU" dirty="0" smtClean="0"/>
          </a:p>
          <a:p>
            <a:pPr eaLnBrk="1" hangingPunct="1">
              <a:buNone/>
            </a:pPr>
            <a:endParaRPr lang="en-GB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KNI &amp; SAI Strategic Plan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3491" y="2015733"/>
            <a:ext cx="6872925" cy="345061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KNI as important reference of SAI Strategic Plan Development</a:t>
            </a:r>
          </a:p>
          <a:p>
            <a:r>
              <a:rPr lang="en-US" dirty="0" smtClean="0"/>
              <a:t>Vision of SAI</a:t>
            </a:r>
          </a:p>
          <a:p>
            <a:r>
              <a:rPr lang="en-US" dirty="0" smtClean="0"/>
              <a:t>Strategic objectives of SAI</a:t>
            </a:r>
          </a:p>
          <a:p>
            <a:r>
              <a:rPr lang="en-US" dirty="0" smtClean="0"/>
              <a:t>Audit Policy, especially for planning &amp; budgeting </a:t>
            </a:r>
            <a:endParaRPr lang="id-ID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-71462"/>
            <a:ext cx="7072312" cy="7048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d-ID" sz="2800" dirty="0" smtClean="0">
                <a:solidFill>
                  <a:srgbClr val="000000"/>
                </a:solidFill>
                <a:latin typeface="Cambria" panose="02040503050406030204" pitchFamily="18" charset="0"/>
              </a:rPr>
              <a:t>National Development Strategy</a:t>
            </a:r>
            <a:endParaRPr lang="en-US" sz="2800" dirty="0">
              <a:solidFill>
                <a:srgbClr val="000000"/>
              </a:solidFill>
              <a:latin typeface="Cambria" panose="02040503050406030204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927181" y="6492875"/>
            <a:ext cx="2057400" cy="365125"/>
          </a:xfrm>
        </p:spPr>
        <p:txBody>
          <a:bodyPr>
            <a:normAutofit fontScale="77500" lnSpcReduction="20000"/>
          </a:bodyPr>
          <a:lstStyle/>
          <a:p>
            <a:fld id="{BD3508F1-FA10-47FC-80A2-C47AD0642F44}" type="slidenum">
              <a:rPr lang="id-ID" smtClean="0">
                <a:solidFill>
                  <a:prstClr val="black"/>
                </a:solidFill>
              </a:rPr>
              <a:pPr/>
              <a:t>4</a:t>
            </a:fld>
            <a:endParaRPr lang="id-ID" dirty="0">
              <a:solidFill>
                <a:prstClr val="black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259632" y="552701"/>
            <a:ext cx="6983717" cy="5519505"/>
            <a:chOff x="1331913" y="1210733"/>
            <a:chExt cx="6434137" cy="5231481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1331913" y="5167562"/>
              <a:ext cx="6434137" cy="791047"/>
            </a:xfrm>
            <a:prstGeom prst="round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id-ID">
                <a:latin typeface="Cambria" panose="02040503050406030204" pitchFamily="18" charset="0"/>
              </a:endParaRPr>
            </a:p>
          </p:txBody>
        </p:sp>
        <p:sp>
          <p:nvSpPr>
            <p:cNvPr id="4" name="Rectangle 3"/>
            <p:cNvSpPr/>
            <p:nvPr/>
          </p:nvSpPr>
          <p:spPr bwMode="auto">
            <a:xfrm>
              <a:off x="1331913" y="1210733"/>
              <a:ext cx="6408737" cy="28295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Development Norm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1331913" y="2860367"/>
              <a:ext cx="6408737" cy="296676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D</a:t>
              </a: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evelopment Dimensions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1331913" y="6106168"/>
              <a:ext cx="6408737" cy="336046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QUICK WINS </a:t>
              </a: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&amp; PROGRAMS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ounded Rectangle 7"/>
            <p:cNvSpPr/>
            <p:nvPr/>
          </p:nvSpPr>
          <p:spPr bwMode="auto">
            <a:xfrm>
              <a:off x="1331913" y="3212579"/>
              <a:ext cx="2160587" cy="17858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People</a:t>
              </a:r>
              <a:endParaRPr lang="en-US" sz="105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en-US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(31 Indicators)</a:t>
              </a: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 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3563938" y="3212579"/>
              <a:ext cx="2087562" cy="1785804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Prioritised Sectors</a:t>
              </a:r>
              <a:endParaRPr lang="en-US" sz="105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en-US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(68 Indicators)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ounded Rectangle 11"/>
            <p:cNvSpPr/>
            <p:nvPr/>
          </p:nvSpPr>
          <p:spPr bwMode="auto">
            <a:xfrm>
              <a:off x="5724525" y="3212579"/>
              <a:ext cx="2041525" cy="1791751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id-ID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Equality and Regions</a:t>
              </a:r>
              <a:endParaRPr lang="en-US" sz="1050" b="1" dirty="0" smtClean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  <a:p>
              <a:pPr algn="ctr">
                <a:defRPr/>
              </a:pPr>
              <a:r>
                <a:rPr lang="en-US" sz="105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(38 Indicators)</a:t>
              </a:r>
              <a:endParaRPr lang="id-ID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ounded Rectangle 9"/>
            <p:cNvSpPr/>
            <p:nvPr/>
          </p:nvSpPr>
          <p:spPr bwMode="auto">
            <a:xfrm>
              <a:off x="1403350" y="5234475"/>
              <a:ext cx="6264275" cy="20222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Necessary Conditions</a:t>
              </a:r>
              <a:r>
                <a:rPr lang="en-US" sz="14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 (35 Indicators)</a:t>
              </a:r>
              <a:endParaRPr lang="id-ID" sz="14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ounded Rectangle 13"/>
            <p:cNvSpPr/>
            <p:nvPr/>
          </p:nvSpPr>
          <p:spPr bwMode="auto">
            <a:xfrm>
              <a:off x="1597025" y="5511044"/>
              <a:ext cx="1547813" cy="407419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Rule of Law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ounded Rectangle 14"/>
            <p:cNvSpPr/>
            <p:nvPr/>
          </p:nvSpPr>
          <p:spPr bwMode="auto">
            <a:xfrm>
              <a:off x="3240088" y="5515504"/>
              <a:ext cx="1439862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Stability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ounded Rectangle 15"/>
            <p:cNvSpPr/>
            <p:nvPr/>
          </p:nvSpPr>
          <p:spPr bwMode="auto">
            <a:xfrm>
              <a:off x="4730030" y="5512530"/>
              <a:ext cx="1354138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Politic &amp; Decmocracy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ounded Rectangle 16"/>
            <p:cNvSpPr/>
            <p:nvPr/>
          </p:nvSpPr>
          <p:spPr bwMode="auto">
            <a:xfrm>
              <a:off x="6156176" y="5512530"/>
              <a:ext cx="1512589" cy="405932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Governance &amp; Bureaucratic Reform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ounded Rectangle 17"/>
            <p:cNvSpPr/>
            <p:nvPr/>
          </p:nvSpPr>
          <p:spPr bwMode="auto">
            <a:xfrm>
              <a:off x="1638300" y="3851958"/>
              <a:ext cx="1547813" cy="25277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Education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Rounded Rectangle 18"/>
            <p:cNvSpPr/>
            <p:nvPr/>
          </p:nvSpPr>
          <p:spPr bwMode="auto">
            <a:xfrm>
              <a:off x="1638300" y="4159753"/>
              <a:ext cx="1547813" cy="220066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Health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Rounded Rectangle 19"/>
            <p:cNvSpPr/>
            <p:nvPr/>
          </p:nvSpPr>
          <p:spPr bwMode="auto">
            <a:xfrm>
              <a:off x="1638300" y="4430375"/>
              <a:ext cx="1547813" cy="20668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Housing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Rounded Rectangle 20"/>
            <p:cNvSpPr/>
            <p:nvPr/>
          </p:nvSpPr>
          <p:spPr bwMode="auto">
            <a:xfrm>
              <a:off x="5970588" y="3755308"/>
              <a:ext cx="1549400" cy="39255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Income</a:t>
              </a:r>
              <a:endParaRPr lang="id-ID" sz="11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ounded Rectangle 21"/>
            <p:cNvSpPr/>
            <p:nvPr/>
          </p:nvSpPr>
          <p:spPr bwMode="auto">
            <a:xfrm>
              <a:off x="5970588" y="4176109"/>
              <a:ext cx="1549400" cy="718188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Regions :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(1)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Villages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(2)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Outer 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(3)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Non Java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, (4) </a:t>
              </a:r>
              <a:r>
                <a:rPr lang="id-ID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Easter</a:t>
              </a:r>
              <a:r>
                <a:rPr lang="en-US" sz="11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n</a:t>
              </a:r>
              <a:endParaRPr lang="id-ID" sz="11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3833813" y="3783560"/>
              <a:ext cx="1547812" cy="242370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Food Security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ounded Rectangle 23"/>
            <p:cNvSpPr/>
            <p:nvPr/>
          </p:nvSpPr>
          <p:spPr bwMode="auto">
            <a:xfrm>
              <a:off x="3833813" y="4080310"/>
              <a:ext cx="1547812" cy="30779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Energy &amp; Electricity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ounded Rectangle 24"/>
            <p:cNvSpPr/>
            <p:nvPr/>
          </p:nvSpPr>
          <p:spPr bwMode="auto">
            <a:xfrm>
              <a:off x="3833813" y="4468611"/>
              <a:ext cx="1547812" cy="191814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Maritime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3833813" y="4724787"/>
              <a:ext cx="1547812" cy="206683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id-ID" sz="10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Tourism &amp; Industry</a:t>
              </a:r>
              <a:endParaRPr lang="id-ID" sz="10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 bwMode="auto">
            <a:xfrm>
              <a:off x="1331913" y="1536049"/>
              <a:ext cx="6408737" cy="1107996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id-ID" sz="1100" dirty="0" smtClean="0">
                  <a:latin typeface="Cambria" pitchFamily="18" charset="0"/>
                </a:rPr>
                <a:t>Develop people and communtiy;</a:t>
              </a:r>
              <a:endParaRPr lang="en-US" sz="1100" dirty="0" smtClean="0">
                <a:latin typeface="Cambria" pitchFamily="18" charset="0"/>
              </a:endParaRPr>
            </a:p>
            <a:p>
              <a:pPr marL="342900" indent="-342900" fontAlgn="auto">
                <a:spcBef>
                  <a:spcPts val="0"/>
                </a:spcBef>
                <a:spcAft>
                  <a:spcPts val="0"/>
                </a:spcAft>
                <a:buFont typeface="+mj-lt"/>
                <a:buAutoNum type="arabicParenR"/>
                <a:defRPr/>
              </a:pPr>
              <a:r>
                <a:rPr lang="id-ID" sz="1100" dirty="0" smtClean="0">
                  <a:latin typeface="Cambria" pitchFamily="18" charset="0"/>
                </a:rPr>
                <a:t>Improve welfare, prosperity and productivity , reduce income inequality, and focus on low and middle class productivity improvement, without  hampering and reducing  high class players as agents of development. </a:t>
              </a:r>
            </a:p>
            <a:p>
              <a:pPr marL="342900" indent="-342900">
                <a:buFont typeface="+mj-lt"/>
                <a:buAutoNum type="arabicParenR"/>
                <a:defRPr/>
              </a:pPr>
              <a:r>
                <a:rPr lang="id-ID" sz="1100" dirty="0" smtClean="0">
                  <a:solidFill>
                    <a:srgbClr val="000000"/>
                  </a:solidFill>
                  <a:latin typeface="Cambria" pitchFamily="18" charset="0"/>
                  <a:cs typeface="Arial" pitchFamily="34" charset="0"/>
                </a:rPr>
                <a:t>Develop  without environment distruction, and without reducing evironment support and ecosystem balance. </a:t>
              </a:r>
              <a:endParaRPr lang="en-US" sz="1100" dirty="0">
                <a:solidFill>
                  <a:srgbClr val="000000"/>
                </a:solidFill>
                <a:latin typeface="Cambria" pitchFamily="18" charset="0"/>
                <a:cs typeface="Arial" pitchFamily="34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1583755" y="4699509"/>
              <a:ext cx="1620093" cy="195131"/>
            </a:xfrm>
            <a:prstGeom prst="round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Mental</a:t>
              </a:r>
              <a:r>
                <a:rPr lang="id-ID" sz="1200" b="1" dirty="0" smtClean="0">
                  <a:solidFill>
                    <a:schemeClr val="tx1"/>
                  </a:solidFill>
                  <a:latin typeface="Cambria" panose="02040503050406030204" pitchFamily="18" charset="0"/>
                  <a:cs typeface="Times New Roman" panose="02020603050405020304" pitchFamily="18" charset="0"/>
                </a:rPr>
                <a:t>ity/character</a:t>
              </a:r>
              <a:endParaRPr lang="id-ID" sz="1200" b="1" dirty="0">
                <a:solidFill>
                  <a:schemeClr val="tx1"/>
                </a:solidFill>
                <a:latin typeface="Cambria" panose="020405030504060302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8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43491" y="484"/>
            <a:ext cx="4346284" cy="638025"/>
          </a:xfrm>
        </p:spPr>
        <p:txBody>
          <a:bodyPr/>
          <a:lstStyle/>
          <a:p>
            <a:pPr algn="l">
              <a:defRPr/>
            </a:pPr>
            <a:r>
              <a:rPr lang="en-US" sz="900" smtClean="0"/>
              <a:t>11th INTOSAI WGKNI, ROME, MARCH 28th 2017</a:t>
            </a:r>
            <a:endParaRPr lang="id-ID" sz="900" dirty="0"/>
          </a:p>
        </p:txBody>
      </p:sp>
      <p:sp>
        <p:nvSpPr>
          <p:cNvPr id="6" name="Rectangle 5"/>
          <p:cNvSpPr/>
          <p:nvPr/>
        </p:nvSpPr>
        <p:spPr>
          <a:xfrm>
            <a:off x="989047" y="5518777"/>
            <a:ext cx="7185555" cy="108729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900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8" y="1115452"/>
            <a:ext cx="701540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600" b="1" dirty="0" smtClean="0">
                <a:solidFill>
                  <a:prstClr val="black"/>
                </a:solidFill>
              </a:rPr>
              <a:t>CROSS DIMENSION</a:t>
            </a:r>
          </a:p>
          <a:p>
            <a:pPr algn="ctr"/>
            <a:r>
              <a:rPr lang="id-ID" sz="1600" b="1" dirty="0" smtClean="0">
                <a:solidFill>
                  <a:prstClr val="black"/>
                </a:solidFill>
              </a:rPr>
              <a:t>Economic and Public Finance</a:t>
            </a:r>
            <a:endParaRPr lang="id-ID" sz="16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04903" y="2291155"/>
            <a:ext cx="1910913" cy="282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87625" y="2492161"/>
            <a:ext cx="1492082" cy="4327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EDUCATION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87625" y="2996952"/>
            <a:ext cx="1492082" cy="432783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HEALTH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14318" y="4289361"/>
            <a:ext cx="1492082" cy="70746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>
                <a:solidFill>
                  <a:prstClr val="white"/>
                </a:solidFill>
              </a:rPr>
              <a:t>FAMILY PLANNING AND DEMOGRAPHY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68850" y="3545755"/>
            <a:ext cx="1492082" cy="62274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CHARACTER</a:t>
            </a:r>
            <a:r>
              <a:rPr lang="en-US" sz="1100" b="1" dirty="0" smtClean="0">
                <a:solidFill>
                  <a:prstClr val="white"/>
                </a:solidFill>
              </a:rPr>
              <a:t> AND MENTALITY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82352" y="5229200"/>
            <a:ext cx="7015406" cy="2769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prstClr val="black"/>
                </a:solidFill>
              </a:rPr>
              <a:t>NECESSARY CONDITION</a:t>
            </a:r>
            <a:endParaRPr lang="id-ID" sz="1200" b="1" dirty="0">
              <a:solidFill>
                <a:prstClr val="black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27784" y="5877272"/>
            <a:ext cx="15967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prstClr val="black"/>
                </a:solidFill>
              </a:rPr>
              <a:t>SECURITY AND ORDER</a:t>
            </a:r>
            <a:endParaRPr lang="id-ID" sz="1200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75408" y="5877272"/>
            <a:ext cx="1596792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1200" b="1" dirty="0" smtClean="0">
                <a:solidFill>
                  <a:prstClr val="black"/>
                </a:solidFill>
              </a:rPr>
              <a:t>GOVERNANCE AND REFORM</a:t>
            </a:r>
            <a:endParaRPr lang="id-ID" sz="1200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79546" y="1734081"/>
            <a:ext cx="18062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 smtClean="0">
                <a:solidFill>
                  <a:prstClr val="black"/>
                </a:solidFill>
              </a:rPr>
              <a:t>DIMENSION OF HUMAN DEVELOPMENT</a:t>
            </a:r>
            <a:endParaRPr lang="id-ID" sz="1100" b="1" dirty="0">
              <a:solidFill>
                <a:prstClr val="black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07904" y="2291155"/>
            <a:ext cx="1917443" cy="28220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944014" y="2660403"/>
            <a:ext cx="1492082" cy="65176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FOOD SOVEREIGNTY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944014" y="3428189"/>
            <a:ext cx="1492082" cy="7201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SOVEREIGNTY ENERGY AND ELECTRICITY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44013" y="4278232"/>
            <a:ext cx="1492082" cy="590928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MARITIME AND MARINE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07904" y="1700808"/>
            <a:ext cx="180620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 smtClean="0">
                <a:solidFill>
                  <a:prstClr val="black"/>
                </a:solidFill>
              </a:rPr>
              <a:t>DIMENSION OF PRIMARY SECTOR DEVELOPMENT</a:t>
            </a:r>
            <a:endParaRPr lang="id-ID" sz="1100" b="1" dirty="0">
              <a:solidFill>
                <a:prstClr val="black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84168" y="2291155"/>
            <a:ext cx="1978527" cy="2822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9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300192" y="2416532"/>
            <a:ext cx="1492082" cy="94046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AMONG INCOME GROUPS</a:t>
            </a:r>
            <a:r>
              <a:rPr lang="en-US" sz="1100" b="1" dirty="0" smtClean="0">
                <a:solidFill>
                  <a:prstClr val="white"/>
                </a:solidFill>
              </a:rPr>
              <a:t>  -</a:t>
            </a:r>
          </a:p>
          <a:p>
            <a:pPr algn="ctr"/>
            <a:r>
              <a:rPr lang="en-US" sz="1100" b="1" dirty="0" smtClean="0">
                <a:solidFill>
                  <a:prstClr val="white"/>
                </a:solidFill>
              </a:rPr>
              <a:t>SOCIAL SECURITY SYSTEM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300192" y="3450841"/>
            <a:ext cx="1492082" cy="156233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1100" b="1" dirty="0" smtClean="0">
                <a:solidFill>
                  <a:prstClr val="white"/>
                </a:solidFill>
              </a:rPr>
              <a:t>AMONG REGION : (1) VILLAGE, (2) BORDERS, (3) OUTER, (4) EASTERS REGION</a:t>
            </a:r>
            <a:endParaRPr lang="id-ID" sz="1100" b="1" dirty="0">
              <a:solidFill>
                <a:prstClr val="white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222177" y="1700808"/>
            <a:ext cx="18062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1100" b="1" dirty="0" smtClean="0">
                <a:solidFill>
                  <a:prstClr val="black"/>
                </a:solidFill>
              </a:rPr>
              <a:t>DIMENSION OF EQUALIZATION</a:t>
            </a:r>
            <a:endParaRPr lang="id-ID" sz="1100" b="1" dirty="0">
              <a:solidFill>
                <a:prstClr val="black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443491" y="821904"/>
            <a:ext cx="698055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Bell MT" panose="02020503060305020303" pitchFamily="18" charset="0"/>
              </a:rPr>
              <a:t>THEMES OF AUDIT IN BPK STRATEGIC PLAN 2016-2020</a:t>
            </a:r>
            <a:endParaRPr lang="id-ID" sz="1600" b="1" dirty="0">
              <a:latin typeface="Bell MT" panose="0202050306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9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43288" y="1113392"/>
            <a:ext cx="6846066" cy="4660135"/>
            <a:chOff x="335401" y="2439584"/>
            <a:chExt cx="8995885" cy="1978831"/>
          </a:xfrm>
        </p:grpSpPr>
        <p:sp>
          <p:nvSpPr>
            <p:cNvPr id="6" name="Freeform 5"/>
            <p:cNvSpPr/>
            <p:nvPr/>
          </p:nvSpPr>
          <p:spPr>
            <a:xfrm>
              <a:off x="335401" y="4069210"/>
              <a:ext cx="8995885" cy="349205"/>
            </a:xfrm>
            <a:custGeom>
              <a:avLst/>
              <a:gdLst>
                <a:gd name="connsiteX0" fmla="*/ 0 w 8995885"/>
                <a:gd name="connsiteY0" fmla="*/ 34921 h 349205"/>
                <a:gd name="connsiteX1" fmla="*/ 34921 w 8995885"/>
                <a:gd name="connsiteY1" fmla="*/ 0 h 349205"/>
                <a:gd name="connsiteX2" fmla="*/ 8960965 w 8995885"/>
                <a:gd name="connsiteY2" fmla="*/ 0 h 349205"/>
                <a:gd name="connsiteX3" fmla="*/ 8995886 w 8995885"/>
                <a:gd name="connsiteY3" fmla="*/ 34921 h 349205"/>
                <a:gd name="connsiteX4" fmla="*/ 8995885 w 8995885"/>
                <a:gd name="connsiteY4" fmla="*/ 314285 h 349205"/>
                <a:gd name="connsiteX5" fmla="*/ 8960964 w 8995885"/>
                <a:gd name="connsiteY5" fmla="*/ 349206 h 349205"/>
                <a:gd name="connsiteX6" fmla="*/ 34921 w 8995885"/>
                <a:gd name="connsiteY6" fmla="*/ 349205 h 349205"/>
                <a:gd name="connsiteX7" fmla="*/ 0 w 8995885"/>
                <a:gd name="connsiteY7" fmla="*/ 314284 h 349205"/>
                <a:gd name="connsiteX8" fmla="*/ 0 w 8995885"/>
                <a:gd name="connsiteY8" fmla="*/ 34921 h 3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5885" h="349205">
                  <a:moveTo>
                    <a:pt x="0" y="34921"/>
                  </a:moveTo>
                  <a:cubicBezTo>
                    <a:pt x="0" y="15635"/>
                    <a:pt x="15635" y="0"/>
                    <a:pt x="34921" y="0"/>
                  </a:cubicBezTo>
                  <a:lnTo>
                    <a:pt x="8960965" y="0"/>
                  </a:lnTo>
                  <a:cubicBezTo>
                    <a:pt x="8980251" y="0"/>
                    <a:pt x="8995886" y="15635"/>
                    <a:pt x="8995886" y="34921"/>
                  </a:cubicBezTo>
                  <a:cubicBezTo>
                    <a:pt x="8995886" y="128042"/>
                    <a:pt x="8995885" y="221164"/>
                    <a:pt x="8995885" y="314285"/>
                  </a:cubicBezTo>
                  <a:cubicBezTo>
                    <a:pt x="8995885" y="333571"/>
                    <a:pt x="8980250" y="349206"/>
                    <a:pt x="8960964" y="349206"/>
                  </a:cubicBezTo>
                  <a:lnTo>
                    <a:pt x="34921" y="349205"/>
                  </a:lnTo>
                  <a:cubicBezTo>
                    <a:pt x="15635" y="349205"/>
                    <a:pt x="0" y="333570"/>
                    <a:pt x="0" y="314284"/>
                  </a:cubicBezTo>
                  <a:lnTo>
                    <a:pt x="0" y="34921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4786848" bIns="64008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Inputs</a:t>
              </a:r>
            </a:p>
          </p:txBody>
        </p:sp>
        <p:sp>
          <p:nvSpPr>
            <p:cNvPr id="7" name="Freeform 6"/>
            <p:cNvSpPr/>
            <p:nvPr/>
          </p:nvSpPr>
          <p:spPr>
            <a:xfrm>
              <a:off x="335401" y="3661803"/>
              <a:ext cx="8995885" cy="349205"/>
            </a:xfrm>
            <a:custGeom>
              <a:avLst/>
              <a:gdLst>
                <a:gd name="connsiteX0" fmla="*/ 0 w 8995885"/>
                <a:gd name="connsiteY0" fmla="*/ 34921 h 349205"/>
                <a:gd name="connsiteX1" fmla="*/ 34921 w 8995885"/>
                <a:gd name="connsiteY1" fmla="*/ 0 h 349205"/>
                <a:gd name="connsiteX2" fmla="*/ 8960965 w 8995885"/>
                <a:gd name="connsiteY2" fmla="*/ 0 h 349205"/>
                <a:gd name="connsiteX3" fmla="*/ 8995886 w 8995885"/>
                <a:gd name="connsiteY3" fmla="*/ 34921 h 349205"/>
                <a:gd name="connsiteX4" fmla="*/ 8995885 w 8995885"/>
                <a:gd name="connsiteY4" fmla="*/ 314285 h 349205"/>
                <a:gd name="connsiteX5" fmla="*/ 8960964 w 8995885"/>
                <a:gd name="connsiteY5" fmla="*/ 349206 h 349205"/>
                <a:gd name="connsiteX6" fmla="*/ 34921 w 8995885"/>
                <a:gd name="connsiteY6" fmla="*/ 349205 h 349205"/>
                <a:gd name="connsiteX7" fmla="*/ 0 w 8995885"/>
                <a:gd name="connsiteY7" fmla="*/ 314284 h 349205"/>
                <a:gd name="connsiteX8" fmla="*/ 0 w 8995885"/>
                <a:gd name="connsiteY8" fmla="*/ 34921 h 3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5885" h="349205">
                  <a:moveTo>
                    <a:pt x="0" y="34921"/>
                  </a:moveTo>
                  <a:cubicBezTo>
                    <a:pt x="0" y="15635"/>
                    <a:pt x="15635" y="0"/>
                    <a:pt x="34921" y="0"/>
                  </a:cubicBezTo>
                  <a:lnTo>
                    <a:pt x="8960965" y="0"/>
                  </a:lnTo>
                  <a:cubicBezTo>
                    <a:pt x="8980251" y="0"/>
                    <a:pt x="8995886" y="15635"/>
                    <a:pt x="8995886" y="34921"/>
                  </a:cubicBezTo>
                  <a:cubicBezTo>
                    <a:pt x="8995886" y="128042"/>
                    <a:pt x="8995885" y="221164"/>
                    <a:pt x="8995885" y="314285"/>
                  </a:cubicBezTo>
                  <a:cubicBezTo>
                    <a:pt x="8995885" y="333571"/>
                    <a:pt x="8980250" y="349206"/>
                    <a:pt x="8960964" y="349206"/>
                  </a:cubicBezTo>
                  <a:lnTo>
                    <a:pt x="34921" y="349205"/>
                  </a:lnTo>
                  <a:cubicBezTo>
                    <a:pt x="15635" y="349205"/>
                    <a:pt x="0" y="333570"/>
                    <a:pt x="0" y="314284"/>
                  </a:cubicBezTo>
                  <a:lnTo>
                    <a:pt x="0" y="34921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4786848" bIns="64008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Process  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35401" y="3254397"/>
              <a:ext cx="8995885" cy="349205"/>
            </a:xfrm>
            <a:custGeom>
              <a:avLst/>
              <a:gdLst>
                <a:gd name="connsiteX0" fmla="*/ 0 w 8995885"/>
                <a:gd name="connsiteY0" fmla="*/ 34921 h 349205"/>
                <a:gd name="connsiteX1" fmla="*/ 34921 w 8995885"/>
                <a:gd name="connsiteY1" fmla="*/ 0 h 349205"/>
                <a:gd name="connsiteX2" fmla="*/ 8960965 w 8995885"/>
                <a:gd name="connsiteY2" fmla="*/ 0 h 349205"/>
                <a:gd name="connsiteX3" fmla="*/ 8995886 w 8995885"/>
                <a:gd name="connsiteY3" fmla="*/ 34921 h 349205"/>
                <a:gd name="connsiteX4" fmla="*/ 8995885 w 8995885"/>
                <a:gd name="connsiteY4" fmla="*/ 314285 h 349205"/>
                <a:gd name="connsiteX5" fmla="*/ 8960964 w 8995885"/>
                <a:gd name="connsiteY5" fmla="*/ 349206 h 349205"/>
                <a:gd name="connsiteX6" fmla="*/ 34921 w 8995885"/>
                <a:gd name="connsiteY6" fmla="*/ 349205 h 349205"/>
                <a:gd name="connsiteX7" fmla="*/ 0 w 8995885"/>
                <a:gd name="connsiteY7" fmla="*/ 314284 h 349205"/>
                <a:gd name="connsiteX8" fmla="*/ 0 w 8995885"/>
                <a:gd name="connsiteY8" fmla="*/ 34921 h 3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5885" h="349205">
                  <a:moveTo>
                    <a:pt x="0" y="34921"/>
                  </a:moveTo>
                  <a:cubicBezTo>
                    <a:pt x="0" y="15635"/>
                    <a:pt x="15635" y="0"/>
                    <a:pt x="34921" y="0"/>
                  </a:cubicBezTo>
                  <a:lnTo>
                    <a:pt x="8960965" y="0"/>
                  </a:lnTo>
                  <a:cubicBezTo>
                    <a:pt x="8980251" y="0"/>
                    <a:pt x="8995886" y="15635"/>
                    <a:pt x="8995886" y="34921"/>
                  </a:cubicBezTo>
                  <a:cubicBezTo>
                    <a:pt x="8995886" y="128042"/>
                    <a:pt x="8995885" y="221164"/>
                    <a:pt x="8995885" y="314285"/>
                  </a:cubicBezTo>
                  <a:cubicBezTo>
                    <a:pt x="8995885" y="333571"/>
                    <a:pt x="8980250" y="349206"/>
                    <a:pt x="8960964" y="349206"/>
                  </a:cubicBezTo>
                  <a:lnTo>
                    <a:pt x="34921" y="349205"/>
                  </a:lnTo>
                  <a:cubicBezTo>
                    <a:pt x="15635" y="349205"/>
                    <a:pt x="0" y="333570"/>
                    <a:pt x="0" y="314284"/>
                  </a:cubicBezTo>
                  <a:lnTo>
                    <a:pt x="0" y="34921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4786848" bIns="64008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Annually (Outputs)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335401" y="2846990"/>
              <a:ext cx="8995885" cy="349205"/>
            </a:xfrm>
            <a:custGeom>
              <a:avLst/>
              <a:gdLst>
                <a:gd name="connsiteX0" fmla="*/ 0 w 8995885"/>
                <a:gd name="connsiteY0" fmla="*/ 34921 h 349205"/>
                <a:gd name="connsiteX1" fmla="*/ 34921 w 8995885"/>
                <a:gd name="connsiteY1" fmla="*/ 0 h 349205"/>
                <a:gd name="connsiteX2" fmla="*/ 8960965 w 8995885"/>
                <a:gd name="connsiteY2" fmla="*/ 0 h 349205"/>
                <a:gd name="connsiteX3" fmla="*/ 8995886 w 8995885"/>
                <a:gd name="connsiteY3" fmla="*/ 34921 h 349205"/>
                <a:gd name="connsiteX4" fmla="*/ 8995885 w 8995885"/>
                <a:gd name="connsiteY4" fmla="*/ 314285 h 349205"/>
                <a:gd name="connsiteX5" fmla="*/ 8960964 w 8995885"/>
                <a:gd name="connsiteY5" fmla="*/ 349206 h 349205"/>
                <a:gd name="connsiteX6" fmla="*/ 34921 w 8995885"/>
                <a:gd name="connsiteY6" fmla="*/ 349205 h 349205"/>
                <a:gd name="connsiteX7" fmla="*/ 0 w 8995885"/>
                <a:gd name="connsiteY7" fmla="*/ 314284 h 349205"/>
                <a:gd name="connsiteX8" fmla="*/ 0 w 8995885"/>
                <a:gd name="connsiteY8" fmla="*/ 34921 h 3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5885" h="349205">
                  <a:moveTo>
                    <a:pt x="0" y="34921"/>
                  </a:moveTo>
                  <a:cubicBezTo>
                    <a:pt x="0" y="15635"/>
                    <a:pt x="15635" y="0"/>
                    <a:pt x="34921" y="0"/>
                  </a:cubicBezTo>
                  <a:lnTo>
                    <a:pt x="8960965" y="0"/>
                  </a:lnTo>
                  <a:cubicBezTo>
                    <a:pt x="8980251" y="0"/>
                    <a:pt x="8995886" y="15635"/>
                    <a:pt x="8995886" y="34921"/>
                  </a:cubicBezTo>
                  <a:cubicBezTo>
                    <a:pt x="8995886" y="128042"/>
                    <a:pt x="8995885" y="221164"/>
                    <a:pt x="8995885" y="314285"/>
                  </a:cubicBezTo>
                  <a:cubicBezTo>
                    <a:pt x="8995885" y="333571"/>
                    <a:pt x="8980250" y="349206"/>
                    <a:pt x="8960964" y="349206"/>
                  </a:cubicBezTo>
                  <a:lnTo>
                    <a:pt x="34921" y="349205"/>
                  </a:lnTo>
                  <a:cubicBezTo>
                    <a:pt x="15635" y="349205"/>
                    <a:pt x="0" y="333570"/>
                    <a:pt x="0" y="314284"/>
                  </a:cubicBezTo>
                  <a:lnTo>
                    <a:pt x="0" y="34921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4786848" bIns="64008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3 Years (Outcomes)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335401" y="2439584"/>
              <a:ext cx="8995885" cy="349205"/>
            </a:xfrm>
            <a:custGeom>
              <a:avLst/>
              <a:gdLst>
                <a:gd name="connsiteX0" fmla="*/ 0 w 8995885"/>
                <a:gd name="connsiteY0" fmla="*/ 34921 h 349205"/>
                <a:gd name="connsiteX1" fmla="*/ 34921 w 8995885"/>
                <a:gd name="connsiteY1" fmla="*/ 0 h 349205"/>
                <a:gd name="connsiteX2" fmla="*/ 8960965 w 8995885"/>
                <a:gd name="connsiteY2" fmla="*/ 0 h 349205"/>
                <a:gd name="connsiteX3" fmla="*/ 8995886 w 8995885"/>
                <a:gd name="connsiteY3" fmla="*/ 34921 h 349205"/>
                <a:gd name="connsiteX4" fmla="*/ 8995885 w 8995885"/>
                <a:gd name="connsiteY4" fmla="*/ 314285 h 349205"/>
                <a:gd name="connsiteX5" fmla="*/ 8960964 w 8995885"/>
                <a:gd name="connsiteY5" fmla="*/ 349206 h 349205"/>
                <a:gd name="connsiteX6" fmla="*/ 34921 w 8995885"/>
                <a:gd name="connsiteY6" fmla="*/ 349205 h 349205"/>
                <a:gd name="connsiteX7" fmla="*/ 0 w 8995885"/>
                <a:gd name="connsiteY7" fmla="*/ 314284 h 349205"/>
                <a:gd name="connsiteX8" fmla="*/ 0 w 8995885"/>
                <a:gd name="connsiteY8" fmla="*/ 34921 h 3492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8995885" h="349205">
                  <a:moveTo>
                    <a:pt x="0" y="34921"/>
                  </a:moveTo>
                  <a:cubicBezTo>
                    <a:pt x="0" y="15635"/>
                    <a:pt x="15635" y="0"/>
                    <a:pt x="34921" y="0"/>
                  </a:cubicBezTo>
                  <a:lnTo>
                    <a:pt x="8960965" y="0"/>
                  </a:lnTo>
                  <a:cubicBezTo>
                    <a:pt x="8980251" y="0"/>
                    <a:pt x="8995886" y="15635"/>
                    <a:pt x="8995886" y="34921"/>
                  </a:cubicBezTo>
                  <a:cubicBezTo>
                    <a:pt x="8995886" y="128042"/>
                    <a:pt x="8995885" y="221164"/>
                    <a:pt x="8995885" y="314285"/>
                  </a:cubicBezTo>
                  <a:cubicBezTo>
                    <a:pt x="8995885" y="333571"/>
                    <a:pt x="8980250" y="349206"/>
                    <a:pt x="8960964" y="349206"/>
                  </a:cubicBezTo>
                  <a:lnTo>
                    <a:pt x="34921" y="349205"/>
                  </a:lnTo>
                  <a:cubicBezTo>
                    <a:pt x="15635" y="349205"/>
                    <a:pt x="0" y="333570"/>
                    <a:pt x="0" y="314284"/>
                  </a:cubicBezTo>
                  <a:lnTo>
                    <a:pt x="0" y="34921"/>
                  </a:lnTo>
                  <a:close/>
                </a:path>
              </a:pathLst>
            </a:custGeom>
          </p:spPr>
          <p:style>
            <a:lnRef idx="0">
              <a:schemeClr val="dk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008" tIns="64008" rIns="4786848" bIns="64008" numCol="1" spcCol="1270" anchor="ctr" anchorCtr="0">
              <a:noAutofit/>
            </a:bodyPr>
            <a:lstStyle/>
            <a:p>
              <a:pPr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Calibri" panose="020F0502020204030204"/>
                </a:rPr>
                <a:t>5 Years (Impact)</a:t>
              </a:r>
            </a:p>
          </p:txBody>
        </p:sp>
        <p:sp>
          <p:nvSpPr>
            <p:cNvPr id="11" name="Freeform 10"/>
            <p:cNvSpPr/>
            <p:nvPr/>
          </p:nvSpPr>
          <p:spPr>
            <a:xfrm>
              <a:off x="5525306" y="2468684"/>
              <a:ext cx="1656659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b="1" dirty="0">
                  <a:solidFill>
                    <a:prstClr val="white"/>
                  </a:solidFill>
                  <a:latin typeface="Calibri" panose="020F0502020204030204"/>
                </a:rPr>
                <a:t>Overall Objectives</a:t>
              </a: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822931" y="2759689"/>
              <a:ext cx="2553565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2553565" y="0"/>
                  </a:moveTo>
                  <a:lnTo>
                    <a:pt x="2553565" y="58200"/>
                  </a:lnTo>
                  <a:lnTo>
                    <a:pt x="0" y="58200"/>
                  </a:lnTo>
                  <a:lnTo>
                    <a:pt x="0" y="11640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3301192" y="2876091"/>
              <a:ext cx="1043478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  <a:latin typeface="Calibri" panose="020F0502020204030204"/>
                </a:rPr>
                <a:t>Project Purpose +Assumptions</a:t>
              </a:r>
            </a:p>
          </p:txBody>
        </p:sp>
        <p:sp>
          <p:nvSpPr>
            <p:cNvPr id="14" name="Freeform 13"/>
            <p:cNvSpPr/>
            <p:nvPr/>
          </p:nvSpPr>
          <p:spPr>
            <a:xfrm>
              <a:off x="3255472" y="3167095"/>
              <a:ext cx="56745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67458" y="0"/>
                  </a:moveTo>
                  <a:lnTo>
                    <a:pt x="567458" y="58200"/>
                  </a:lnTo>
                  <a:lnTo>
                    <a:pt x="0" y="58200"/>
                  </a:lnTo>
                  <a:lnTo>
                    <a:pt x="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3037219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3777211" y="3167095"/>
              <a:ext cx="91440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Freeform 16"/>
            <p:cNvSpPr/>
            <p:nvPr/>
          </p:nvSpPr>
          <p:spPr>
            <a:xfrm>
              <a:off x="3604678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822931" y="3167095"/>
              <a:ext cx="56745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200"/>
                  </a:lnTo>
                  <a:lnTo>
                    <a:pt x="567458" y="58200"/>
                  </a:lnTo>
                  <a:lnTo>
                    <a:pt x="567458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reeform 18"/>
            <p:cNvSpPr/>
            <p:nvPr/>
          </p:nvSpPr>
          <p:spPr>
            <a:xfrm>
              <a:off x="4172137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20" name="Freeform 19"/>
            <p:cNvSpPr/>
            <p:nvPr/>
          </p:nvSpPr>
          <p:spPr>
            <a:xfrm>
              <a:off x="5525308" y="2759689"/>
              <a:ext cx="85118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851188" y="0"/>
                  </a:moveTo>
                  <a:lnTo>
                    <a:pt x="851188" y="58200"/>
                  </a:lnTo>
                  <a:lnTo>
                    <a:pt x="0" y="58200"/>
                  </a:lnTo>
                  <a:lnTo>
                    <a:pt x="0" y="11640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5003569" y="2876091"/>
              <a:ext cx="1043478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  <a:latin typeface="Calibri" panose="020F0502020204030204"/>
                </a:rPr>
                <a:t>Project Purpose +Assumptions</a:t>
              </a:r>
            </a:p>
          </p:txBody>
        </p:sp>
        <p:sp>
          <p:nvSpPr>
            <p:cNvPr id="22" name="Freeform 21"/>
            <p:cNvSpPr/>
            <p:nvPr/>
          </p:nvSpPr>
          <p:spPr>
            <a:xfrm>
              <a:off x="4957849" y="3167095"/>
              <a:ext cx="56745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67458" y="0"/>
                  </a:moveTo>
                  <a:lnTo>
                    <a:pt x="567458" y="58200"/>
                  </a:lnTo>
                  <a:lnTo>
                    <a:pt x="0" y="58200"/>
                  </a:lnTo>
                  <a:lnTo>
                    <a:pt x="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4739596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24" name="Freeform 23"/>
            <p:cNvSpPr/>
            <p:nvPr/>
          </p:nvSpPr>
          <p:spPr>
            <a:xfrm>
              <a:off x="5479588" y="3167095"/>
              <a:ext cx="91440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5307055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26" name="Freeform 25"/>
            <p:cNvSpPr/>
            <p:nvPr/>
          </p:nvSpPr>
          <p:spPr>
            <a:xfrm>
              <a:off x="5525308" y="3167095"/>
              <a:ext cx="56745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200"/>
                  </a:lnTo>
                  <a:lnTo>
                    <a:pt x="567458" y="58200"/>
                  </a:lnTo>
                  <a:lnTo>
                    <a:pt x="567458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Freeform 26"/>
            <p:cNvSpPr/>
            <p:nvPr/>
          </p:nvSpPr>
          <p:spPr>
            <a:xfrm>
              <a:off x="5874513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28" name="Freeform 27"/>
            <p:cNvSpPr/>
            <p:nvPr/>
          </p:nvSpPr>
          <p:spPr>
            <a:xfrm>
              <a:off x="6376496" y="2759689"/>
              <a:ext cx="85118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200"/>
                  </a:lnTo>
                  <a:lnTo>
                    <a:pt x="851188" y="58200"/>
                  </a:lnTo>
                  <a:lnTo>
                    <a:pt x="851188" y="11640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Freeform 28"/>
            <p:cNvSpPr/>
            <p:nvPr/>
          </p:nvSpPr>
          <p:spPr>
            <a:xfrm>
              <a:off x="6705945" y="2876091"/>
              <a:ext cx="1043478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900" b="1" dirty="0">
                  <a:solidFill>
                    <a:prstClr val="black"/>
                  </a:solidFill>
                  <a:latin typeface="Calibri" panose="020F0502020204030204"/>
                </a:rPr>
                <a:t>Project Purpose + Assumptions</a:t>
              </a:r>
            </a:p>
          </p:txBody>
        </p:sp>
        <p:sp>
          <p:nvSpPr>
            <p:cNvPr id="30" name="Freeform 29"/>
            <p:cNvSpPr/>
            <p:nvPr/>
          </p:nvSpPr>
          <p:spPr>
            <a:xfrm>
              <a:off x="6660226" y="3167095"/>
              <a:ext cx="56745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567458" y="0"/>
                  </a:moveTo>
                  <a:lnTo>
                    <a:pt x="567458" y="58200"/>
                  </a:lnTo>
                  <a:lnTo>
                    <a:pt x="0" y="58200"/>
                  </a:lnTo>
                  <a:lnTo>
                    <a:pt x="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6441972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32" name="Freeform 31"/>
            <p:cNvSpPr/>
            <p:nvPr/>
          </p:nvSpPr>
          <p:spPr>
            <a:xfrm>
              <a:off x="7181965" y="3167095"/>
              <a:ext cx="91440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09431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34" name="Freeform 33"/>
            <p:cNvSpPr/>
            <p:nvPr/>
          </p:nvSpPr>
          <p:spPr>
            <a:xfrm>
              <a:off x="7227685" y="3167095"/>
              <a:ext cx="567458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200"/>
                  </a:lnTo>
                  <a:lnTo>
                    <a:pt x="567458" y="58200"/>
                  </a:lnTo>
                  <a:lnTo>
                    <a:pt x="567458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7576890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36" name="Freeform 35"/>
            <p:cNvSpPr/>
            <p:nvPr/>
          </p:nvSpPr>
          <p:spPr>
            <a:xfrm>
              <a:off x="6376496" y="2759689"/>
              <a:ext cx="1986106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200"/>
                  </a:lnTo>
                  <a:lnTo>
                    <a:pt x="1986106" y="58200"/>
                  </a:lnTo>
                  <a:lnTo>
                    <a:pt x="1986106" y="11640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reeform 36"/>
            <p:cNvSpPr/>
            <p:nvPr/>
          </p:nvSpPr>
          <p:spPr>
            <a:xfrm>
              <a:off x="8078872" y="2876091"/>
              <a:ext cx="541498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b="1" dirty="0">
                  <a:solidFill>
                    <a:prstClr val="black"/>
                  </a:solidFill>
                  <a:latin typeface="Calibri" panose="020F0502020204030204"/>
                </a:rPr>
                <a:t>Project Purpose</a:t>
              </a:r>
            </a:p>
          </p:txBody>
        </p:sp>
        <p:sp>
          <p:nvSpPr>
            <p:cNvPr id="38" name="Freeform 37"/>
            <p:cNvSpPr/>
            <p:nvPr/>
          </p:nvSpPr>
          <p:spPr>
            <a:xfrm>
              <a:off x="8316883" y="3167095"/>
              <a:ext cx="91440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9" name="Freeform 38"/>
            <p:cNvSpPr/>
            <p:nvPr/>
          </p:nvSpPr>
          <p:spPr>
            <a:xfrm>
              <a:off x="8144349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  <p:sp>
          <p:nvSpPr>
            <p:cNvPr id="40" name="Freeform 39"/>
            <p:cNvSpPr/>
            <p:nvPr/>
          </p:nvSpPr>
          <p:spPr>
            <a:xfrm>
              <a:off x="6376496" y="2759689"/>
              <a:ext cx="2553565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0"/>
                  </a:moveTo>
                  <a:lnTo>
                    <a:pt x="0" y="58200"/>
                  </a:lnTo>
                  <a:lnTo>
                    <a:pt x="2553565" y="58200"/>
                  </a:lnTo>
                  <a:lnTo>
                    <a:pt x="2553565" y="116401"/>
                  </a:lnTo>
                </a:path>
              </a:pathLst>
            </a:custGeom>
            <a:noFill/>
          </p:spPr>
          <p:style>
            <a:lnRef idx="2">
              <a:schemeClr val="accent4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Freeform 40"/>
            <p:cNvSpPr/>
            <p:nvPr/>
          </p:nvSpPr>
          <p:spPr>
            <a:xfrm>
              <a:off x="8711808" y="2876091"/>
              <a:ext cx="501982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88" b="1" dirty="0">
                  <a:solidFill>
                    <a:prstClr val="black"/>
                  </a:solidFill>
                  <a:latin typeface="Calibri" panose="020F0502020204030204"/>
                </a:rPr>
                <a:t>Project Purpose</a:t>
              </a:r>
            </a:p>
          </p:txBody>
        </p:sp>
        <p:sp>
          <p:nvSpPr>
            <p:cNvPr id="42" name="Freeform 41"/>
            <p:cNvSpPr/>
            <p:nvPr/>
          </p:nvSpPr>
          <p:spPr>
            <a:xfrm>
              <a:off x="8884342" y="3167095"/>
              <a:ext cx="91440" cy="116401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45720" y="0"/>
                  </a:moveTo>
                  <a:lnTo>
                    <a:pt x="45720" y="116401"/>
                  </a:lnTo>
                </a:path>
              </a:pathLst>
            </a:custGeom>
            <a:noFill/>
          </p:spPr>
          <p:style>
            <a:lnRef idx="2">
              <a:schemeClr val="accent5"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tint val="7000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Freeform 42"/>
            <p:cNvSpPr/>
            <p:nvPr/>
          </p:nvSpPr>
          <p:spPr>
            <a:xfrm>
              <a:off x="8711808" y="3283497"/>
              <a:ext cx="436506" cy="291004"/>
            </a:xfrm>
            <a:custGeom>
              <a:avLst/>
              <a:gdLst>
                <a:gd name="connsiteX0" fmla="*/ 0 w 436506"/>
                <a:gd name="connsiteY0" fmla="*/ 29100 h 291004"/>
                <a:gd name="connsiteX1" fmla="*/ 29100 w 436506"/>
                <a:gd name="connsiteY1" fmla="*/ 0 h 291004"/>
                <a:gd name="connsiteX2" fmla="*/ 407406 w 436506"/>
                <a:gd name="connsiteY2" fmla="*/ 0 h 291004"/>
                <a:gd name="connsiteX3" fmla="*/ 436506 w 436506"/>
                <a:gd name="connsiteY3" fmla="*/ 29100 h 291004"/>
                <a:gd name="connsiteX4" fmla="*/ 436506 w 436506"/>
                <a:gd name="connsiteY4" fmla="*/ 261904 h 291004"/>
                <a:gd name="connsiteX5" fmla="*/ 407406 w 436506"/>
                <a:gd name="connsiteY5" fmla="*/ 291004 h 291004"/>
                <a:gd name="connsiteX6" fmla="*/ 29100 w 436506"/>
                <a:gd name="connsiteY6" fmla="*/ 291004 h 291004"/>
                <a:gd name="connsiteX7" fmla="*/ 0 w 436506"/>
                <a:gd name="connsiteY7" fmla="*/ 261904 h 291004"/>
                <a:gd name="connsiteX8" fmla="*/ 0 w 436506"/>
                <a:gd name="connsiteY8" fmla="*/ 29100 h 291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36506" h="291004">
                  <a:moveTo>
                    <a:pt x="0" y="29100"/>
                  </a:moveTo>
                  <a:cubicBezTo>
                    <a:pt x="0" y="13029"/>
                    <a:pt x="13029" y="0"/>
                    <a:pt x="29100" y="0"/>
                  </a:cubicBezTo>
                  <a:lnTo>
                    <a:pt x="407406" y="0"/>
                  </a:lnTo>
                  <a:cubicBezTo>
                    <a:pt x="423477" y="0"/>
                    <a:pt x="436506" y="13029"/>
                    <a:pt x="436506" y="29100"/>
                  </a:cubicBezTo>
                  <a:lnTo>
                    <a:pt x="436506" y="261904"/>
                  </a:lnTo>
                  <a:cubicBezTo>
                    <a:pt x="436506" y="277975"/>
                    <a:pt x="423477" y="291004"/>
                    <a:pt x="407406" y="291004"/>
                  </a:cubicBezTo>
                  <a:lnTo>
                    <a:pt x="29100" y="291004"/>
                  </a:lnTo>
                  <a:cubicBezTo>
                    <a:pt x="13029" y="291004"/>
                    <a:pt x="0" y="277975"/>
                    <a:pt x="0" y="261904"/>
                  </a:cubicBezTo>
                  <a:lnTo>
                    <a:pt x="0" y="2910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680" tIns="20680" rIns="20680" bIns="20680" numCol="1" spcCol="1270" anchor="ctr" anchorCtr="0">
              <a:noAutofit/>
            </a:bodyPr>
            <a:lstStyle/>
            <a:p>
              <a:pPr algn="ctr" defTabSz="166688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50" dirty="0">
                  <a:solidFill>
                    <a:prstClr val="white"/>
                  </a:solidFill>
                  <a:latin typeface="Calibri" panose="020F0502020204030204"/>
                </a:rPr>
                <a:t>Results + Assumptions</a:t>
              </a:r>
            </a:p>
          </p:txBody>
        </p:sp>
      </p:grpSp>
      <p:sp>
        <p:nvSpPr>
          <p:cNvPr id="44" name="Freeform 43"/>
          <p:cNvSpPr/>
          <p:nvPr/>
        </p:nvSpPr>
        <p:spPr>
          <a:xfrm>
            <a:off x="2299430" y="4060241"/>
            <a:ext cx="4650678" cy="685313"/>
          </a:xfrm>
          <a:custGeom>
            <a:avLst/>
            <a:gdLst>
              <a:gd name="connsiteX0" fmla="*/ 0 w 436506"/>
              <a:gd name="connsiteY0" fmla="*/ 29100 h 291004"/>
              <a:gd name="connsiteX1" fmla="*/ 29100 w 436506"/>
              <a:gd name="connsiteY1" fmla="*/ 0 h 291004"/>
              <a:gd name="connsiteX2" fmla="*/ 407406 w 436506"/>
              <a:gd name="connsiteY2" fmla="*/ 0 h 291004"/>
              <a:gd name="connsiteX3" fmla="*/ 436506 w 436506"/>
              <a:gd name="connsiteY3" fmla="*/ 29100 h 291004"/>
              <a:gd name="connsiteX4" fmla="*/ 436506 w 436506"/>
              <a:gd name="connsiteY4" fmla="*/ 261904 h 291004"/>
              <a:gd name="connsiteX5" fmla="*/ 407406 w 436506"/>
              <a:gd name="connsiteY5" fmla="*/ 291004 h 291004"/>
              <a:gd name="connsiteX6" fmla="*/ 29100 w 436506"/>
              <a:gd name="connsiteY6" fmla="*/ 291004 h 291004"/>
              <a:gd name="connsiteX7" fmla="*/ 0 w 436506"/>
              <a:gd name="connsiteY7" fmla="*/ 261904 h 291004"/>
              <a:gd name="connsiteX8" fmla="*/ 0 w 436506"/>
              <a:gd name="connsiteY8" fmla="*/ 29100 h 29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06" h="291004">
                <a:moveTo>
                  <a:pt x="0" y="29100"/>
                </a:moveTo>
                <a:cubicBezTo>
                  <a:pt x="0" y="13029"/>
                  <a:pt x="13029" y="0"/>
                  <a:pt x="29100" y="0"/>
                </a:cubicBezTo>
                <a:lnTo>
                  <a:pt x="407406" y="0"/>
                </a:lnTo>
                <a:cubicBezTo>
                  <a:pt x="423477" y="0"/>
                  <a:pt x="436506" y="13029"/>
                  <a:pt x="436506" y="29100"/>
                </a:cubicBezTo>
                <a:lnTo>
                  <a:pt x="436506" y="261904"/>
                </a:lnTo>
                <a:cubicBezTo>
                  <a:pt x="436506" y="277975"/>
                  <a:pt x="423477" y="291004"/>
                  <a:pt x="407406" y="291004"/>
                </a:cubicBezTo>
                <a:lnTo>
                  <a:pt x="29100" y="291004"/>
                </a:lnTo>
                <a:cubicBezTo>
                  <a:pt x="13029" y="291004"/>
                  <a:pt x="0" y="277975"/>
                  <a:pt x="0" y="261904"/>
                </a:cubicBezTo>
                <a:lnTo>
                  <a:pt x="0" y="2910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80" tIns="20680" rIns="20680" bIns="20680" numCol="1" spcCol="1270" anchor="ctr" anchorCtr="0">
            <a:no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Activities + Assumptions (Better Management Practice)</a:t>
            </a:r>
          </a:p>
        </p:txBody>
      </p:sp>
      <p:sp>
        <p:nvSpPr>
          <p:cNvPr id="45" name="Freeform 44"/>
          <p:cNvSpPr/>
          <p:nvPr/>
        </p:nvSpPr>
        <p:spPr>
          <a:xfrm>
            <a:off x="2299430" y="5019682"/>
            <a:ext cx="4650678" cy="685313"/>
          </a:xfrm>
          <a:custGeom>
            <a:avLst/>
            <a:gdLst>
              <a:gd name="connsiteX0" fmla="*/ 0 w 436506"/>
              <a:gd name="connsiteY0" fmla="*/ 29100 h 291004"/>
              <a:gd name="connsiteX1" fmla="*/ 29100 w 436506"/>
              <a:gd name="connsiteY1" fmla="*/ 0 h 291004"/>
              <a:gd name="connsiteX2" fmla="*/ 407406 w 436506"/>
              <a:gd name="connsiteY2" fmla="*/ 0 h 291004"/>
              <a:gd name="connsiteX3" fmla="*/ 436506 w 436506"/>
              <a:gd name="connsiteY3" fmla="*/ 29100 h 291004"/>
              <a:gd name="connsiteX4" fmla="*/ 436506 w 436506"/>
              <a:gd name="connsiteY4" fmla="*/ 261904 h 291004"/>
              <a:gd name="connsiteX5" fmla="*/ 407406 w 436506"/>
              <a:gd name="connsiteY5" fmla="*/ 291004 h 291004"/>
              <a:gd name="connsiteX6" fmla="*/ 29100 w 436506"/>
              <a:gd name="connsiteY6" fmla="*/ 291004 h 291004"/>
              <a:gd name="connsiteX7" fmla="*/ 0 w 436506"/>
              <a:gd name="connsiteY7" fmla="*/ 261904 h 291004"/>
              <a:gd name="connsiteX8" fmla="*/ 0 w 436506"/>
              <a:gd name="connsiteY8" fmla="*/ 29100 h 29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06" h="291004">
                <a:moveTo>
                  <a:pt x="0" y="29100"/>
                </a:moveTo>
                <a:cubicBezTo>
                  <a:pt x="0" y="13029"/>
                  <a:pt x="13029" y="0"/>
                  <a:pt x="29100" y="0"/>
                </a:cubicBezTo>
                <a:lnTo>
                  <a:pt x="407406" y="0"/>
                </a:lnTo>
                <a:cubicBezTo>
                  <a:pt x="423477" y="0"/>
                  <a:pt x="436506" y="13029"/>
                  <a:pt x="436506" y="29100"/>
                </a:cubicBezTo>
                <a:lnTo>
                  <a:pt x="436506" y="261904"/>
                </a:lnTo>
                <a:cubicBezTo>
                  <a:pt x="436506" y="277975"/>
                  <a:pt x="423477" y="291004"/>
                  <a:pt x="407406" y="291004"/>
                </a:cubicBezTo>
                <a:lnTo>
                  <a:pt x="29100" y="291004"/>
                </a:lnTo>
                <a:cubicBezTo>
                  <a:pt x="13029" y="291004"/>
                  <a:pt x="0" y="277975"/>
                  <a:pt x="0" y="261904"/>
                </a:cubicBezTo>
                <a:lnTo>
                  <a:pt x="0" y="29100"/>
                </a:lnTo>
                <a:close/>
              </a:path>
            </a:pathLst>
          </a:custGeom>
          <a:solidFill>
            <a:srgbClr val="00B050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0680" tIns="20680" rIns="20680" bIns="20680" numCol="1" spcCol="1270" anchor="ctr" anchorCtr="0">
            <a:noAutofit/>
          </a:bodyPr>
          <a:lstStyle/>
          <a:p>
            <a:pPr algn="ctr" defTabSz="166688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Pre-Condition (Modality/Means) + Assumptions</a:t>
            </a:r>
          </a:p>
        </p:txBody>
      </p:sp>
      <p:sp>
        <p:nvSpPr>
          <p:cNvPr id="46" name="Up Arrow Callout 45"/>
          <p:cNvSpPr/>
          <p:nvPr/>
        </p:nvSpPr>
        <p:spPr>
          <a:xfrm>
            <a:off x="243289" y="4736075"/>
            <a:ext cx="1090670" cy="333911"/>
          </a:xfrm>
          <a:prstGeom prst="up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Allocation</a:t>
            </a:r>
            <a:endParaRPr lang="id-ID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Up Arrow Callout 46"/>
          <p:cNvSpPr/>
          <p:nvPr/>
        </p:nvSpPr>
        <p:spPr>
          <a:xfrm>
            <a:off x="243288" y="3773476"/>
            <a:ext cx="1090670" cy="333911"/>
          </a:xfrm>
          <a:prstGeom prst="up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Action</a:t>
            </a:r>
            <a:endParaRPr lang="id-ID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8" name="Up Arrow Callout 47"/>
          <p:cNvSpPr/>
          <p:nvPr/>
        </p:nvSpPr>
        <p:spPr>
          <a:xfrm>
            <a:off x="242626" y="2814037"/>
            <a:ext cx="1090670" cy="333911"/>
          </a:xfrm>
          <a:prstGeom prst="up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 err="1">
                <a:solidFill>
                  <a:prstClr val="white"/>
                </a:solidFill>
                <a:latin typeface="Calibri" panose="020F0502020204030204"/>
              </a:rPr>
              <a:t>Utilisation</a:t>
            </a:r>
            <a:endParaRPr lang="id-ID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9" name="Up Arrow Callout 48"/>
          <p:cNvSpPr/>
          <p:nvPr/>
        </p:nvSpPr>
        <p:spPr>
          <a:xfrm>
            <a:off x="239958" y="1837343"/>
            <a:ext cx="1090670" cy="333911"/>
          </a:xfrm>
          <a:prstGeom prst="up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white"/>
                </a:solidFill>
                <a:latin typeface="Calibri" panose="020F0502020204030204"/>
              </a:rPr>
              <a:t>Change</a:t>
            </a:r>
            <a:endParaRPr lang="id-ID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0" name="Curved Up Arrow 49"/>
          <p:cNvSpPr/>
          <p:nvPr/>
        </p:nvSpPr>
        <p:spPr>
          <a:xfrm rot="16200000">
            <a:off x="6432691" y="4356125"/>
            <a:ext cx="1882193" cy="53365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Efficiency</a:t>
            </a:r>
            <a:endParaRPr lang="id-ID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1" name="Curved Up Arrow 50"/>
          <p:cNvSpPr/>
          <p:nvPr/>
        </p:nvSpPr>
        <p:spPr>
          <a:xfrm rot="16200000">
            <a:off x="6645890" y="2751499"/>
            <a:ext cx="1444994" cy="45898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Effectiveness</a:t>
            </a:r>
            <a:endParaRPr lang="id-ID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2" name="Curved Up Arrow 51"/>
          <p:cNvSpPr/>
          <p:nvPr/>
        </p:nvSpPr>
        <p:spPr>
          <a:xfrm rot="16200000">
            <a:off x="6852432" y="1564690"/>
            <a:ext cx="971341" cy="3662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US" sz="1350" dirty="0">
                <a:solidFill>
                  <a:prstClr val="black"/>
                </a:solidFill>
                <a:latin typeface="Calibri" panose="020F0502020204030204"/>
              </a:rPr>
              <a:t>Impact</a:t>
            </a:r>
            <a:endParaRPr lang="id-ID" sz="135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3007" y="275828"/>
            <a:ext cx="69969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2800" dirty="0" err="1"/>
              <a:t>Challenges</a:t>
            </a:r>
            <a:r>
              <a:rPr lang="en-US" sz="2800" dirty="0"/>
              <a:t> </a:t>
            </a:r>
            <a:r>
              <a:rPr lang="en-US" sz="2800" dirty="0" smtClean="0"/>
              <a:t>in Auditing Key National Indicators </a:t>
            </a:r>
            <a:endParaRPr lang="id-ID" sz="2800" dirty="0"/>
          </a:p>
        </p:txBody>
      </p:sp>
      <p:sp>
        <p:nvSpPr>
          <p:cNvPr id="3" name="Rectangle 2"/>
          <p:cNvSpPr/>
          <p:nvPr/>
        </p:nvSpPr>
        <p:spPr>
          <a:xfrm>
            <a:off x="7662746" y="1700809"/>
            <a:ext cx="1374627" cy="1399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241 Global Indicators</a:t>
            </a:r>
          </a:p>
          <a:p>
            <a:pPr algn="ctr"/>
            <a:r>
              <a:rPr lang="en-US" dirty="0" smtClean="0"/>
              <a:t>At Outcome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09688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725" y="2015733"/>
            <a:ext cx="8116723" cy="3450613"/>
          </a:xfrm>
        </p:spPr>
        <p:txBody>
          <a:bodyPr>
            <a:noAutofit/>
          </a:bodyPr>
          <a:lstStyle/>
          <a:p>
            <a:r>
              <a:rPr lang="en-US" sz="1600" dirty="0" smtClean="0"/>
              <a:t>Each Country has their own stage of development which lead to different interest of Key National Indicators to be focused.</a:t>
            </a:r>
          </a:p>
          <a:p>
            <a:r>
              <a:rPr lang="en-US" sz="1600" dirty="0" smtClean="0"/>
              <a:t>However there is a common need for Valid data and strong reliability of Indicators to ensure the monitoring and evaluation of Government Programs.</a:t>
            </a:r>
          </a:p>
          <a:p>
            <a:pPr algn="just"/>
            <a:r>
              <a:rPr lang="en-US" sz="1600" dirty="0" smtClean="0"/>
              <a:t>SAIs has major role as external audit institution to ensure whether the mechanism to produce the Key National Indicators is independent from the Government vested interest. </a:t>
            </a:r>
          </a:p>
          <a:p>
            <a:pPr algn="just"/>
            <a:r>
              <a:rPr lang="en-US" sz="1600" dirty="0" smtClean="0"/>
              <a:t>WG KNI can be the best place to share the audit method to ensure the Key National Indicators are reliable. The global standard of </a:t>
            </a:r>
            <a:r>
              <a:rPr lang="en-US" sz="1600" dirty="0"/>
              <a:t>audit methodology </a:t>
            </a:r>
            <a:r>
              <a:rPr lang="en-US" sz="1600" dirty="0" smtClean="0"/>
              <a:t>can be developed to measure the performance of Government programs for each country.</a:t>
            </a:r>
          </a:p>
          <a:p>
            <a:pPr algn="just"/>
            <a:r>
              <a:rPr lang="en-US" sz="1600" dirty="0" smtClean="0"/>
              <a:t>Finally, SAI can play a significant role to ensure the Government programs are still on the right track and effectively achieved their National Development Goals in the long term.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977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d-ID" dirty="0" smtClean="0"/>
              <a:t>THANK YOU</a:t>
            </a:r>
            <a:r>
              <a:rPr lang="en-US" dirty="0" smtClean="0"/>
              <a:t>  GRAZIE!</a:t>
            </a:r>
            <a:br>
              <a:rPr lang="en-US" dirty="0" smtClean="0"/>
            </a:br>
            <a:endParaRPr lang="id-ID" dirty="0" smtClean="0"/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17" r="11417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id-ID" sz="24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Audit Board of the Republic of Indonesia (BPK)</a:t>
            </a:r>
          </a:p>
          <a:p>
            <a:pPr>
              <a:defRPr/>
            </a:pPr>
            <a:r>
              <a:rPr lang="id-ID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Jl. Gatot Subrot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 </a:t>
            </a:r>
            <a:r>
              <a:rPr lang="en-US" b="1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Kav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.</a:t>
            </a:r>
            <a:r>
              <a:rPr lang="id-ID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31 Jakarta Indonesia 10210</a:t>
            </a:r>
          </a:p>
          <a:p>
            <a:pPr>
              <a:defRPr/>
            </a:pPr>
            <a:r>
              <a:rPr lang="id-ID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Website: </a:t>
            </a:r>
            <a:r>
              <a:rPr lang="id-ID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4"/>
              </a:rPr>
              <a:t>www.bpk.go.id</a:t>
            </a:r>
            <a:endParaRPr lang="id-ID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id-ID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Telephone: +62-21-</a:t>
            </a:r>
            <a:r>
              <a:rPr 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2554-9000 EXT 1183</a:t>
            </a:r>
            <a:endParaRPr lang="id-ID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defRPr/>
            </a:pPr>
            <a:r>
              <a:rPr lang="id-ID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Facsimile: +62-21-57953198</a:t>
            </a:r>
          </a:p>
          <a:p>
            <a:pPr>
              <a:defRPr/>
            </a:pPr>
            <a:endParaRPr lang="id-ID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US" smtClean="0"/>
              <a:t>11th INTOSAI WGKNI, ROME, MARCH 28th 2017</a:t>
            </a:r>
            <a:endParaRPr lang="id-ID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allery">
    <a:dk1>
      <a:sysClr val="windowText" lastClr="000000"/>
    </a:dk1>
    <a:lt1>
      <a:sysClr val="window" lastClr="FFFFFF"/>
    </a:lt1>
    <a:dk2>
      <a:srgbClr val="454545"/>
    </a:dk2>
    <a:lt2>
      <a:srgbClr val="DFDBD5"/>
    </a:lt2>
    <a:accent1>
      <a:srgbClr val="B71E42"/>
    </a:accent1>
    <a:accent2>
      <a:srgbClr val="DE478E"/>
    </a:accent2>
    <a:accent3>
      <a:srgbClr val="BC72F0"/>
    </a:accent3>
    <a:accent4>
      <a:srgbClr val="795FAF"/>
    </a:accent4>
    <a:accent5>
      <a:srgbClr val="586EA6"/>
    </a:accent5>
    <a:accent6>
      <a:srgbClr val="6892A0"/>
    </a:accent6>
    <a:hlink>
      <a:srgbClr val="FA2B5C"/>
    </a:hlink>
    <a:folHlink>
      <a:srgbClr val="BC658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13874</TotalTime>
  <Words>667</Words>
  <Application>Microsoft Office PowerPoint</Application>
  <PresentationFormat>Экран (4:3)</PresentationFormat>
  <Paragraphs>119</Paragraphs>
  <Slides>8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맑은 고딕</vt:lpstr>
      <vt:lpstr>Arial</vt:lpstr>
      <vt:lpstr>Bell MT</vt:lpstr>
      <vt:lpstr>Calibri</vt:lpstr>
      <vt:lpstr>Cambria</vt:lpstr>
      <vt:lpstr>Franklin Gothic Medium Cond</vt:lpstr>
      <vt:lpstr>Gill Sans MT</vt:lpstr>
      <vt:lpstr>Times New Roman</vt:lpstr>
      <vt:lpstr>Gallery</vt:lpstr>
      <vt:lpstr>SAI’S STRATEGIC PLAN IN SUPPORTING THE ACHIEVEMENT OF KEY NATIONAL INDICATORS AND SUSTAINABLE DEVELOPMENT GOALS (SDGs)   SAI INDONESIA’S EXPERIENCE</vt:lpstr>
      <vt:lpstr>Agenda </vt:lpstr>
      <vt:lpstr>KNI &amp; SAI Strategic Plan</vt:lpstr>
      <vt:lpstr>National Development Strategy</vt:lpstr>
      <vt:lpstr>Презентация PowerPoint</vt:lpstr>
      <vt:lpstr>Презентация PowerPoint</vt:lpstr>
      <vt:lpstr>CONCLUSION</vt:lpstr>
      <vt:lpstr>THANK YOU  GRAZIE! 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Pembahasan Pengemabangan Pemeriksaan Kinerja di BPK TA 2010 - 2014</dc:title>
  <dc:creator>Tjokorda Gde Budi Kusuma</dc:creator>
  <cp:lastModifiedBy>Конорева Юлия Николаевна</cp:lastModifiedBy>
  <cp:revision>391</cp:revision>
  <cp:lastPrinted>2018-03-16T01:17:39Z</cp:lastPrinted>
  <dcterms:created xsi:type="dcterms:W3CDTF">2010-03-22T07:00:03Z</dcterms:created>
  <dcterms:modified xsi:type="dcterms:W3CDTF">2019-09-03T13:28:17Z</dcterms:modified>
</cp:coreProperties>
</file>