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Override1.xml" ContentType="application/vnd.openxmlformats-officedocument.themeOverr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03" r:id="rId1"/>
  </p:sldMasterIdLst>
  <p:notesMasterIdLst>
    <p:notesMasterId r:id="rId10"/>
  </p:notesMasterIdLst>
  <p:handoutMasterIdLst>
    <p:handoutMasterId r:id="rId11"/>
  </p:handoutMasterIdLst>
  <p:sldIdLst>
    <p:sldId id="256" r:id="rId2"/>
    <p:sldId id="257" r:id="rId3"/>
    <p:sldId id="375" r:id="rId4"/>
    <p:sldId id="392" r:id="rId5"/>
    <p:sldId id="404" r:id="rId6"/>
    <p:sldId id="409" r:id="rId7"/>
    <p:sldId id="407" r:id="rId8"/>
    <p:sldId id="316" r:id="rId9"/>
  </p:sldIdLst>
  <p:sldSz cx="9144000" cy="6858000" type="screen4x3"/>
  <p:notesSz cx="7053263"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userDrawn="1">
          <p15:clr>
            <a:srgbClr val="A4A3A4"/>
          </p15:clr>
        </p15:guide>
        <p15:guide id="2" pos="222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FA2D7"/>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2125" autoAdjust="0"/>
  </p:normalViewPr>
  <p:slideViewPr>
    <p:cSldViewPr>
      <p:cViewPr varScale="1">
        <p:scale>
          <a:sx n="83" d="100"/>
          <a:sy n="83" d="100"/>
        </p:scale>
        <p:origin x="2424" y="90"/>
      </p:cViewPr>
      <p:guideLst>
        <p:guide orient="horz" pos="2160"/>
        <p:guide pos="2880"/>
      </p:guideLst>
    </p:cSldViewPr>
  </p:slideViewPr>
  <p:notesTextViewPr>
    <p:cViewPr>
      <p:scale>
        <a:sx n="100" d="100"/>
        <a:sy n="100" d="100"/>
      </p:scale>
      <p:origin x="0" y="0"/>
    </p:cViewPr>
  </p:notesTextViewPr>
  <p:notesViewPr>
    <p:cSldViewPr>
      <p:cViewPr varScale="1">
        <p:scale>
          <a:sx n="59" d="100"/>
          <a:sy n="59" d="100"/>
        </p:scale>
        <p:origin x="-3206" y="-72"/>
      </p:cViewPr>
      <p:guideLst>
        <p:guide orient="horz" pos="2932"/>
        <p:guide pos="22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5084"/>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sz="quarter" idx="1"/>
          </p:nvPr>
        </p:nvSpPr>
        <p:spPr>
          <a:xfrm>
            <a:off x="3995217" y="0"/>
            <a:ext cx="3056414" cy="465084"/>
          </a:xfrm>
          <a:prstGeom prst="rect">
            <a:avLst/>
          </a:prstGeom>
        </p:spPr>
        <p:txBody>
          <a:bodyPr vert="horz" lIns="91440" tIns="45720" rIns="91440" bIns="45720" rtlCol="0"/>
          <a:lstStyle>
            <a:lvl1pPr algn="r">
              <a:defRPr sz="1200"/>
            </a:lvl1pPr>
          </a:lstStyle>
          <a:p>
            <a:fld id="{2AD2080D-2883-4D95-896A-E15BACF49F14}" type="datetimeFigureOut">
              <a:rPr lang="id-ID" smtClean="0"/>
              <a:pPr/>
              <a:t>03/09/2019</a:t>
            </a:fld>
            <a:endParaRPr lang="id-ID"/>
          </a:p>
        </p:txBody>
      </p:sp>
      <p:sp>
        <p:nvSpPr>
          <p:cNvPr id="4" name="Footer Placeholder 3"/>
          <p:cNvSpPr>
            <a:spLocks noGrp="1"/>
          </p:cNvSpPr>
          <p:nvPr>
            <p:ph type="ftr" sz="quarter" idx="2"/>
          </p:nvPr>
        </p:nvSpPr>
        <p:spPr>
          <a:xfrm>
            <a:off x="0" y="8842531"/>
            <a:ext cx="3056414" cy="465083"/>
          </a:xfrm>
          <a:prstGeom prst="rect">
            <a:avLst/>
          </a:prstGeom>
        </p:spPr>
        <p:txBody>
          <a:bodyPr vert="horz" lIns="91440" tIns="45720" rIns="91440" bIns="45720" rtlCol="0" anchor="b"/>
          <a:lstStyle>
            <a:lvl1pPr algn="l">
              <a:defRPr sz="1200"/>
            </a:lvl1pPr>
          </a:lstStyle>
          <a:p>
            <a:endParaRPr lang="id-ID"/>
          </a:p>
        </p:txBody>
      </p:sp>
      <p:sp>
        <p:nvSpPr>
          <p:cNvPr id="5" name="Slide Number Placeholder 4"/>
          <p:cNvSpPr>
            <a:spLocks noGrp="1"/>
          </p:cNvSpPr>
          <p:nvPr>
            <p:ph type="sldNum" sz="quarter" idx="3"/>
          </p:nvPr>
        </p:nvSpPr>
        <p:spPr>
          <a:xfrm>
            <a:off x="3995217" y="8842531"/>
            <a:ext cx="3056414" cy="465083"/>
          </a:xfrm>
          <a:prstGeom prst="rect">
            <a:avLst/>
          </a:prstGeom>
        </p:spPr>
        <p:txBody>
          <a:bodyPr vert="horz" lIns="91440" tIns="45720" rIns="91440" bIns="45720" rtlCol="0" anchor="b"/>
          <a:lstStyle>
            <a:lvl1pPr algn="r">
              <a:defRPr sz="1200"/>
            </a:lvl1pPr>
          </a:lstStyle>
          <a:p>
            <a:fld id="{EF895B51-FF1E-49A4-AD3B-D52EFB758BB4}" type="slidenum">
              <a:rPr lang="id-ID" smtClean="0"/>
              <a:pPr/>
              <a:t>‹#›</a:t>
            </a:fld>
            <a:endParaRPr lang="id-ID"/>
          </a:p>
        </p:txBody>
      </p:sp>
    </p:spTree>
    <p:extLst>
      <p:ext uri="{BB962C8B-B14F-4D97-AF65-F5344CB8AC3E}">
        <p14:creationId xmlns:p14="http://schemas.microsoft.com/office/powerpoint/2010/main" val="42043735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56414" cy="4654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Arial" charset="0"/>
              </a:defRPr>
            </a:lvl1pPr>
          </a:lstStyle>
          <a:p>
            <a:pPr>
              <a:defRPr/>
            </a:pPr>
            <a:endParaRPr lang="en-GB"/>
          </a:p>
        </p:txBody>
      </p:sp>
      <p:sp>
        <p:nvSpPr>
          <p:cNvPr id="3075" name="Rectangle 3"/>
          <p:cNvSpPr>
            <a:spLocks noGrp="1" noChangeArrowheads="1"/>
          </p:cNvSpPr>
          <p:nvPr>
            <p:ph type="dt" idx="1"/>
          </p:nvPr>
        </p:nvSpPr>
        <p:spPr bwMode="auto">
          <a:xfrm>
            <a:off x="3995217" y="0"/>
            <a:ext cx="3056414" cy="4654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GB"/>
          </a:p>
        </p:txBody>
      </p:sp>
      <p:sp>
        <p:nvSpPr>
          <p:cNvPr id="41988" name="Rectangle 4"/>
          <p:cNvSpPr>
            <a:spLocks noGrp="1" noRot="1" noChangeAspect="1" noChangeArrowheads="1" noTextEdit="1"/>
          </p:cNvSpPr>
          <p:nvPr>
            <p:ph type="sldImg" idx="2"/>
          </p:nvPr>
        </p:nvSpPr>
        <p:spPr bwMode="auto">
          <a:xfrm>
            <a:off x="1198563" y="698500"/>
            <a:ext cx="4656137" cy="3490913"/>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705327" y="4421823"/>
            <a:ext cx="5642610" cy="4189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3078" name="Rectangle 6"/>
          <p:cNvSpPr>
            <a:spLocks noGrp="1" noChangeArrowheads="1"/>
          </p:cNvSpPr>
          <p:nvPr>
            <p:ph type="ftr" sz="quarter" idx="4"/>
          </p:nvPr>
        </p:nvSpPr>
        <p:spPr bwMode="auto">
          <a:xfrm>
            <a:off x="0" y="8842030"/>
            <a:ext cx="3056414" cy="4654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995217" y="8842030"/>
            <a:ext cx="3056414" cy="46545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Arial" charset="0"/>
              </a:defRPr>
            </a:lvl1pPr>
          </a:lstStyle>
          <a:p>
            <a:pPr>
              <a:defRPr/>
            </a:pPr>
            <a:fld id="{91C71863-030A-4785-A66A-96DAEA1B31F1}" type="slidenum">
              <a:rPr lang="en-GB"/>
              <a:pPr>
                <a:defRPr/>
              </a:pPr>
              <a:t>‹#›</a:t>
            </a:fld>
            <a:endParaRPr lang="en-GB"/>
          </a:p>
        </p:txBody>
      </p:sp>
    </p:spTree>
    <p:extLst>
      <p:ext uri="{BB962C8B-B14F-4D97-AF65-F5344CB8AC3E}">
        <p14:creationId xmlns:p14="http://schemas.microsoft.com/office/powerpoint/2010/main" val="380560365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43AC965B-E23B-42BF-90DF-69CFFAC7F764}" type="slidenum">
              <a:rPr lang="en-GB" smtClean="0"/>
              <a:pPr/>
              <a:t>1</a:t>
            </a:fld>
            <a:endParaRPr lang="en-GB"/>
          </a:p>
        </p:txBody>
      </p:sp>
      <p:sp>
        <p:nvSpPr>
          <p:cNvPr id="43011" name="Rectangle 2"/>
          <p:cNvSpPr>
            <a:spLocks noGrp="1" noRot="1" noChangeAspect="1" noChangeArrowheads="1" noTextEdit="1"/>
          </p:cNvSpPr>
          <p:nvPr>
            <p:ph type="sldImg"/>
          </p:nvPr>
        </p:nvSpPr>
        <p:spPr>
          <a:ln/>
        </p:spPr>
      </p:sp>
      <p:sp>
        <p:nvSpPr>
          <p:cNvPr id="6" name="Notes Placeholder 5"/>
          <p:cNvSpPr>
            <a:spLocks noGrp="1"/>
          </p:cNvSpPr>
          <p:nvPr>
            <p:ph type="body" sz="quarter" idx="10"/>
          </p:nvPr>
        </p:nvSpPr>
        <p:spPr/>
        <p:txBody>
          <a:bodyPr>
            <a:normAutofit/>
          </a:bodyPr>
          <a:lstStyle/>
          <a:p>
            <a:endParaRPr lang="id-ID" dirty="0"/>
          </a:p>
        </p:txBody>
      </p:sp>
    </p:spTree>
    <p:extLst>
      <p:ext uri="{BB962C8B-B14F-4D97-AF65-F5344CB8AC3E}">
        <p14:creationId xmlns:p14="http://schemas.microsoft.com/office/powerpoint/2010/main" val="566224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D59C8143-6C11-44C4-8BBF-789A4585C1A0}" type="slidenum">
              <a:rPr lang="en-GB" smtClean="0"/>
              <a:pPr/>
              <a:t>2</a:t>
            </a:fld>
            <a:endParaRPr lang="en-GB"/>
          </a:p>
        </p:txBody>
      </p:sp>
      <p:sp>
        <p:nvSpPr>
          <p:cNvPr id="44035" name="Rectangle 2"/>
          <p:cNvSpPr>
            <a:spLocks noGrp="1" noRot="1" noChangeAspect="1" noChangeArrowheads="1" noTextEdit="1"/>
          </p:cNvSpPr>
          <p:nvPr>
            <p:ph type="sldImg"/>
          </p:nvPr>
        </p:nvSpPr>
        <p:spPr>
          <a:ln/>
        </p:spPr>
      </p:sp>
      <p:sp>
        <p:nvSpPr>
          <p:cNvPr id="5" name="Notes Placeholder 4"/>
          <p:cNvSpPr>
            <a:spLocks noGrp="1"/>
          </p:cNvSpPr>
          <p:nvPr>
            <p:ph type="body" sz="quarter" idx="10"/>
          </p:nvPr>
        </p:nvSpPr>
        <p:spPr/>
        <p:txBody>
          <a:bodyPr>
            <a:normAutofit/>
          </a:bodyPr>
          <a:lstStyle/>
          <a:p>
            <a:endParaRPr lang="id-ID"/>
          </a:p>
        </p:txBody>
      </p:sp>
    </p:spTree>
    <p:extLst>
      <p:ext uri="{BB962C8B-B14F-4D97-AF65-F5344CB8AC3E}">
        <p14:creationId xmlns:p14="http://schemas.microsoft.com/office/powerpoint/2010/main" val="137468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BPK design its activities</a:t>
            </a:r>
            <a:r>
              <a:rPr lang="en-US" baseline="0" dirty="0"/>
              <a:t> based </a:t>
            </a:r>
            <a:r>
              <a:rPr lang="en-US" dirty="0"/>
              <a:t>upon 12 themes based on the National Development Plan of 2015-2019.</a:t>
            </a:r>
          </a:p>
        </p:txBody>
      </p:sp>
      <p:sp>
        <p:nvSpPr>
          <p:cNvPr id="4" name="Slide Number Placeholder 3"/>
          <p:cNvSpPr>
            <a:spLocks noGrp="1"/>
          </p:cNvSpPr>
          <p:nvPr>
            <p:ph type="sldNum" sz="quarter" idx="10"/>
          </p:nvPr>
        </p:nvSpPr>
        <p:spPr/>
        <p:txBody>
          <a:bodyPr/>
          <a:lstStyle/>
          <a:p>
            <a:pPr>
              <a:defRPr/>
            </a:pPr>
            <a:fld id="{91C71863-030A-4785-A66A-96DAEA1B31F1}" type="slidenum">
              <a:rPr lang="en-GB" smtClean="0"/>
              <a:pPr>
                <a:defRPr/>
              </a:pPr>
              <a:t>5</a:t>
            </a:fld>
            <a:endParaRPr lang="en-GB"/>
          </a:p>
        </p:txBody>
      </p:sp>
    </p:spTree>
    <p:extLst>
      <p:ext uri="{BB962C8B-B14F-4D97-AF65-F5344CB8AC3E}">
        <p14:creationId xmlns:p14="http://schemas.microsoft.com/office/powerpoint/2010/main" val="2095480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E7FAFD4-8A5B-4A23-BBF9-3B75DF145B61}" type="slidenum">
              <a:rPr lang="en-GB" smtClean="0"/>
              <a:pPr/>
              <a:t>8</a:t>
            </a:fld>
            <a:endParaRPr lang="en-GB"/>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id-ID"/>
          </a:p>
        </p:txBody>
      </p:sp>
    </p:spTree>
    <p:extLst>
      <p:ext uri="{BB962C8B-B14F-4D97-AF65-F5344CB8AC3E}">
        <p14:creationId xmlns:p14="http://schemas.microsoft.com/office/powerpoint/2010/main" val="1316883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r>
              <a:rPr lang="en-US"/>
              <a:t>April 3 -5, 2012</a:t>
            </a:r>
            <a:endParaRPr lang="id-ID" dirty="0"/>
          </a:p>
        </p:txBody>
      </p:sp>
      <p:sp>
        <p:nvSpPr>
          <p:cNvPr id="5" name="Footer Placeholder 4"/>
          <p:cNvSpPr>
            <a:spLocks noGrp="1"/>
          </p:cNvSpPr>
          <p:nvPr>
            <p:ph type="ftr" sz="quarter" idx="11"/>
          </p:nvPr>
        </p:nvSpPr>
        <p:spPr>
          <a:xfrm>
            <a:off x="2396319" y="329308"/>
            <a:ext cx="3086292" cy="309201"/>
          </a:xfrm>
        </p:spPr>
        <p:txBody>
          <a:bodyPr/>
          <a:lstStyle/>
          <a:p>
            <a:pPr algn="l">
              <a:defRPr/>
            </a:pPr>
            <a:r>
              <a:rPr lang="en-US"/>
              <a:t>11th INTOSAI WGKNI, ROME, MARCH 28th 2017</a:t>
            </a:r>
            <a:endParaRPr lang="id-ID" dirty="0"/>
          </a:p>
        </p:txBody>
      </p:sp>
      <p:sp>
        <p:nvSpPr>
          <p:cNvPr id="6" name="Slide Number Placeholder 5"/>
          <p:cNvSpPr>
            <a:spLocks noGrp="1"/>
          </p:cNvSpPr>
          <p:nvPr>
            <p:ph type="sldNum" sz="quarter" idx="12"/>
          </p:nvPr>
        </p:nvSpPr>
        <p:spPr>
          <a:xfrm>
            <a:off x="1434703" y="798973"/>
            <a:ext cx="802005" cy="503578"/>
          </a:xfrm>
        </p:spPr>
        <p:txBody>
          <a:bodyPr/>
          <a:lstStyle/>
          <a:p>
            <a:pPr>
              <a:defRPr/>
            </a:pPr>
            <a:fld id="{F414ACAA-415D-41A6-AA68-04D085146142}" type="slidenum">
              <a:rPr lang="id-ID" smtClean="0"/>
              <a:pPr>
                <a:defRPr/>
              </a:pPr>
              <a:t>‹#›</a:t>
            </a:fld>
            <a:endParaRPr lang="id-ID"/>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172930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April 3 -5, 2012</a:t>
            </a:r>
            <a:endParaRPr lang="id-ID"/>
          </a:p>
        </p:txBody>
      </p:sp>
      <p:sp>
        <p:nvSpPr>
          <p:cNvPr id="5" name="Footer Placeholder 4"/>
          <p:cNvSpPr>
            <a:spLocks noGrp="1"/>
          </p:cNvSpPr>
          <p:nvPr>
            <p:ph type="ftr" sz="quarter" idx="11"/>
          </p:nvPr>
        </p:nvSpPr>
        <p:spPr/>
        <p:txBody>
          <a:bodyPr/>
          <a:lstStyle/>
          <a:p>
            <a:pPr>
              <a:defRPr/>
            </a:pPr>
            <a:r>
              <a:rPr lang="en-US"/>
              <a:t>11th INTOSAI WGKNI, ROME, MARCH 28th 2017</a:t>
            </a:r>
            <a:endParaRPr lang="id-ID"/>
          </a:p>
        </p:txBody>
      </p:sp>
      <p:sp>
        <p:nvSpPr>
          <p:cNvPr id="6" name="Slide Number Placeholder 5"/>
          <p:cNvSpPr>
            <a:spLocks noGrp="1"/>
          </p:cNvSpPr>
          <p:nvPr>
            <p:ph type="sldNum" sz="quarter" idx="12"/>
          </p:nvPr>
        </p:nvSpPr>
        <p:spPr/>
        <p:txBody>
          <a:bodyPr/>
          <a:lstStyle/>
          <a:p>
            <a:pPr>
              <a:defRPr/>
            </a:pPr>
            <a:fld id="{6B35AFA3-9210-467E-BA9D-28FF4C4A7C5A}" type="slidenum">
              <a:rPr lang="id-ID" smtClean="0"/>
              <a:pPr>
                <a:defRPr/>
              </a:pPr>
              <a:t>‹#›</a:t>
            </a:fld>
            <a:endParaRPr lang="id-ID"/>
          </a:p>
        </p:txBody>
      </p:sp>
    </p:spTree>
    <p:extLst>
      <p:ext uri="{BB962C8B-B14F-4D97-AF65-F5344CB8AC3E}">
        <p14:creationId xmlns:p14="http://schemas.microsoft.com/office/powerpoint/2010/main" val="3782854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April 3 -5, 2012</a:t>
            </a:r>
            <a:endParaRPr lang="id-ID"/>
          </a:p>
        </p:txBody>
      </p:sp>
      <p:sp>
        <p:nvSpPr>
          <p:cNvPr id="5" name="Footer Placeholder 4"/>
          <p:cNvSpPr>
            <a:spLocks noGrp="1"/>
          </p:cNvSpPr>
          <p:nvPr>
            <p:ph type="ftr" sz="quarter" idx="11"/>
          </p:nvPr>
        </p:nvSpPr>
        <p:spPr/>
        <p:txBody>
          <a:bodyPr/>
          <a:lstStyle/>
          <a:p>
            <a:pPr>
              <a:defRPr/>
            </a:pPr>
            <a:r>
              <a:rPr lang="en-US"/>
              <a:t>11th INTOSAI WGKNI, ROME, MARCH 28th 2017</a:t>
            </a:r>
            <a:endParaRPr lang="id-ID"/>
          </a:p>
        </p:txBody>
      </p:sp>
      <p:sp>
        <p:nvSpPr>
          <p:cNvPr id="6" name="Slide Number Placeholder 5"/>
          <p:cNvSpPr>
            <a:spLocks noGrp="1"/>
          </p:cNvSpPr>
          <p:nvPr>
            <p:ph type="sldNum" sz="quarter" idx="12"/>
          </p:nvPr>
        </p:nvSpPr>
        <p:spPr/>
        <p:txBody>
          <a:bodyPr/>
          <a:lstStyle/>
          <a:p>
            <a:pPr>
              <a:defRPr/>
            </a:pPr>
            <a:fld id="{D4DE108D-2461-4B89-8DBD-4DA396C72CF5}" type="slidenum">
              <a:rPr lang="id-ID" smtClean="0"/>
              <a:pPr>
                <a:defRPr/>
              </a:pPr>
              <a:t>‹#›</a:t>
            </a:fld>
            <a:endParaRPr lang="id-ID"/>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9630821"/>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2072317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4102781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668369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7271946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0832971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421849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79288"/>
          </a:xfrm>
          <a:prstGeom prst="rect">
            <a:avLst/>
          </a:prstGeom>
        </p:spPr>
        <p:txBody>
          <a:bodyPr anchor="ctr"/>
          <a:lstStyle>
            <a:lvl1pPr algn="l">
              <a:defRPr>
                <a:solidFill>
                  <a:schemeClr val="accent3">
                    <a:lumMod val="20000"/>
                    <a:lumOff val="80000"/>
                  </a:schemeClr>
                </a:solidFill>
              </a:defRPr>
            </a:lvl1pPr>
          </a:lstStyle>
          <a:p>
            <a:r>
              <a:rPr lang="en-US" altLang="ko-KR" dirty="0"/>
              <a:t> Click to edit title</a:t>
            </a:r>
            <a:endParaRPr lang="ko-KR" altLang="en-US" dirty="0"/>
          </a:p>
        </p:txBody>
      </p:sp>
      <p:sp>
        <p:nvSpPr>
          <p:cNvPr id="4" name="Content Placeholder 2"/>
          <p:cNvSpPr>
            <a:spLocks noGrp="1"/>
          </p:cNvSpPr>
          <p:nvPr>
            <p:ph idx="1"/>
          </p:nvPr>
        </p:nvSpPr>
        <p:spPr>
          <a:xfrm>
            <a:off x="395536" y="1508787"/>
            <a:ext cx="8496944" cy="614197"/>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a:t>Click to edit Master text styles</a:t>
            </a:r>
          </a:p>
        </p:txBody>
      </p:sp>
      <p:sp>
        <p:nvSpPr>
          <p:cNvPr id="5" name="Content Placeholder 2"/>
          <p:cNvSpPr>
            <a:spLocks noGrp="1"/>
          </p:cNvSpPr>
          <p:nvPr>
            <p:ph idx="10"/>
          </p:nvPr>
        </p:nvSpPr>
        <p:spPr>
          <a:xfrm>
            <a:off x="405880" y="2411015"/>
            <a:ext cx="8496944" cy="3994316"/>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a:t>Click to edit Master text styles</a:t>
            </a:r>
          </a:p>
        </p:txBody>
      </p:sp>
    </p:spTree>
    <p:extLst>
      <p:ext uri="{BB962C8B-B14F-4D97-AF65-F5344CB8AC3E}">
        <p14:creationId xmlns:p14="http://schemas.microsoft.com/office/powerpoint/2010/main" val="182231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r>
              <a:rPr lang="en-US"/>
              <a:t>April 3 -5, 2012</a:t>
            </a:r>
            <a:endParaRPr lang="id-ID" dirty="0"/>
          </a:p>
        </p:txBody>
      </p:sp>
      <p:sp>
        <p:nvSpPr>
          <p:cNvPr id="5" name="Footer Placeholder 4"/>
          <p:cNvSpPr>
            <a:spLocks noGrp="1"/>
          </p:cNvSpPr>
          <p:nvPr>
            <p:ph type="ftr" sz="quarter" idx="11"/>
          </p:nvPr>
        </p:nvSpPr>
        <p:spPr/>
        <p:txBody>
          <a:bodyPr/>
          <a:lstStyle/>
          <a:p>
            <a:pPr algn="l">
              <a:defRPr/>
            </a:pPr>
            <a:r>
              <a:rPr lang="en-US"/>
              <a:t>11th INTOSAI WGKNI, ROME, MARCH 28th 2017</a:t>
            </a:r>
            <a:endParaRPr lang="id-ID" dirty="0"/>
          </a:p>
        </p:txBody>
      </p:sp>
      <p:sp>
        <p:nvSpPr>
          <p:cNvPr id="6" name="Slide Number Placeholder 5"/>
          <p:cNvSpPr>
            <a:spLocks noGrp="1"/>
          </p:cNvSpPr>
          <p:nvPr>
            <p:ph type="sldNum" sz="quarter" idx="12"/>
          </p:nvPr>
        </p:nvSpPr>
        <p:spPr/>
        <p:txBody>
          <a:bodyPr/>
          <a:lstStyle/>
          <a:p>
            <a:pPr>
              <a:defRPr/>
            </a:pPr>
            <a:fld id="{51FD7291-A196-4D90-A9C9-A8A989A1790C}" type="slidenum">
              <a:rPr lang="id-ID" smtClean="0"/>
              <a:pPr>
                <a:defRPr/>
              </a:pPr>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57124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r>
              <a:rPr lang="en-US"/>
              <a:t>April 3 -5, 2012</a:t>
            </a:r>
            <a:endParaRPr lang="id-ID" dirty="0"/>
          </a:p>
        </p:txBody>
      </p:sp>
      <p:sp>
        <p:nvSpPr>
          <p:cNvPr id="5" name="Footer Placeholder 4"/>
          <p:cNvSpPr>
            <a:spLocks noGrp="1"/>
          </p:cNvSpPr>
          <p:nvPr>
            <p:ph type="ftr" sz="quarter" idx="11"/>
          </p:nvPr>
        </p:nvSpPr>
        <p:spPr/>
        <p:txBody>
          <a:bodyPr/>
          <a:lstStyle/>
          <a:p>
            <a:pPr algn="l">
              <a:defRPr/>
            </a:pPr>
            <a:r>
              <a:rPr lang="en-US"/>
              <a:t>11th INTOSAI WGKNI, ROME, MARCH 28th 2017</a:t>
            </a:r>
            <a:endParaRPr lang="id-ID" dirty="0"/>
          </a:p>
        </p:txBody>
      </p:sp>
      <p:sp>
        <p:nvSpPr>
          <p:cNvPr id="6" name="Slide Number Placeholder 5"/>
          <p:cNvSpPr>
            <a:spLocks noGrp="1"/>
          </p:cNvSpPr>
          <p:nvPr>
            <p:ph type="sldNum" sz="quarter" idx="12"/>
          </p:nvPr>
        </p:nvSpPr>
        <p:spPr/>
        <p:txBody>
          <a:bodyPr/>
          <a:lstStyle/>
          <a:p>
            <a:pPr>
              <a:defRPr/>
            </a:pPr>
            <a:fld id="{06B3C091-9D06-416B-A1F7-BB1D294DC983}" type="slidenum">
              <a:rPr lang="id-ID" smtClean="0"/>
              <a:pPr>
                <a:defRPr/>
              </a:pPr>
              <a:t>‹#›</a:t>
            </a:fld>
            <a:endParaRPr lang="id-ID"/>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69132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r>
              <a:rPr lang="en-US"/>
              <a:t>April 3 -5, 2012</a:t>
            </a:r>
            <a:endParaRPr lang="id-ID" dirty="0"/>
          </a:p>
        </p:txBody>
      </p:sp>
      <p:sp>
        <p:nvSpPr>
          <p:cNvPr id="6" name="Footer Placeholder 5"/>
          <p:cNvSpPr>
            <a:spLocks noGrp="1"/>
          </p:cNvSpPr>
          <p:nvPr>
            <p:ph type="ftr" sz="quarter" idx="11"/>
          </p:nvPr>
        </p:nvSpPr>
        <p:spPr/>
        <p:txBody>
          <a:bodyPr/>
          <a:lstStyle/>
          <a:p>
            <a:pPr algn="l">
              <a:defRPr/>
            </a:pPr>
            <a:r>
              <a:rPr lang="en-US"/>
              <a:t>11th INTOSAI WGKNI, ROME, MARCH 28th 2017</a:t>
            </a:r>
            <a:endParaRPr lang="id-ID" dirty="0"/>
          </a:p>
        </p:txBody>
      </p:sp>
      <p:sp>
        <p:nvSpPr>
          <p:cNvPr id="7" name="Slide Number Placeholder 6"/>
          <p:cNvSpPr>
            <a:spLocks noGrp="1"/>
          </p:cNvSpPr>
          <p:nvPr>
            <p:ph type="sldNum" sz="quarter" idx="12"/>
          </p:nvPr>
        </p:nvSpPr>
        <p:spPr/>
        <p:txBody>
          <a:bodyPr/>
          <a:lstStyle/>
          <a:p>
            <a:pPr>
              <a:defRPr/>
            </a:pPr>
            <a:fld id="{DF68048C-70A5-4002-B26C-C51C494C70E4}" type="slidenum">
              <a:rPr lang="id-ID" smtClean="0"/>
              <a:pPr>
                <a:defRPr/>
              </a:pPr>
              <a:t>‹#›</a:t>
            </a:fld>
            <a:endParaRPr lang="id-ID"/>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42406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r>
              <a:rPr lang="en-US"/>
              <a:t>April 3 -5, 2012</a:t>
            </a:r>
            <a:endParaRPr lang="id-ID" dirty="0"/>
          </a:p>
        </p:txBody>
      </p:sp>
      <p:sp>
        <p:nvSpPr>
          <p:cNvPr id="8" name="Footer Placeholder 7"/>
          <p:cNvSpPr>
            <a:spLocks noGrp="1"/>
          </p:cNvSpPr>
          <p:nvPr>
            <p:ph type="ftr" sz="quarter" idx="11"/>
          </p:nvPr>
        </p:nvSpPr>
        <p:spPr/>
        <p:txBody>
          <a:bodyPr/>
          <a:lstStyle/>
          <a:p>
            <a:pPr algn="l">
              <a:defRPr/>
            </a:pPr>
            <a:r>
              <a:rPr lang="en-US"/>
              <a:t>11th INTOSAI WGKNI, ROME, MARCH 28th 2017</a:t>
            </a:r>
            <a:endParaRPr lang="id-ID" dirty="0"/>
          </a:p>
        </p:txBody>
      </p:sp>
      <p:sp>
        <p:nvSpPr>
          <p:cNvPr id="9" name="Slide Number Placeholder 8"/>
          <p:cNvSpPr>
            <a:spLocks noGrp="1"/>
          </p:cNvSpPr>
          <p:nvPr>
            <p:ph type="sldNum" sz="quarter" idx="12"/>
          </p:nvPr>
        </p:nvSpPr>
        <p:spPr/>
        <p:txBody>
          <a:bodyPr/>
          <a:lstStyle/>
          <a:p>
            <a:pPr>
              <a:defRPr/>
            </a:pPr>
            <a:fld id="{6EC6B416-D388-4132-875A-47B257819C16}" type="slidenum">
              <a:rPr lang="id-ID" smtClean="0"/>
              <a:pPr>
                <a:defRPr/>
              </a:pPr>
              <a:t>‹#›</a:t>
            </a:fld>
            <a:endParaRPr lang="id-ID"/>
          </a:p>
        </p:txBody>
      </p:sp>
    </p:spTree>
    <p:extLst>
      <p:ext uri="{BB962C8B-B14F-4D97-AF65-F5344CB8AC3E}">
        <p14:creationId xmlns:p14="http://schemas.microsoft.com/office/powerpoint/2010/main" val="110725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r>
              <a:rPr lang="en-US"/>
              <a:t>April 3 -5, 2012</a:t>
            </a:r>
            <a:endParaRPr lang="id-ID" dirty="0"/>
          </a:p>
        </p:txBody>
      </p:sp>
      <p:sp>
        <p:nvSpPr>
          <p:cNvPr id="4" name="Footer Placeholder 3"/>
          <p:cNvSpPr>
            <a:spLocks noGrp="1"/>
          </p:cNvSpPr>
          <p:nvPr>
            <p:ph type="ftr" sz="quarter" idx="11"/>
          </p:nvPr>
        </p:nvSpPr>
        <p:spPr/>
        <p:txBody>
          <a:bodyPr/>
          <a:lstStyle/>
          <a:p>
            <a:pPr>
              <a:defRPr/>
            </a:pPr>
            <a:r>
              <a:rPr lang="en-US"/>
              <a:t>11th INTOSAI WGKNI, ROME, MARCH 28th 2017</a:t>
            </a:r>
            <a:endParaRPr lang="id-ID" dirty="0"/>
          </a:p>
        </p:txBody>
      </p:sp>
      <p:sp>
        <p:nvSpPr>
          <p:cNvPr id="5" name="Slide Number Placeholder 4"/>
          <p:cNvSpPr>
            <a:spLocks noGrp="1"/>
          </p:cNvSpPr>
          <p:nvPr>
            <p:ph type="sldNum" sz="quarter" idx="12"/>
          </p:nvPr>
        </p:nvSpPr>
        <p:spPr/>
        <p:txBody>
          <a:bodyPr/>
          <a:lstStyle/>
          <a:p>
            <a:pPr>
              <a:defRPr/>
            </a:pPr>
            <a:fld id="{FA6D4D51-5252-4A52-A943-D1880967F243}" type="slidenum">
              <a:rPr lang="id-ID" smtClean="0"/>
              <a:pPr>
                <a:defRPr/>
              </a:pPr>
              <a:t>‹#›</a:t>
            </a:fld>
            <a:endParaRPr lang="id-ID"/>
          </a:p>
        </p:txBody>
      </p:sp>
    </p:spTree>
    <p:extLst>
      <p:ext uri="{BB962C8B-B14F-4D97-AF65-F5344CB8AC3E}">
        <p14:creationId xmlns:p14="http://schemas.microsoft.com/office/powerpoint/2010/main" val="31550157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a:t>April 3 -5, 2012</a:t>
            </a:r>
            <a:endParaRPr lang="id-ID"/>
          </a:p>
        </p:txBody>
      </p:sp>
      <p:sp>
        <p:nvSpPr>
          <p:cNvPr id="3" name="Footer Placeholder 2"/>
          <p:cNvSpPr>
            <a:spLocks noGrp="1"/>
          </p:cNvSpPr>
          <p:nvPr>
            <p:ph type="ftr" sz="quarter" idx="11"/>
          </p:nvPr>
        </p:nvSpPr>
        <p:spPr/>
        <p:txBody>
          <a:bodyPr/>
          <a:lstStyle/>
          <a:p>
            <a:pPr>
              <a:defRPr/>
            </a:pPr>
            <a:r>
              <a:rPr lang="en-US"/>
              <a:t>11th INTOSAI WGKNI, ROME, MARCH 28th 2017</a:t>
            </a:r>
            <a:endParaRPr lang="id-ID"/>
          </a:p>
        </p:txBody>
      </p:sp>
      <p:sp>
        <p:nvSpPr>
          <p:cNvPr id="4" name="Slide Number Placeholder 3"/>
          <p:cNvSpPr>
            <a:spLocks noGrp="1"/>
          </p:cNvSpPr>
          <p:nvPr>
            <p:ph type="sldNum" sz="quarter" idx="12"/>
          </p:nvPr>
        </p:nvSpPr>
        <p:spPr/>
        <p:txBody>
          <a:bodyPr/>
          <a:lstStyle/>
          <a:p>
            <a:pPr>
              <a:defRPr/>
            </a:pPr>
            <a:fld id="{5E7740B5-B793-4BC0-829D-F145B6C658E9}" type="slidenum">
              <a:rPr lang="id-ID" smtClean="0"/>
              <a:pPr>
                <a:defRPr/>
              </a:pPr>
              <a:t>‹#›</a:t>
            </a:fld>
            <a:endParaRPr lang="id-ID"/>
          </a:p>
        </p:txBody>
      </p:sp>
    </p:spTree>
    <p:extLst>
      <p:ext uri="{BB962C8B-B14F-4D97-AF65-F5344CB8AC3E}">
        <p14:creationId xmlns:p14="http://schemas.microsoft.com/office/powerpoint/2010/main" val="799826358"/>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r>
              <a:rPr lang="en-US"/>
              <a:t>April 3 -5, 2012</a:t>
            </a:r>
            <a:endParaRPr lang="id-ID"/>
          </a:p>
        </p:txBody>
      </p:sp>
      <p:sp>
        <p:nvSpPr>
          <p:cNvPr id="6" name="Footer Placeholder 5"/>
          <p:cNvSpPr>
            <a:spLocks noGrp="1"/>
          </p:cNvSpPr>
          <p:nvPr>
            <p:ph type="ftr" sz="quarter" idx="11"/>
          </p:nvPr>
        </p:nvSpPr>
        <p:spPr/>
        <p:txBody>
          <a:bodyPr/>
          <a:lstStyle/>
          <a:p>
            <a:pPr>
              <a:defRPr/>
            </a:pPr>
            <a:r>
              <a:rPr lang="en-US"/>
              <a:t>11th INTOSAI WGKNI, ROME, MARCH 28th 2017</a:t>
            </a:r>
            <a:endParaRPr lang="id-ID"/>
          </a:p>
        </p:txBody>
      </p:sp>
      <p:sp>
        <p:nvSpPr>
          <p:cNvPr id="7" name="Slide Number Placeholder 6"/>
          <p:cNvSpPr>
            <a:spLocks noGrp="1"/>
          </p:cNvSpPr>
          <p:nvPr>
            <p:ph type="sldNum" sz="quarter" idx="12"/>
          </p:nvPr>
        </p:nvSpPr>
        <p:spPr/>
        <p:txBody>
          <a:bodyPr/>
          <a:lstStyle/>
          <a:p>
            <a:pPr>
              <a:defRPr/>
            </a:pPr>
            <a:fld id="{9ECEEA51-930B-4D0A-894B-DFB768CFFDD2}" type="slidenum">
              <a:rPr lang="id-ID" smtClean="0"/>
              <a:pPr>
                <a:defRPr/>
              </a:pPr>
              <a:t>‹#›</a:t>
            </a:fld>
            <a:endParaRPr lang="id-ID"/>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53860317"/>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pPr>
              <a:defRPr/>
            </a:pPr>
            <a:r>
              <a:rPr lang="en-US"/>
              <a:t>April 3 -5, 2012</a:t>
            </a:r>
            <a:endParaRPr lang="id-ID"/>
          </a:p>
        </p:txBody>
      </p:sp>
      <p:sp>
        <p:nvSpPr>
          <p:cNvPr id="6" name="Footer Placeholder 5"/>
          <p:cNvSpPr>
            <a:spLocks noGrp="1"/>
          </p:cNvSpPr>
          <p:nvPr>
            <p:ph type="ftr" sz="quarter" idx="11"/>
          </p:nvPr>
        </p:nvSpPr>
        <p:spPr>
          <a:xfrm>
            <a:off x="1437530" y="318641"/>
            <a:ext cx="3251553" cy="320931"/>
          </a:xfrm>
        </p:spPr>
        <p:txBody>
          <a:bodyPr/>
          <a:lstStyle/>
          <a:p>
            <a:pPr>
              <a:defRPr/>
            </a:pPr>
            <a:r>
              <a:rPr lang="en-US"/>
              <a:t>11th INTOSAI WGKNI, ROME, MARCH 28th 2017</a:t>
            </a:r>
            <a:endParaRPr lang="id-ID"/>
          </a:p>
        </p:txBody>
      </p:sp>
      <p:sp>
        <p:nvSpPr>
          <p:cNvPr id="7" name="Slide Number Placeholder 6"/>
          <p:cNvSpPr>
            <a:spLocks noGrp="1"/>
          </p:cNvSpPr>
          <p:nvPr>
            <p:ph type="sldNum" sz="quarter" idx="12"/>
          </p:nvPr>
        </p:nvSpPr>
        <p:spPr/>
        <p:txBody>
          <a:bodyPr/>
          <a:lstStyle/>
          <a:p>
            <a:pPr>
              <a:defRPr/>
            </a:pPr>
            <a:fld id="{4E63ACF5-BCD2-40BF-9B67-87A061F51BFA}" type="slidenum">
              <a:rPr lang="id-ID" smtClean="0"/>
              <a:pPr>
                <a:defRPr/>
              </a:pPr>
              <a:t>‹#›</a:t>
            </a:fld>
            <a:endParaRPr lang="id-ID"/>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76304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20">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a:defRPr/>
            </a:pPr>
            <a:r>
              <a:rPr lang="en-US"/>
              <a:t>April 3 -5, 2012</a:t>
            </a:r>
            <a:endParaRPr lang="id-ID" dirty="0"/>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algn="l">
              <a:defRPr/>
            </a:pPr>
            <a:r>
              <a:rPr lang="en-US"/>
              <a:t>11th INTOSAI WGKNI, ROME, MARCH 28th 2017</a:t>
            </a:r>
            <a:endParaRPr lang="id-ID" dirty="0"/>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pPr>
              <a:defRPr/>
            </a:pPr>
            <a:fld id="{6EC6B416-D388-4132-875A-47B257819C16}" type="slidenum">
              <a:rPr lang="id-ID" smtClean="0"/>
              <a:pPr>
                <a:defRPr/>
              </a:pPr>
              <a:t>‹#›</a:t>
            </a:fld>
            <a:endParaRPr lang="id-ID"/>
          </a:p>
        </p:txBody>
      </p:sp>
    </p:spTree>
    <p:extLst>
      <p:ext uri="{BB962C8B-B14F-4D97-AF65-F5344CB8AC3E}">
        <p14:creationId xmlns:p14="http://schemas.microsoft.com/office/powerpoint/2010/main" val="3804472003"/>
      </p:ext>
    </p:extLst>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 id="2147484215" r:id="rId12"/>
    <p:sldLayoutId id="2147484080" r:id="rId13"/>
    <p:sldLayoutId id="2147484081" r:id="rId14"/>
    <p:sldLayoutId id="2147484082" r:id="rId15"/>
    <p:sldLayoutId id="2147484083" r:id="rId16"/>
    <p:sldLayoutId id="2147484084" r:id="rId17"/>
    <p:sldLayoutId id="2147484085" r:id="rId18"/>
  </p:sldLayoutIdLst>
  <p:transition spd="med">
    <p:comb/>
  </p:transition>
  <p:hf hdr="0" dt="0"/>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hyperlink" Target="http://www.bpk.go.id/"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2643174" y="908050"/>
            <a:ext cx="6100776" cy="2547938"/>
          </a:xfrm>
        </p:spPr>
        <p:txBody>
          <a:bodyPr>
            <a:normAutofit fontScale="90000"/>
          </a:bodyPr>
          <a:lstStyle/>
          <a:p>
            <a:pPr eaLnBrk="1" hangingPunct="1"/>
            <a:r>
              <a:rPr lang="en-US" sz="2800" dirty="0"/>
              <a:t>SAI’S STRATEGIC PLAN IN SUPPORTING THE ACHIEVEMENT OF </a:t>
            </a:r>
            <a:r>
              <a:rPr lang="id-ID" sz="2800" dirty="0"/>
              <a:t>KEY NATIONAL INDICATORS</a:t>
            </a:r>
            <a:r>
              <a:rPr lang="en-US" sz="2800" dirty="0"/>
              <a:t> AND SUSTAINABLE DEVELOPMENT GOALS (SDGs) </a:t>
            </a:r>
            <a:br>
              <a:rPr lang="en-US" sz="2800" dirty="0"/>
            </a:br>
            <a:r>
              <a:rPr lang="en-US" sz="2800" dirty="0"/>
              <a:t/>
            </a:r>
            <a:br>
              <a:rPr lang="en-US" sz="2800" dirty="0"/>
            </a:br>
            <a:r>
              <a:rPr lang="en-US" sz="2000" dirty="0"/>
              <a:t>SAI </a:t>
            </a:r>
            <a:r>
              <a:rPr lang="id-ID" sz="2000" dirty="0"/>
              <a:t>INDONESIA</a:t>
            </a:r>
            <a:r>
              <a:rPr lang="en-US" sz="2000" dirty="0"/>
              <a:t>’S EXPERIENCE</a:t>
            </a:r>
            <a:endParaRPr lang="en-GB" sz="2000" dirty="0"/>
          </a:p>
        </p:txBody>
      </p:sp>
      <p:sp>
        <p:nvSpPr>
          <p:cNvPr id="6147" name="Rectangle 3"/>
          <p:cNvSpPr>
            <a:spLocks noGrp="1" noChangeArrowheads="1"/>
          </p:cNvSpPr>
          <p:nvPr>
            <p:ph type="subTitle" idx="1"/>
          </p:nvPr>
        </p:nvSpPr>
        <p:spPr>
          <a:xfrm>
            <a:off x="3071802" y="3643314"/>
            <a:ext cx="5657864" cy="2017712"/>
          </a:xfrm>
        </p:spPr>
        <p:txBody>
          <a:bodyPr>
            <a:normAutofit/>
          </a:bodyPr>
          <a:lstStyle/>
          <a:p>
            <a:pPr eaLnBrk="1" hangingPunct="1"/>
            <a:r>
              <a:rPr lang="en-US" sz="2000" dirty="0">
                <a:latin typeface="Franklin Gothic Medium Cond" pitchFamily="34" charset="0"/>
              </a:rPr>
              <a:t>The Audit Board of the Republic of Indonesia</a:t>
            </a:r>
          </a:p>
          <a:p>
            <a:pPr eaLnBrk="1" hangingPunct="1"/>
            <a:r>
              <a:rPr lang="en-US" sz="2000" dirty="0">
                <a:latin typeface="Franklin Gothic Medium Cond" pitchFamily="34" charset="0"/>
              </a:rPr>
              <a:t>ROME, MARCH 28</a:t>
            </a:r>
            <a:r>
              <a:rPr lang="en-US" sz="2000" baseline="30000" dirty="0">
                <a:latin typeface="Franklin Gothic Medium Cond" pitchFamily="34" charset="0"/>
              </a:rPr>
              <a:t>th</a:t>
            </a:r>
            <a:r>
              <a:rPr lang="en-US" sz="2000" dirty="0">
                <a:latin typeface="Franklin Gothic Medium Cond" pitchFamily="34" charset="0"/>
              </a:rPr>
              <a:t> </a:t>
            </a:r>
            <a:r>
              <a:rPr lang="id-ID" sz="2000" dirty="0">
                <a:latin typeface="Franklin Gothic Medium Cond" pitchFamily="34" charset="0"/>
              </a:rPr>
              <a:t>201</a:t>
            </a:r>
            <a:r>
              <a:rPr lang="en-US" sz="2000" dirty="0">
                <a:latin typeface="Franklin Gothic Medium Cond" pitchFamily="34" charset="0"/>
              </a:rPr>
              <a:t>8</a:t>
            </a:r>
            <a:endParaRPr lang="en-GB" sz="2000" dirty="0">
              <a:latin typeface="Franklin Gothic Medium Cond" pitchFamily="34" charset="0"/>
            </a:endParaRPr>
          </a:p>
        </p:txBody>
      </p:sp>
      <p:pic>
        <p:nvPicPr>
          <p:cNvPr id="1026" name="Picture 2" descr="C:\Users\rosa_chasez\Pictures\bpk.png"/>
          <p:cNvPicPr>
            <a:picLocks noChangeAspect="1" noChangeArrowheads="1"/>
          </p:cNvPicPr>
          <p:nvPr/>
        </p:nvPicPr>
        <p:blipFill>
          <a:blip r:embed="rId3" cstate="print"/>
          <a:srcRect/>
          <a:stretch>
            <a:fillRect/>
          </a:stretch>
        </p:blipFill>
        <p:spPr bwMode="auto">
          <a:xfrm>
            <a:off x="500034" y="1423985"/>
            <a:ext cx="1972178" cy="2005015"/>
          </a:xfrm>
          <a:prstGeom prst="rect">
            <a:avLst/>
          </a:prstGeom>
          <a:noFill/>
        </p:spPr>
      </p:pic>
    </p:spTree>
  </p:cSld>
  <p:clrMapOvr>
    <a:masterClrMapping/>
  </p:clrMapOvr>
  <p:transition spd="med">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id-ID" dirty="0"/>
              <a:t>Agenda </a:t>
            </a:r>
            <a:endParaRPr lang="en-GB" dirty="0"/>
          </a:p>
        </p:txBody>
      </p:sp>
      <p:sp>
        <p:nvSpPr>
          <p:cNvPr id="7171" name="Rectangle 3"/>
          <p:cNvSpPr>
            <a:spLocks noGrp="1" noChangeArrowheads="1"/>
          </p:cNvSpPr>
          <p:nvPr>
            <p:ph idx="1"/>
          </p:nvPr>
        </p:nvSpPr>
        <p:spPr>
          <a:xfrm>
            <a:off x="457200" y="1897448"/>
            <a:ext cx="8075240" cy="3835808"/>
          </a:xfrm>
        </p:spPr>
        <p:txBody>
          <a:bodyPr>
            <a:normAutofit/>
          </a:bodyPr>
          <a:lstStyle/>
          <a:p>
            <a:pPr marL="514350" indent="-514350" eaLnBrk="1" hangingPunct="1">
              <a:buSzPct val="100000"/>
              <a:buFont typeface="+mj-lt"/>
              <a:buAutoNum type="arabicPeriod"/>
            </a:pPr>
            <a:r>
              <a:rPr lang="en-US" dirty="0"/>
              <a:t>KNI and SAI Strategic Plan</a:t>
            </a:r>
          </a:p>
          <a:p>
            <a:pPr marL="514350" indent="-514350">
              <a:buSzPct val="100000"/>
              <a:buFont typeface="+mj-lt"/>
              <a:buAutoNum type="arabicPeriod"/>
            </a:pPr>
            <a:r>
              <a:rPr lang="en-US" dirty="0"/>
              <a:t>National Development Strategy of Indonesia 2015-2019</a:t>
            </a:r>
          </a:p>
          <a:p>
            <a:pPr marL="514350" indent="-514350">
              <a:buFont typeface="+mj-lt"/>
              <a:buAutoNum type="arabicPeriod"/>
            </a:pPr>
            <a:r>
              <a:rPr lang="en-US" dirty="0"/>
              <a:t>Themes of Audit in BPK Strategic Plan 2016-2020</a:t>
            </a:r>
          </a:p>
          <a:p>
            <a:pPr marL="514350" indent="-514350">
              <a:buFont typeface="+mj-lt"/>
              <a:buAutoNum type="arabicPeriod"/>
            </a:pPr>
            <a:r>
              <a:rPr lang="en-US" dirty="0"/>
              <a:t>Challenges in Auditing Key National Indicators</a:t>
            </a:r>
          </a:p>
          <a:p>
            <a:pPr marL="514350" indent="-514350">
              <a:buSzPct val="100000"/>
              <a:buFont typeface="+mj-lt"/>
              <a:buAutoNum type="arabicPeriod"/>
            </a:pPr>
            <a:r>
              <a:rPr lang="en-US" dirty="0"/>
              <a:t>Conclusions</a:t>
            </a:r>
            <a:endParaRPr lang="en-AU" dirty="0"/>
          </a:p>
          <a:p>
            <a:pPr eaLnBrk="1" hangingPunct="1">
              <a:buNone/>
            </a:pPr>
            <a:endParaRPr lang="en-GB" dirty="0"/>
          </a:p>
        </p:txBody>
      </p:sp>
      <p:sp>
        <p:nvSpPr>
          <p:cNvPr id="5" name="Footer Placeholder 4"/>
          <p:cNvSpPr>
            <a:spLocks noGrp="1"/>
          </p:cNvSpPr>
          <p:nvPr>
            <p:ph type="ftr" sz="quarter" idx="11"/>
          </p:nvPr>
        </p:nvSpPr>
        <p:spPr/>
        <p:txBody>
          <a:bodyPr/>
          <a:lstStyle/>
          <a:p>
            <a:pPr algn="l">
              <a:defRPr/>
            </a:pPr>
            <a:r>
              <a:rPr lang="en-US"/>
              <a:t>11th INTOSAI WGKNI, ROME, MARCH 28th 2017</a:t>
            </a:r>
            <a:endParaRPr lang="id-ID" dirty="0"/>
          </a:p>
        </p:txBody>
      </p:sp>
    </p:spTree>
  </p:cSld>
  <p:clrMapOvr>
    <a:masterClrMapping/>
  </p:clrMapOvr>
  <p:transition spd="med">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a:t>KNI &amp; SAI Strategic Plan</a:t>
            </a:r>
          </a:p>
        </p:txBody>
      </p:sp>
      <p:sp>
        <p:nvSpPr>
          <p:cNvPr id="3" name="Content Placeholder 2"/>
          <p:cNvSpPr>
            <a:spLocks noGrp="1"/>
          </p:cNvSpPr>
          <p:nvPr>
            <p:ph idx="1"/>
          </p:nvPr>
        </p:nvSpPr>
        <p:spPr>
          <a:xfrm>
            <a:off x="1443491" y="2015733"/>
            <a:ext cx="6872925" cy="3450613"/>
          </a:xfrm>
        </p:spPr>
        <p:txBody>
          <a:bodyPr/>
          <a:lstStyle/>
          <a:p>
            <a:pPr marL="0" indent="0">
              <a:buNone/>
            </a:pPr>
            <a:r>
              <a:rPr lang="en-US" dirty="0"/>
              <a:t>KNI as important reference of SAI Strategic Plan Development</a:t>
            </a:r>
          </a:p>
          <a:p>
            <a:r>
              <a:rPr lang="en-US" dirty="0"/>
              <a:t>Vision of SAI</a:t>
            </a:r>
          </a:p>
          <a:p>
            <a:r>
              <a:rPr lang="en-US" dirty="0"/>
              <a:t>Strategic objectives of SAI</a:t>
            </a:r>
          </a:p>
          <a:p>
            <a:r>
              <a:rPr lang="en-US" dirty="0"/>
              <a:t>Audit Policy, especially for planning &amp; budgeting </a:t>
            </a:r>
            <a:endParaRPr lang="id-ID" dirty="0"/>
          </a:p>
        </p:txBody>
      </p:sp>
      <p:sp>
        <p:nvSpPr>
          <p:cNvPr id="4" name="Footer Placeholder 3"/>
          <p:cNvSpPr>
            <a:spLocks noGrp="1"/>
          </p:cNvSpPr>
          <p:nvPr>
            <p:ph type="ftr" sz="quarter" idx="11"/>
          </p:nvPr>
        </p:nvSpPr>
        <p:spPr/>
        <p:txBody>
          <a:bodyPr/>
          <a:lstStyle/>
          <a:p>
            <a:pPr algn="l">
              <a:defRPr/>
            </a:pPr>
            <a:r>
              <a:rPr lang="en-US"/>
              <a:t>11th INTOSAI WGKNI, ROME, MARCH 28th 2017</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71462"/>
            <a:ext cx="7072312" cy="704850"/>
          </a:xfrm>
        </p:spPr>
        <p:txBody>
          <a:bodyPr vert="horz" lIns="91440" tIns="45720" rIns="91440" bIns="45720" rtlCol="0" anchor="ctr">
            <a:normAutofit/>
          </a:bodyPr>
          <a:lstStyle/>
          <a:p>
            <a:r>
              <a:rPr lang="id-ID" sz="2800" dirty="0">
                <a:solidFill>
                  <a:srgbClr val="000000"/>
                </a:solidFill>
                <a:latin typeface="Cambria" panose="02040503050406030204" pitchFamily="18" charset="0"/>
              </a:rPr>
              <a:t>National Development Strategy</a:t>
            </a:r>
            <a:endParaRPr lang="en-US" sz="2800" dirty="0">
              <a:solidFill>
                <a:srgbClr val="000000"/>
              </a:solidFill>
              <a:latin typeface="Cambria" panose="02040503050406030204" pitchFamily="18" charset="0"/>
            </a:endParaRPr>
          </a:p>
        </p:txBody>
      </p:sp>
      <p:sp>
        <p:nvSpPr>
          <p:cNvPr id="9" name="Footer Placeholder 8"/>
          <p:cNvSpPr>
            <a:spLocks noGrp="1"/>
          </p:cNvSpPr>
          <p:nvPr>
            <p:ph type="ftr" sz="quarter" idx="11"/>
          </p:nvPr>
        </p:nvSpPr>
        <p:spPr/>
        <p:txBody>
          <a:bodyPr/>
          <a:lstStyle/>
          <a:p>
            <a:pPr algn="l">
              <a:defRPr/>
            </a:pPr>
            <a:r>
              <a:rPr lang="en-US"/>
              <a:t>11th INTOSAI WGKNI, ROME, MARCH 28th 2017</a:t>
            </a:r>
            <a:endParaRPr lang="id-ID" dirty="0"/>
          </a:p>
        </p:txBody>
      </p:sp>
      <p:sp>
        <p:nvSpPr>
          <p:cNvPr id="3" name="Slide Number Placeholder 2"/>
          <p:cNvSpPr>
            <a:spLocks noGrp="1"/>
          </p:cNvSpPr>
          <p:nvPr>
            <p:ph type="sldNum" sz="quarter" idx="12"/>
          </p:nvPr>
        </p:nvSpPr>
        <p:spPr>
          <a:xfrm>
            <a:off x="6927181" y="6492875"/>
            <a:ext cx="2057400" cy="365125"/>
          </a:xfrm>
        </p:spPr>
        <p:txBody>
          <a:bodyPr>
            <a:normAutofit fontScale="77500" lnSpcReduction="20000"/>
          </a:bodyPr>
          <a:lstStyle/>
          <a:p>
            <a:fld id="{BD3508F1-FA10-47FC-80A2-C47AD0642F44}" type="slidenum">
              <a:rPr lang="id-ID" smtClean="0">
                <a:solidFill>
                  <a:prstClr val="black"/>
                </a:solidFill>
              </a:rPr>
              <a:pPr/>
              <a:t>4</a:t>
            </a:fld>
            <a:endParaRPr lang="id-ID" dirty="0">
              <a:solidFill>
                <a:prstClr val="black"/>
              </a:solidFill>
            </a:endParaRPr>
          </a:p>
        </p:txBody>
      </p:sp>
      <p:grpSp>
        <p:nvGrpSpPr>
          <p:cNvPr id="5" name="Group 4"/>
          <p:cNvGrpSpPr/>
          <p:nvPr/>
        </p:nvGrpSpPr>
        <p:grpSpPr>
          <a:xfrm>
            <a:off x="1259632" y="552701"/>
            <a:ext cx="6983717" cy="5519505"/>
            <a:chOff x="1331913" y="1210733"/>
            <a:chExt cx="6434137" cy="5231481"/>
          </a:xfrm>
        </p:grpSpPr>
        <p:sp>
          <p:nvSpPr>
            <p:cNvPr id="28" name="Rounded Rectangle 27"/>
            <p:cNvSpPr/>
            <p:nvPr/>
          </p:nvSpPr>
          <p:spPr bwMode="auto">
            <a:xfrm>
              <a:off x="1331913" y="5167562"/>
              <a:ext cx="6434137" cy="791047"/>
            </a:xfrm>
            <a:prstGeom prst="roundRect">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endParaRPr lang="id-ID">
                <a:latin typeface="Cambria" panose="02040503050406030204" pitchFamily="18" charset="0"/>
              </a:endParaRPr>
            </a:p>
          </p:txBody>
        </p:sp>
        <p:sp>
          <p:nvSpPr>
            <p:cNvPr id="4" name="Rectangle 3"/>
            <p:cNvSpPr/>
            <p:nvPr/>
          </p:nvSpPr>
          <p:spPr bwMode="auto">
            <a:xfrm>
              <a:off x="1331913" y="1210733"/>
              <a:ext cx="6408737" cy="282957"/>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id-ID" sz="1400" b="1" dirty="0">
                  <a:solidFill>
                    <a:schemeClr val="tx1"/>
                  </a:solidFill>
                  <a:latin typeface="Cambria" panose="02040503050406030204" pitchFamily="18" charset="0"/>
                  <a:cs typeface="Times New Roman" panose="02020603050405020304" pitchFamily="18" charset="0"/>
                </a:rPr>
                <a:t>Development Norm</a:t>
              </a:r>
            </a:p>
          </p:txBody>
        </p:sp>
        <p:sp>
          <p:nvSpPr>
            <p:cNvPr id="6" name="Rectangle 5"/>
            <p:cNvSpPr/>
            <p:nvPr/>
          </p:nvSpPr>
          <p:spPr bwMode="auto">
            <a:xfrm>
              <a:off x="1331913" y="2860367"/>
              <a:ext cx="6408737" cy="296676"/>
            </a:xfrm>
            <a:prstGeom prst="rect">
              <a:avLst/>
            </a:prstGeom>
          </p:spPr>
          <p:style>
            <a:lnRef idx="1">
              <a:schemeClr val="accent1"/>
            </a:lnRef>
            <a:fillRef idx="2">
              <a:schemeClr val="accent1"/>
            </a:fillRef>
            <a:effectRef idx="1">
              <a:schemeClr val="accent1"/>
            </a:effectRef>
            <a:fontRef idx="minor">
              <a:schemeClr val="dk1"/>
            </a:fontRef>
          </p:style>
          <p:txBody>
            <a:bodyPr anchor="ctr"/>
            <a:lstStyle/>
            <a:p>
              <a:pPr algn="ctr">
                <a:defRPr/>
              </a:pPr>
              <a:r>
                <a:rPr lang="en-US" sz="1400" b="1" dirty="0">
                  <a:solidFill>
                    <a:schemeClr val="tx1"/>
                  </a:solidFill>
                  <a:latin typeface="Cambria" panose="02040503050406030204" pitchFamily="18" charset="0"/>
                  <a:cs typeface="Times New Roman" panose="02020603050405020304" pitchFamily="18" charset="0"/>
                </a:rPr>
                <a:t>D</a:t>
              </a:r>
              <a:r>
                <a:rPr lang="id-ID" sz="1400" b="1" dirty="0">
                  <a:solidFill>
                    <a:schemeClr val="tx1"/>
                  </a:solidFill>
                  <a:latin typeface="Cambria" panose="02040503050406030204" pitchFamily="18" charset="0"/>
                  <a:cs typeface="Times New Roman" panose="02020603050405020304" pitchFamily="18" charset="0"/>
                </a:rPr>
                <a:t>evelopment Dimensions</a:t>
              </a:r>
            </a:p>
          </p:txBody>
        </p:sp>
        <p:sp>
          <p:nvSpPr>
            <p:cNvPr id="7" name="Rectangle 6"/>
            <p:cNvSpPr/>
            <p:nvPr/>
          </p:nvSpPr>
          <p:spPr bwMode="auto">
            <a:xfrm>
              <a:off x="1331913" y="6106168"/>
              <a:ext cx="6408737" cy="336046"/>
            </a:xfrm>
            <a:prstGeom prst="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r>
                <a:rPr lang="id-ID" sz="1400" b="1" dirty="0">
                  <a:solidFill>
                    <a:schemeClr val="tx1"/>
                  </a:solidFill>
                  <a:latin typeface="Cambria" panose="02040503050406030204" pitchFamily="18" charset="0"/>
                  <a:cs typeface="Times New Roman" panose="02020603050405020304" pitchFamily="18" charset="0"/>
                </a:rPr>
                <a:t>QUICK WINS &amp; PROGRAMS</a:t>
              </a:r>
            </a:p>
          </p:txBody>
        </p:sp>
        <p:sp>
          <p:nvSpPr>
            <p:cNvPr id="8" name="Rounded Rectangle 7"/>
            <p:cNvSpPr/>
            <p:nvPr/>
          </p:nvSpPr>
          <p:spPr bwMode="auto">
            <a:xfrm>
              <a:off x="1331913" y="3212579"/>
              <a:ext cx="2160587" cy="1785804"/>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a:defRPr/>
              </a:pPr>
              <a:r>
                <a:rPr lang="id-ID" sz="1050" b="1" dirty="0">
                  <a:solidFill>
                    <a:schemeClr val="tx1"/>
                  </a:solidFill>
                  <a:latin typeface="Cambria" panose="02040503050406030204" pitchFamily="18" charset="0"/>
                  <a:cs typeface="Times New Roman" panose="02020603050405020304" pitchFamily="18" charset="0"/>
                </a:rPr>
                <a:t>People</a:t>
              </a:r>
              <a:endParaRPr lang="en-US" sz="1050" b="1" dirty="0">
                <a:solidFill>
                  <a:schemeClr val="tx1"/>
                </a:solidFill>
                <a:latin typeface="Cambria" panose="02040503050406030204" pitchFamily="18" charset="0"/>
                <a:cs typeface="Times New Roman" panose="02020603050405020304" pitchFamily="18" charset="0"/>
              </a:endParaRPr>
            </a:p>
            <a:p>
              <a:pPr algn="ctr">
                <a:defRPr/>
              </a:pPr>
              <a:r>
                <a:rPr lang="en-US" sz="1050" b="1" dirty="0">
                  <a:solidFill>
                    <a:schemeClr val="tx1"/>
                  </a:solidFill>
                  <a:latin typeface="Cambria" panose="02040503050406030204" pitchFamily="18" charset="0"/>
                  <a:cs typeface="Times New Roman" panose="02020603050405020304" pitchFamily="18" charset="0"/>
                </a:rPr>
                <a:t>(31 Indicators)</a:t>
              </a:r>
              <a:r>
                <a:rPr lang="id-ID" sz="1050" b="1" dirty="0">
                  <a:solidFill>
                    <a:schemeClr val="tx1"/>
                  </a:solidFill>
                  <a:latin typeface="Cambria" panose="02040503050406030204" pitchFamily="18" charset="0"/>
                  <a:cs typeface="Times New Roman" panose="02020603050405020304" pitchFamily="18" charset="0"/>
                </a:rPr>
                <a:t> </a:t>
              </a:r>
              <a:endParaRPr lang="id-ID" b="1" dirty="0">
                <a:solidFill>
                  <a:schemeClr val="tx1"/>
                </a:solidFill>
                <a:latin typeface="Cambria" panose="02040503050406030204" pitchFamily="18" charset="0"/>
                <a:cs typeface="Times New Roman" panose="02020603050405020304" pitchFamily="18" charset="0"/>
              </a:endParaRPr>
            </a:p>
          </p:txBody>
        </p:sp>
        <p:sp>
          <p:nvSpPr>
            <p:cNvPr id="11" name="Rounded Rectangle 10"/>
            <p:cNvSpPr/>
            <p:nvPr/>
          </p:nvSpPr>
          <p:spPr bwMode="auto">
            <a:xfrm>
              <a:off x="3563938" y="3212579"/>
              <a:ext cx="2087562" cy="1785804"/>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a:defRPr/>
              </a:pPr>
              <a:r>
                <a:rPr lang="id-ID" sz="1050" b="1" dirty="0">
                  <a:solidFill>
                    <a:schemeClr val="tx1"/>
                  </a:solidFill>
                  <a:latin typeface="Cambria" panose="02040503050406030204" pitchFamily="18" charset="0"/>
                  <a:cs typeface="Times New Roman" panose="02020603050405020304" pitchFamily="18" charset="0"/>
                </a:rPr>
                <a:t>Prioritised Sectors</a:t>
              </a:r>
              <a:endParaRPr lang="en-US" sz="1050" b="1" dirty="0">
                <a:solidFill>
                  <a:schemeClr val="tx1"/>
                </a:solidFill>
                <a:latin typeface="Cambria" panose="02040503050406030204" pitchFamily="18" charset="0"/>
                <a:cs typeface="Times New Roman" panose="02020603050405020304" pitchFamily="18" charset="0"/>
              </a:endParaRPr>
            </a:p>
            <a:p>
              <a:pPr algn="ctr">
                <a:defRPr/>
              </a:pPr>
              <a:r>
                <a:rPr lang="en-US" sz="1050" b="1" dirty="0">
                  <a:solidFill>
                    <a:schemeClr val="tx1"/>
                  </a:solidFill>
                  <a:latin typeface="Cambria" panose="02040503050406030204" pitchFamily="18" charset="0"/>
                  <a:cs typeface="Times New Roman" panose="02020603050405020304" pitchFamily="18" charset="0"/>
                </a:rPr>
                <a:t>(68 Indicators)</a:t>
              </a:r>
              <a:endParaRPr lang="id-ID" b="1" dirty="0">
                <a:solidFill>
                  <a:schemeClr val="tx1"/>
                </a:solidFill>
                <a:latin typeface="Cambria" panose="02040503050406030204" pitchFamily="18" charset="0"/>
                <a:cs typeface="Times New Roman" panose="02020603050405020304" pitchFamily="18" charset="0"/>
              </a:endParaRPr>
            </a:p>
          </p:txBody>
        </p:sp>
        <p:sp>
          <p:nvSpPr>
            <p:cNvPr id="12" name="Rounded Rectangle 11"/>
            <p:cNvSpPr/>
            <p:nvPr/>
          </p:nvSpPr>
          <p:spPr bwMode="auto">
            <a:xfrm>
              <a:off x="5724525" y="3212579"/>
              <a:ext cx="2041525" cy="1791751"/>
            </a:xfrm>
            <a:prstGeom prst="roundRect">
              <a:avLst/>
            </a:prstGeom>
          </p:spPr>
          <p:style>
            <a:lnRef idx="1">
              <a:schemeClr val="accent1"/>
            </a:lnRef>
            <a:fillRef idx="2">
              <a:schemeClr val="accent1"/>
            </a:fillRef>
            <a:effectRef idx="1">
              <a:schemeClr val="accent1"/>
            </a:effectRef>
            <a:fontRef idx="minor">
              <a:schemeClr val="dk1"/>
            </a:fontRef>
          </p:style>
          <p:txBody>
            <a:bodyPr/>
            <a:lstStyle/>
            <a:p>
              <a:pPr algn="ctr">
                <a:defRPr/>
              </a:pPr>
              <a:r>
                <a:rPr lang="id-ID" sz="1050" b="1" dirty="0">
                  <a:solidFill>
                    <a:schemeClr val="tx1"/>
                  </a:solidFill>
                  <a:latin typeface="Cambria" panose="02040503050406030204" pitchFamily="18" charset="0"/>
                  <a:cs typeface="Times New Roman" panose="02020603050405020304" pitchFamily="18" charset="0"/>
                </a:rPr>
                <a:t>Equality and Regions</a:t>
              </a:r>
              <a:endParaRPr lang="en-US" sz="1050" b="1" dirty="0">
                <a:solidFill>
                  <a:schemeClr val="tx1"/>
                </a:solidFill>
                <a:latin typeface="Cambria" panose="02040503050406030204" pitchFamily="18" charset="0"/>
                <a:cs typeface="Times New Roman" panose="02020603050405020304" pitchFamily="18" charset="0"/>
              </a:endParaRPr>
            </a:p>
            <a:p>
              <a:pPr algn="ctr">
                <a:defRPr/>
              </a:pPr>
              <a:r>
                <a:rPr lang="en-US" sz="1050" b="1" dirty="0">
                  <a:solidFill>
                    <a:schemeClr val="tx1"/>
                  </a:solidFill>
                  <a:latin typeface="Cambria" panose="02040503050406030204" pitchFamily="18" charset="0"/>
                  <a:cs typeface="Times New Roman" panose="02020603050405020304" pitchFamily="18" charset="0"/>
                </a:rPr>
                <a:t>(38 Indicators)</a:t>
              </a:r>
              <a:endParaRPr lang="id-ID" b="1" dirty="0">
                <a:solidFill>
                  <a:schemeClr val="tx1"/>
                </a:solidFill>
                <a:latin typeface="Cambria" panose="02040503050406030204" pitchFamily="18" charset="0"/>
                <a:cs typeface="Times New Roman" panose="02020603050405020304" pitchFamily="18" charset="0"/>
              </a:endParaRPr>
            </a:p>
          </p:txBody>
        </p:sp>
        <p:sp>
          <p:nvSpPr>
            <p:cNvPr id="10" name="Rounded Rectangle 9"/>
            <p:cNvSpPr/>
            <p:nvPr/>
          </p:nvSpPr>
          <p:spPr bwMode="auto">
            <a:xfrm>
              <a:off x="1403350" y="5234475"/>
              <a:ext cx="6264275" cy="20222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d-ID" sz="1400" b="1" dirty="0">
                  <a:solidFill>
                    <a:schemeClr val="tx1"/>
                  </a:solidFill>
                  <a:latin typeface="Cambria" panose="02040503050406030204" pitchFamily="18" charset="0"/>
                  <a:cs typeface="Times New Roman" panose="02020603050405020304" pitchFamily="18" charset="0"/>
                </a:rPr>
                <a:t>Necessary Conditions</a:t>
              </a:r>
              <a:r>
                <a:rPr lang="en-US" sz="1400" b="1" dirty="0">
                  <a:solidFill>
                    <a:schemeClr val="tx1"/>
                  </a:solidFill>
                  <a:latin typeface="Cambria" panose="02040503050406030204" pitchFamily="18" charset="0"/>
                  <a:cs typeface="Times New Roman" panose="02020603050405020304" pitchFamily="18" charset="0"/>
                </a:rPr>
                <a:t> (35 Indicators)</a:t>
              </a:r>
              <a:endParaRPr lang="id-ID" sz="1400" b="1" dirty="0">
                <a:solidFill>
                  <a:schemeClr val="tx1"/>
                </a:solidFill>
                <a:latin typeface="Cambria" panose="02040503050406030204" pitchFamily="18" charset="0"/>
                <a:cs typeface="Times New Roman" panose="02020603050405020304" pitchFamily="18" charset="0"/>
              </a:endParaRPr>
            </a:p>
          </p:txBody>
        </p:sp>
        <p:sp>
          <p:nvSpPr>
            <p:cNvPr id="14" name="Rounded Rectangle 13"/>
            <p:cNvSpPr/>
            <p:nvPr/>
          </p:nvSpPr>
          <p:spPr bwMode="auto">
            <a:xfrm>
              <a:off x="1597025" y="5511044"/>
              <a:ext cx="1547813" cy="407419"/>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Rule of Law</a:t>
              </a:r>
            </a:p>
          </p:txBody>
        </p:sp>
        <p:sp>
          <p:nvSpPr>
            <p:cNvPr id="15" name="Rounded Rectangle 14"/>
            <p:cNvSpPr/>
            <p:nvPr/>
          </p:nvSpPr>
          <p:spPr bwMode="auto">
            <a:xfrm>
              <a:off x="3240088" y="5515504"/>
              <a:ext cx="1439862" cy="40593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Stability</a:t>
              </a:r>
            </a:p>
          </p:txBody>
        </p:sp>
        <p:sp>
          <p:nvSpPr>
            <p:cNvPr id="16" name="Rounded Rectangle 15"/>
            <p:cNvSpPr/>
            <p:nvPr/>
          </p:nvSpPr>
          <p:spPr bwMode="auto">
            <a:xfrm>
              <a:off x="4730030" y="5512530"/>
              <a:ext cx="1354138" cy="40593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Politic &amp; Decmocracy</a:t>
              </a:r>
            </a:p>
          </p:txBody>
        </p:sp>
        <p:sp>
          <p:nvSpPr>
            <p:cNvPr id="17" name="Rounded Rectangle 16"/>
            <p:cNvSpPr/>
            <p:nvPr/>
          </p:nvSpPr>
          <p:spPr bwMode="auto">
            <a:xfrm>
              <a:off x="6156176" y="5512530"/>
              <a:ext cx="1512589" cy="405932"/>
            </a:xfrm>
            <a:prstGeom prst="roundRect">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Governance &amp; Bureaucratic Reform</a:t>
              </a:r>
            </a:p>
          </p:txBody>
        </p:sp>
        <p:sp>
          <p:nvSpPr>
            <p:cNvPr id="18" name="Rounded Rectangle 17"/>
            <p:cNvSpPr/>
            <p:nvPr/>
          </p:nvSpPr>
          <p:spPr bwMode="auto">
            <a:xfrm>
              <a:off x="1638300" y="3851958"/>
              <a:ext cx="1547813" cy="252778"/>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200" b="1" dirty="0">
                  <a:solidFill>
                    <a:schemeClr val="tx1"/>
                  </a:solidFill>
                  <a:latin typeface="Cambria" panose="02040503050406030204" pitchFamily="18" charset="0"/>
                  <a:cs typeface="Times New Roman" panose="02020603050405020304" pitchFamily="18" charset="0"/>
                </a:rPr>
                <a:t>Education</a:t>
              </a:r>
            </a:p>
          </p:txBody>
        </p:sp>
        <p:sp>
          <p:nvSpPr>
            <p:cNvPr id="19" name="Rounded Rectangle 18"/>
            <p:cNvSpPr/>
            <p:nvPr/>
          </p:nvSpPr>
          <p:spPr bwMode="auto">
            <a:xfrm>
              <a:off x="1638300" y="4159753"/>
              <a:ext cx="1547813" cy="220066"/>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200" b="1" dirty="0">
                  <a:solidFill>
                    <a:schemeClr val="tx1"/>
                  </a:solidFill>
                  <a:latin typeface="Cambria" panose="02040503050406030204" pitchFamily="18" charset="0"/>
                  <a:cs typeface="Times New Roman" panose="02020603050405020304" pitchFamily="18" charset="0"/>
                </a:rPr>
                <a:t>Health</a:t>
              </a:r>
            </a:p>
          </p:txBody>
        </p:sp>
        <p:sp>
          <p:nvSpPr>
            <p:cNvPr id="20" name="Rounded Rectangle 19"/>
            <p:cNvSpPr/>
            <p:nvPr/>
          </p:nvSpPr>
          <p:spPr bwMode="auto">
            <a:xfrm>
              <a:off x="1638300" y="4430375"/>
              <a:ext cx="1547813" cy="206683"/>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200" b="1" dirty="0">
                  <a:solidFill>
                    <a:schemeClr val="tx1"/>
                  </a:solidFill>
                  <a:latin typeface="Cambria" panose="02040503050406030204" pitchFamily="18" charset="0"/>
                  <a:cs typeface="Times New Roman" panose="02020603050405020304" pitchFamily="18" charset="0"/>
                </a:rPr>
                <a:t>Housing</a:t>
              </a:r>
            </a:p>
          </p:txBody>
        </p:sp>
        <p:sp>
          <p:nvSpPr>
            <p:cNvPr id="21" name="Rounded Rectangle 20"/>
            <p:cNvSpPr/>
            <p:nvPr/>
          </p:nvSpPr>
          <p:spPr bwMode="auto">
            <a:xfrm>
              <a:off x="5970588" y="3755308"/>
              <a:ext cx="1549400" cy="392550"/>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100" b="1" dirty="0">
                  <a:solidFill>
                    <a:schemeClr val="tx1"/>
                  </a:solidFill>
                  <a:latin typeface="Cambria" panose="02040503050406030204" pitchFamily="18" charset="0"/>
                  <a:cs typeface="Times New Roman" panose="02020603050405020304" pitchFamily="18" charset="0"/>
                </a:rPr>
                <a:t>Income</a:t>
              </a:r>
            </a:p>
          </p:txBody>
        </p:sp>
        <p:sp>
          <p:nvSpPr>
            <p:cNvPr id="22" name="Rounded Rectangle 21"/>
            <p:cNvSpPr/>
            <p:nvPr/>
          </p:nvSpPr>
          <p:spPr bwMode="auto">
            <a:xfrm>
              <a:off x="5970588" y="4176109"/>
              <a:ext cx="1549400" cy="718188"/>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100" b="1" dirty="0">
                  <a:solidFill>
                    <a:schemeClr val="tx1"/>
                  </a:solidFill>
                  <a:latin typeface="Cambria" panose="02040503050406030204" pitchFamily="18" charset="0"/>
                  <a:cs typeface="Times New Roman" panose="02020603050405020304" pitchFamily="18" charset="0"/>
                </a:rPr>
                <a:t>Regions :</a:t>
              </a:r>
              <a:r>
                <a:rPr lang="en-US" sz="1100" b="1" dirty="0">
                  <a:solidFill>
                    <a:schemeClr val="tx1"/>
                  </a:solidFill>
                  <a:latin typeface="Cambria" panose="02040503050406030204" pitchFamily="18" charset="0"/>
                  <a:cs typeface="Times New Roman" panose="02020603050405020304" pitchFamily="18" charset="0"/>
                </a:rPr>
                <a:t>(1) </a:t>
              </a:r>
              <a:r>
                <a:rPr lang="id-ID" sz="1100" b="1" dirty="0">
                  <a:solidFill>
                    <a:schemeClr val="tx1"/>
                  </a:solidFill>
                  <a:latin typeface="Cambria" panose="02040503050406030204" pitchFamily="18" charset="0"/>
                  <a:cs typeface="Times New Roman" panose="02020603050405020304" pitchFamily="18" charset="0"/>
                </a:rPr>
                <a:t>Villages</a:t>
              </a:r>
              <a:r>
                <a:rPr lang="en-US" sz="1100" b="1" dirty="0">
                  <a:solidFill>
                    <a:schemeClr val="tx1"/>
                  </a:solidFill>
                  <a:latin typeface="Cambria" panose="02040503050406030204" pitchFamily="18" charset="0"/>
                  <a:cs typeface="Times New Roman" panose="02020603050405020304" pitchFamily="18" charset="0"/>
                </a:rPr>
                <a:t>, (2) </a:t>
              </a:r>
              <a:r>
                <a:rPr lang="id-ID" sz="1100" b="1" dirty="0">
                  <a:solidFill>
                    <a:schemeClr val="tx1"/>
                  </a:solidFill>
                  <a:latin typeface="Cambria" panose="02040503050406030204" pitchFamily="18" charset="0"/>
                  <a:cs typeface="Times New Roman" panose="02020603050405020304" pitchFamily="18" charset="0"/>
                </a:rPr>
                <a:t>Outer </a:t>
              </a:r>
              <a:r>
                <a:rPr lang="en-US" sz="1100" b="1" dirty="0">
                  <a:solidFill>
                    <a:schemeClr val="tx1"/>
                  </a:solidFill>
                  <a:latin typeface="Cambria" panose="02040503050406030204" pitchFamily="18" charset="0"/>
                  <a:cs typeface="Times New Roman" panose="02020603050405020304" pitchFamily="18" charset="0"/>
                </a:rPr>
                <a:t>, (3) </a:t>
              </a:r>
              <a:r>
                <a:rPr lang="id-ID" sz="1100" b="1" dirty="0">
                  <a:solidFill>
                    <a:schemeClr val="tx1"/>
                  </a:solidFill>
                  <a:latin typeface="Cambria" panose="02040503050406030204" pitchFamily="18" charset="0"/>
                  <a:cs typeface="Times New Roman" panose="02020603050405020304" pitchFamily="18" charset="0"/>
                </a:rPr>
                <a:t>Non Java</a:t>
              </a:r>
              <a:r>
                <a:rPr lang="en-US" sz="1100" b="1" dirty="0">
                  <a:solidFill>
                    <a:schemeClr val="tx1"/>
                  </a:solidFill>
                  <a:latin typeface="Cambria" panose="02040503050406030204" pitchFamily="18" charset="0"/>
                  <a:cs typeface="Times New Roman" panose="02020603050405020304" pitchFamily="18" charset="0"/>
                </a:rPr>
                <a:t>, (4) </a:t>
              </a:r>
              <a:r>
                <a:rPr lang="id-ID" sz="1100" b="1" dirty="0">
                  <a:solidFill>
                    <a:schemeClr val="tx1"/>
                  </a:solidFill>
                  <a:latin typeface="Cambria" panose="02040503050406030204" pitchFamily="18" charset="0"/>
                  <a:cs typeface="Times New Roman" panose="02020603050405020304" pitchFamily="18" charset="0"/>
                </a:rPr>
                <a:t>Easter</a:t>
              </a:r>
              <a:r>
                <a:rPr lang="en-US" sz="1100" b="1" dirty="0">
                  <a:solidFill>
                    <a:schemeClr val="tx1"/>
                  </a:solidFill>
                  <a:latin typeface="Cambria" panose="02040503050406030204" pitchFamily="18" charset="0"/>
                  <a:cs typeface="Times New Roman" panose="02020603050405020304" pitchFamily="18" charset="0"/>
                </a:rPr>
                <a:t>n</a:t>
              </a:r>
              <a:endParaRPr lang="id-ID" sz="1100" b="1" dirty="0">
                <a:solidFill>
                  <a:schemeClr val="tx1"/>
                </a:solidFill>
                <a:latin typeface="Cambria" panose="02040503050406030204" pitchFamily="18" charset="0"/>
                <a:cs typeface="Times New Roman" panose="02020603050405020304" pitchFamily="18" charset="0"/>
              </a:endParaRPr>
            </a:p>
          </p:txBody>
        </p:sp>
        <p:sp>
          <p:nvSpPr>
            <p:cNvPr id="23" name="Rounded Rectangle 22"/>
            <p:cNvSpPr/>
            <p:nvPr/>
          </p:nvSpPr>
          <p:spPr bwMode="auto">
            <a:xfrm>
              <a:off x="3833813" y="3783560"/>
              <a:ext cx="1547812" cy="242370"/>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Food Security</a:t>
              </a:r>
            </a:p>
          </p:txBody>
        </p:sp>
        <p:sp>
          <p:nvSpPr>
            <p:cNvPr id="24" name="Rounded Rectangle 23"/>
            <p:cNvSpPr/>
            <p:nvPr/>
          </p:nvSpPr>
          <p:spPr bwMode="auto">
            <a:xfrm>
              <a:off x="3833813" y="4080310"/>
              <a:ext cx="1547812" cy="307794"/>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Energy &amp; Electricity</a:t>
              </a:r>
            </a:p>
          </p:txBody>
        </p:sp>
        <p:sp>
          <p:nvSpPr>
            <p:cNvPr id="25" name="Rounded Rectangle 24"/>
            <p:cNvSpPr/>
            <p:nvPr/>
          </p:nvSpPr>
          <p:spPr bwMode="auto">
            <a:xfrm>
              <a:off x="3833813" y="4468611"/>
              <a:ext cx="1547812" cy="191814"/>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Maritime</a:t>
              </a:r>
            </a:p>
          </p:txBody>
        </p:sp>
        <p:sp>
          <p:nvSpPr>
            <p:cNvPr id="26" name="Rounded Rectangle 25"/>
            <p:cNvSpPr/>
            <p:nvPr/>
          </p:nvSpPr>
          <p:spPr bwMode="auto">
            <a:xfrm>
              <a:off x="3833813" y="4724787"/>
              <a:ext cx="1547812" cy="206683"/>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id-ID" sz="1000" b="1" dirty="0">
                  <a:solidFill>
                    <a:schemeClr val="tx1"/>
                  </a:solidFill>
                  <a:latin typeface="Cambria" panose="02040503050406030204" pitchFamily="18" charset="0"/>
                  <a:cs typeface="Times New Roman" panose="02020603050405020304" pitchFamily="18" charset="0"/>
                </a:rPr>
                <a:t>Tourism &amp; Industry</a:t>
              </a:r>
            </a:p>
          </p:txBody>
        </p:sp>
        <p:sp>
          <p:nvSpPr>
            <p:cNvPr id="32" name="TextBox 31"/>
            <p:cNvSpPr txBox="1"/>
            <p:nvPr/>
          </p:nvSpPr>
          <p:spPr bwMode="auto">
            <a:xfrm>
              <a:off x="1331913" y="1536049"/>
              <a:ext cx="6408737" cy="110799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pPr marL="342900" indent="-342900" fontAlgn="auto">
                <a:spcBef>
                  <a:spcPts val="0"/>
                </a:spcBef>
                <a:spcAft>
                  <a:spcPts val="0"/>
                </a:spcAft>
                <a:buFont typeface="+mj-lt"/>
                <a:buAutoNum type="arabicParenR"/>
                <a:defRPr/>
              </a:pPr>
              <a:r>
                <a:rPr lang="id-ID" sz="1100" dirty="0">
                  <a:latin typeface="Cambria" pitchFamily="18" charset="0"/>
                </a:rPr>
                <a:t>Develop people and communtiy;</a:t>
              </a:r>
              <a:endParaRPr lang="en-US" sz="1100" dirty="0">
                <a:latin typeface="Cambria" pitchFamily="18" charset="0"/>
              </a:endParaRPr>
            </a:p>
            <a:p>
              <a:pPr marL="342900" indent="-342900" fontAlgn="auto">
                <a:spcBef>
                  <a:spcPts val="0"/>
                </a:spcBef>
                <a:spcAft>
                  <a:spcPts val="0"/>
                </a:spcAft>
                <a:buFont typeface="+mj-lt"/>
                <a:buAutoNum type="arabicParenR"/>
                <a:defRPr/>
              </a:pPr>
              <a:r>
                <a:rPr lang="id-ID" sz="1100" dirty="0">
                  <a:latin typeface="Cambria" pitchFamily="18" charset="0"/>
                </a:rPr>
                <a:t>Improve welfare, prosperity and productivity , reduce income inequality, and focus on low and middle class productivity improvement, without  hampering and reducing  high class players as agents of development. </a:t>
              </a:r>
            </a:p>
            <a:p>
              <a:pPr marL="342900" indent="-342900">
                <a:buFont typeface="+mj-lt"/>
                <a:buAutoNum type="arabicParenR"/>
                <a:defRPr/>
              </a:pPr>
              <a:r>
                <a:rPr lang="id-ID" sz="1100" dirty="0">
                  <a:solidFill>
                    <a:srgbClr val="000000"/>
                  </a:solidFill>
                  <a:latin typeface="Cambria" pitchFamily="18" charset="0"/>
                  <a:cs typeface="Arial" pitchFamily="34" charset="0"/>
                </a:rPr>
                <a:t>Develop  without environment distruction, and without reducing evironment support and ecosystem balance. </a:t>
              </a:r>
              <a:endParaRPr lang="en-US" sz="1100" dirty="0">
                <a:solidFill>
                  <a:srgbClr val="000000"/>
                </a:solidFill>
                <a:latin typeface="Cambria" pitchFamily="18" charset="0"/>
                <a:cs typeface="Arial" pitchFamily="34" charset="0"/>
              </a:endParaRPr>
            </a:p>
          </p:txBody>
        </p:sp>
        <p:sp>
          <p:nvSpPr>
            <p:cNvPr id="34" name="Rounded Rectangle 33"/>
            <p:cNvSpPr/>
            <p:nvPr/>
          </p:nvSpPr>
          <p:spPr bwMode="auto">
            <a:xfrm>
              <a:off x="1583755" y="4699509"/>
              <a:ext cx="1620093" cy="195131"/>
            </a:xfrm>
            <a:prstGeom prst="roundRect">
              <a:avLst/>
            </a:prstGeom>
            <a:solidFill>
              <a:schemeClr val="accent2">
                <a:lumMod val="20000"/>
                <a:lumOff val="80000"/>
              </a:schemeClr>
            </a:solidFill>
            <a:ln>
              <a:noFill/>
            </a:ln>
          </p:spPr>
          <p:style>
            <a:lnRef idx="2">
              <a:schemeClr val="dk1">
                <a:shade val="50000"/>
              </a:schemeClr>
            </a:lnRef>
            <a:fillRef idx="1">
              <a:schemeClr val="dk1"/>
            </a:fillRef>
            <a:effectRef idx="0">
              <a:schemeClr val="dk1"/>
            </a:effectRef>
            <a:fontRef idx="minor">
              <a:schemeClr val="lt1"/>
            </a:fontRef>
          </p:style>
          <p:txBody>
            <a:bodyPr anchor="ctr"/>
            <a:lstStyle/>
            <a:p>
              <a:pPr algn="ctr">
                <a:defRPr/>
              </a:pPr>
              <a:r>
                <a:rPr lang="en-US" sz="1200" b="1" dirty="0">
                  <a:solidFill>
                    <a:schemeClr val="tx1"/>
                  </a:solidFill>
                  <a:latin typeface="Cambria" panose="02040503050406030204" pitchFamily="18" charset="0"/>
                  <a:cs typeface="Times New Roman" panose="02020603050405020304" pitchFamily="18" charset="0"/>
                </a:rPr>
                <a:t>Mental</a:t>
              </a:r>
              <a:r>
                <a:rPr lang="id-ID" sz="1200" b="1" dirty="0">
                  <a:solidFill>
                    <a:schemeClr val="tx1"/>
                  </a:solidFill>
                  <a:latin typeface="Cambria" panose="02040503050406030204" pitchFamily="18" charset="0"/>
                  <a:cs typeface="Times New Roman" panose="02020603050405020304" pitchFamily="18" charset="0"/>
                </a:rPr>
                <a:t>ity/character</a:t>
              </a:r>
            </a:p>
          </p:txBody>
        </p:sp>
      </p:grpSp>
    </p:spTree>
    <p:extLst>
      <p:ext uri="{BB962C8B-B14F-4D97-AF65-F5344CB8AC3E}">
        <p14:creationId xmlns:p14="http://schemas.microsoft.com/office/powerpoint/2010/main" val="3406885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a:xfrm>
            <a:off x="1443491" y="484"/>
            <a:ext cx="4346284" cy="638025"/>
          </a:xfrm>
        </p:spPr>
        <p:txBody>
          <a:bodyPr/>
          <a:lstStyle/>
          <a:p>
            <a:pPr algn="l">
              <a:defRPr/>
            </a:pPr>
            <a:r>
              <a:rPr lang="en-US" sz="900"/>
              <a:t>11th INTOSAI WGKNI, ROME, MARCH 28th 2017</a:t>
            </a:r>
            <a:endParaRPr lang="id-ID" sz="900" dirty="0"/>
          </a:p>
        </p:txBody>
      </p:sp>
      <p:sp>
        <p:nvSpPr>
          <p:cNvPr id="6" name="Rectangle 5"/>
          <p:cNvSpPr/>
          <p:nvPr/>
        </p:nvSpPr>
        <p:spPr>
          <a:xfrm>
            <a:off x="989047" y="5518777"/>
            <a:ext cx="7185555" cy="1087295"/>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a:solidFill>
                <a:prstClr val="white"/>
              </a:solidFill>
            </a:endParaRPr>
          </a:p>
        </p:txBody>
      </p:sp>
      <p:sp>
        <p:nvSpPr>
          <p:cNvPr id="7" name="TextBox 6"/>
          <p:cNvSpPr txBox="1"/>
          <p:nvPr/>
        </p:nvSpPr>
        <p:spPr>
          <a:xfrm>
            <a:off x="1043608" y="1115452"/>
            <a:ext cx="7015406" cy="58477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sz="1600" b="1" dirty="0">
                <a:solidFill>
                  <a:prstClr val="black"/>
                </a:solidFill>
              </a:rPr>
              <a:t>CROSS DIMENSION</a:t>
            </a:r>
          </a:p>
          <a:p>
            <a:pPr algn="ctr"/>
            <a:r>
              <a:rPr lang="id-ID" sz="1600" b="1" dirty="0">
                <a:solidFill>
                  <a:prstClr val="black"/>
                </a:solidFill>
              </a:rPr>
              <a:t>Economic and Public Finance</a:t>
            </a:r>
          </a:p>
        </p:txBody>
      </p:sp>
      <p:sp>
        <p:nvSpPr>
          <p:cNvPr id="8" name="Rectangle 7"/>
          <p:cNvSpPr/>
          <p:nvPr/>
        </p:nvSpPr>
        <p:spPr>
          <a:xfrm>
            <a:off x="1004903" y="2291155"/>
            <a:ext cx="1910913" cy="282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dirty="0">
              <a:solidFill>
                <a:schemeClr val="bg1"/>
              </a:solidFill>
            </a:endParaRPr>
          </a:p>
        </p:txBody>
      </p:sp>
      <p:sp>
        <p:nvSpPr>
          <p:cNvPr id="9" name="Rectangle 8"/>
          <p:cNvSpPr/>
          <p:nvPr/>
        </p:nvSpPr>
        <p:spPr>
          <a:xfrm>
            <a:off x="1187625" y="2492161"/>
            <a:ext cx="1492082" cy="43278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EDUCATION</a:t>
            </a:r>
          </a:p>
        </p:txBody>
      </p:sp>
      <p:sp>
        <p:nvSpPr>
          <p:cNvPr id="10" name="Rectangle 9"/>
          <p:cNvSpPr/>
          <p:nvPr/>
        </p:nvSpPr>
        <p:spPr>
          <a:xfrm>
            <a:off x="1187625" y="2996952"/>
            <a:ext cx="1492082" cy="432783"/>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HEALTH</a:t>
            </a:r>
          </a:p>
        </p:txBody>
      </p:sp>
      <p:sp>
        <p:nvSpPr>
          <p:cNvPr id="11" name="Rectangle 10"/>
          <p:cNvSpPr/>
          <p:nvPr/>
        </p:nvSpPr>
        <p:spPr>
          <a:xfrm>
            <a:off x="1214318" y="4289361"/>
            <a:ext cx="1492082" cy="707467"/>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prstClr val="white"/>
                </a:solidFill>
              </a:rPr>
              <a:t>FAMILY PLANNING AND DEMOGRAPHY</a:t>
            </a:r>
            <a:endParaRPr lang="id-ID" sz="1100" b="1" dirty="0">
              <a:solidFill>
                <a:prstClr val="white"/>
              </a:solidFill>
            </a:endParaRPr>
          </a:p>
        </p:txBody>
      </p:sp>
      <p:sp>
        <p:nvSpPr>
          <p:cNvPr id="12" name="Rectangle 11"/>
          <p:cNvSpPr/>
          <p:nvPr/>
        </p:nvSpPr>
        <p:spPr>
          <a:xfrm>
            <a:off x="1168850" y="3545755"/>
            <a:ext cx="1492082" cy="62274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CHARACTER</a:t>
            </a:r>
            <a:r>
              <a:rPr lang="en-US" sz="1100" b="1" dirty="0">
                <a:solidFill>
                  <a:prstClr val="white"/>
                </a:solidFill>
              </a:rPr>
              <a:t> AND MENTALITY</a:t>
            </a:r>
            <a:endParaRPr lang="id-ID" sz="1100" b="1" dirty="0">
              <a:solidFill>
                <a:prstClr val="white"/>
              </a:solidFill>
            </a:endParaRPr>
          </a:p>
        </p:txBody>
      </p:sp>
      <p:sp>
        <p:nvSpPr>
          <p:cNvPr id="13" name="TextBox 12"/>
          <p:cNvSpPr txBox="1"/>
          <p:nvPr/>
        </p:nvSpPr>
        <p:spPr>
          <a:xfrm>
            <a:off x="1082352" y="5229200"/>
            <a:ext cx="7015406" cy="27699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id-ID" sz="1200" b="1" dirty="0">
                <a:solidFill>
                  <a:prstClr val="black"/>
                </a:solidFill>
              </a:rPr>
              <a:t>NECESSARY CONDITION</a:t>
            </a:r>
          </a:p>
        </p:txBody>
      </p:sp>
      <p:sp>
        <p:nvSpPr>
          <p:cNvPr id="15" name="TextBox 14"/>
          <p:cNvSpPr txBox="1"/>
          <p:nvPr/>
        </p:nvSpPr>
        <p:spPr>
          <a:xfrm>
            <a:off x="2627784" y="5877272"/>
            <a:ext cx="1596792"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sz="1200" b="1" dirty="0">
                <a:solidFill>
                  <a:prstClr val="black"/>
                </a:solidFill>
              </a:rPr>
              <a:t>SECURITY AND ORDER</a:t>
            </a:r>
          </a:p>
        </p:txBody>
      </p:sp>
      <p:sp>
        <p:nvSpPr>
          <p:cNvPr id="17" name="TextBox 16"/>
          <p:cNvSpPr txBox="1"/>
          <p:nvPr/>
        </p:nvSpPr>
        <p:spPr>
          <a:xfrm>
            <a:off x="4775408" y="5877272"/>
            <a:ext cx="1596792" cy="461665"/>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id-ID" sz="1200" b="1" dirty="0">
                <a:solidFill>
                  <a:prstClr val="black"/>
                </a:solidFill>
              </a:rPr>
              <a:t>GOVERNANCE AND REFORM</a:t>
            </a:r>
          </a:p>
        </p:txBody>
      </p:sp>
      <p:sp>
        <p:nvSpPr>
          <p:cNvPr id="18" name="TextBox 17"/>
          <p:cNvSpPr txBox="1"/>
          <p:nvPr/>
        </p:nvSpPr>
        <p:spPr>
          <a:xfrm>
            <a:off x="1079546" y="1734081"/>
            <a:ext cx="1806207" cy="600164"/>
          </a:xfrm>
          <a:prstGeom prst="rect">
            <a:avLst/>
          </a:prstGeom>
          <a:noFill/>
        </p:spPr>
        <p:txBody>
          <a:bodyPr wrap="square" rtlCol="0">
            <a:spAutoFit/>
          </a:bodyPr>
          <a:lstStyle/>
          <a:p>
            <a:pPr algn="ctr"/>
            <a:r>
              <a:rPr lang="id-ID" sz="1100" b="1" dirty="0">
                <a:solidFill>
                  <a:prstClr val="black"/>
                </a:solidFill>
              </a:rPr>
              <a:t>DIMENSION OF HUMAN DEVELOPMENT</a:t>
            </a:r>
          </a:p>
        </p:txBody>
      </p:sp>
      <p:sp>
        <p:nvSpPr>
          <p:cNvPr id="19" name="Rectangle 18"/>
          <p:cNvSpPr/>
          <p:nvPr/>
        </p:nvSpPr>
        <p:spPr>
          <a:xfrm>
            <a:off x="3707904" y="2291155"/>
            <a:ext cx="1917443" cy="28220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dirty="0">
              <a:solidFill>
                <a:schemeClr val="bg1"/>
              </a:solidFill>
            </a:endParaRPr>
          </a:p>
        </p:txBody>
      </p:sp>
      <p:sp>
        <p:nvSpPr>
          <p:cNvPr id="20" name="Rectangle 19"/>
          <p:cNvSpPr/>
          <p:nvPr/>
        </p:nvSpPr>
        <p:spPr>
          <a:xfrm>
            <a:off x="3944014" y="2660403"/>
            <a:ext cx="1492082" cy="65176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FOOD SOVEREIGNTY</a:t>
            </a:r>
          </a:p>
        </p:txBody>
      </p:sp>
      <p:sp>
        <p:nvSpPr>
          <p:cNvPr id="21" name="Rectangle 20"/>
          <p:cNvSpPr/>
          <p:nvPr/>
        </p:nvSpPr>
        <p:spPr>
          <a:xfrm>
            <a:off x="3944014" y="3428189"/>
            <a:ext cx="1492082" cy="720156"/>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SOVEREIGNTY ENERGY AND ELECTRICITY</a:t>
            </a:r>
          </a:p>
        </p:txBody>
      </p:sp>
      <p:sp>
        <p:nvSpPr>
          <p:cNvPr id="22" name="Rectangle 21"/>
          <p:cNvSpPr/>
          <p:nvPr/>
        </p:nvSpPr>
        <p:spPr>
          <a:xfrm>
            <a:off x="3944013" y="4278232"/>
            <a:ext cx="1492082" cy="590928"/>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MARITIME AND MARINE</a:t>
            </a:r>
          </a:p>
        </p:txBody>
      </p:sp>
      <p:sp>
        <p:nvSpPr>
          <p:cNvPr id="24" name="TextBox 23"/>
          <p:cNvSpPr txBox="1"/>
          <p:nvPr/>
        </p:nvSpPr>
        <p:spPr>
          <a:xfrm>
            <a:off x="3707904" y="1700808"/>
            <a:ext cx="1806207" cy="600164"/>
          </a:xfrm>
          <a:prstGeom prst="rect">
            <a:avLst/>
          </a:prstGeom>
          <a:noFill/>
        </p:spPr>
        <p:txBody>
          <a:bodyPr wrap="square" rtlCol="0">
            <a:spAutoFit/>
          </a:bodyPr>
          <a:lstStyle/>
          <a:p>
            <a:pPr algn="ctr"/>
            <a:r>
              <a:rPr lang="id-ID" sz="1100" b="1" dirty="0">
                <a:solidFill>
                  <a:prstClr val="black"/>
                </a:solidFill>
              </a:rPr>
              <a:t>DIMENSION OF PRIMARY SECTOR DEVELOPMENT</a:t>
            </a:r>
          </a:p>
        </p:txBody>
      </p:sp>
      <p:sp>
        <p:nvSpPr>
          <p:cNvPr id="25" name="Rectangle 24"/>
          <p:cNvSpPr/>
          <p:nvPr/>
        </p:nvSpPr>
        <p:spPr>
          <a:xfrm>
            <a:off x="6084168" y="2291155"/>
            <a:ext cx="1978527" cy="282202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sz="900" dirty="0">
              <a:solidFill>
                <a:schemeClr val="bg1"/>
              </a:solidFill>
            </a:endParaRPr>
          </a:p>
        </p:txBody>
      </p:sp>
      <p:sp>
        <p:nvSpPr>
          <p:cNvPr id="26" name="Rectangle 25"/>
          <p:cNvSpPr/>
          <p:nvPr/>
        </p:nvSpPr>
        <p:spPr>
          <a:xfrm>
            <a:off x="6300192" y="2416532"/>
            <a:ext cx="1492082" cy="94046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AMONG INCOME GROUPS</a:t>
            </a:r>
            <a:r>
              <a:rPr lang="en-US" sz="1100" b="1" dirty="0">
                <a:solidFill>
                  <a:prstClr val="white"/>
                </a:solidFill>
              </a:rPr>
              <a:t>  -</a:t>
            </a:r>
          </a:p>
          <a:p>
            <a:pPr algn="ctr"/>
            <a:r>
              <a:rPr lang="en-US" sz="1100" b="1" dirty="0">
                <a:solidFill>
                  <a:prstClr val="white"/>
                </a:solidFill>
              </a:rPr>
              <a:t>SOCIAL SECURITY SYSTEM</a:t>
            </a:r>
            <a:endParaRPr lang="id-ID" sz="1100" b="1" dirty="0">
              <a:solidFill>
                <a:prstClr val="white"/>
              </a:solidFill>
            </a:endParaRPr>
          </a:p>
        </p:txBody>
      </p:sp>
      <p:sp>
        <p:nvSpPr>
          <p:cNvPr id="27" name="Rectangle 26"/>
          <p:cNvSpPr/>
          <p:nvPr/>
        </p:nvSpPr>
        <p:spPr>
          <a:xfrm>
            <a:off x="6300192" y="3450841"/>
            <a:ext cx="1492082" cy="156233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1100" b="1" dirty="0">
                <a:solidFill>
                  <a:prstClr val="white"/>
                </a:solidFill>
              </a:rPr>
              <a:t>AMONG REGION : (1) VILLAGE, (2) BORDERS, (3) OUTER, (4) EASTERS REGION</a:t>
            </a:r>
          </a:p>
        </p:txBody>
      </p:sp>
      <p:sp>
        <p:nvSpPr>
          <p:cNvPr id="28" name="TextBox 27"/>
          <p:cNvSpPr txBox="1"/>
          <p:nvPr/>
        </p:nvSpPr>
        <p:spPr>
          <a:xfrm>
            <a:off x="6222177" y="1700808"/>
            <a:ext cx="1806207" cy="430887"/>
          </a:xfrm>
          <a:prstGeom prst="rect">
            <a:avLst/>
          </a:prstGeom>
          <a:noFill/>
        </p:spPr>
        <p:txBody>
          <a:bodyPr wrap="square" rtlCol="0">
            <a:spAutoFit/>
          </a:bodyPr>
          <a:lstStyle/>
          <a:p>
            <a:pPr algn="ctr"/>
            <a:r>
              <a:rPr lang="id-ID" sz="1100" b="1" dirty="0">
                <a:solidFill>
                  <a:prstClr val="black"/>
                </a:solidFill>
              </a:rPr>
              <a:t>DIMENSION OF EQUALIZATION</a:t>
            </a:r>
          </a:p>
        </p:txBody>
      </p:sp>
      <p:sp>
        <p:nvSpPr>
          <p:cNvPr id="45" name="Rectangle 44"/>
          <p:cNvSpPr/>
          <p:nvPr/>
        </p:nvSpPr>
        <p:spPr>
          <a:xfrm>
            <a:off x="1443491" y="821904"/>
            <a:ext cx="6980554" cy="338554"/>
          </a:xfrm>
          <a:prstGeom prst="rect">
            <a:avLst/>
          </a:prstGeom>
        </p:spPr>
        <p:txBody>
          <a:bodyPr wrap="square">
            <a:spAutoFit/>
          </a:bodyPr>
          <a:lstStyle/>
          <a:p>
            <a:r>
              <a:rPr lang="en-US" sz="1600" b="1" dirty="0">
                <a:latin typeface="Bell MT" panose="02020503060305020303" pitchFamily="18" charset="0"/>
              </a:rPr>
              <a:t>THEMES OF AUDIT IN BPK STRATEGIC PLAN 2016-2020</a:t>
            </a:r>
            <a:endParaRPr lang="id-ID" sz="1600" b="1" dirty="0">
              <a:latin typeface="Bell MT" panose="02020503060305020303" pitchFamily="18" charset="0"/>
            </a:endParaRPr>
          </a:p>
        </p:txBody>
      </p:sp>
    </p:spTree>
    <p:extLst>
      <p:ext uri="{BB962C8B-B14F-4D97-AF65-F5344CB8AC3E}">
        <p14:creationId xmlns:p14="http://schemas.microsoft.com/office/powerpoint/2010/main" val="10129207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5" name="Group 4"/>
          <p:cNvGrpSpPr/>
          <p:nvPr/>
        </p:nvGrpSpPr>
        <p:grpSpPr>
          <a:xfrm>
            <a:off x="243288" y="1113392"/>
            <a:ext cx="6846066" cy="4660135"/>
            <a:chOff x="335401" y="2439584"/>
            <a:chExt cx="8995885" cy="1978831"/>
          </a:xfrm>
        </p:grpSpPr>
        <p:sp>
          <p:nvSpPr>
            <p:cNvPr id="6" name="Freeform 5"/>
            <p:cNvSpPr/>
            <p:nvPr/>
          </p:nvSpPr>
          <p:spPr>
            <a:xfrm>
              <a:off x="335401" y="4069210"/>
              <a:ext cx="8995885" cy="349205"/>
            </a:xfrm>
            <a:custGeom>
              <a:avLst/>
              <a:gdLst>
                <a:gd name="connsiteX0" fmla="*/ 0 w 8995885"/>
                <a:gd name="connsiteY0" fmla="*/ 34921 h 349205"/>
                <a:gd name="connsiteX1" fmla="*/ 34921 w 8995885"/>
                <a:gd name="connsiteY1" fmla="*/ 0 h 349205"/>
                <a:gd name="connsiteX2" fmla="*/ 8960965 w 8995885"/>
                <a:gd name="connsiteY2" fmla="*/ 0 h 349205"/>
                <a:gd name="connsiteX3" fmla="*/ 8995886 w 8995885"/>
                <a:gd name="connsiteY3" fmla="*/ 34921 h 349205"/>
                <a:gd name="connsiteX4" fmla="*/ 8995885 w 8995885"/>
                <a:gd name="connsiteY4" fmla="*/ 314285 h 349205"/>
                <a:gd name="connsiteX5" fmla="*/ 8960964 w 8995885"/>
                <a:gd name="connsiteY5" fmla="*/ 349206 h 349205"/>
                <a:gd name="connsiteX6" fmla="*/ 34921 w 8995885"/>
                <a:gd name="connsiteY6" fmla="*/ 349205 h 349205"/>
                <a:gd name="connsiteX7" fmla="*/ 0 w 8995885"/>
                <a:gd name="connsiteY7" fmla="*/ 314284 h 349205"/>
                <a:gd name="connsiteX8" fmla="*/ 0 w 8995885"/>
                <a:gd name="connsiteY8" fmla="*/ 34921 h 34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5885" h="349205">
                  <a:moveTo>
                    <a:pt x="0" y="34921"/>
                  </a:moveTo>
                  <a:cubicBezTo>
                    <a:pt x="0" y="15635"/>
                    <a:pt x="15635" y="0"/>
                    <a:pt x="34921" y="0"/>
                  </a:cubicBezTo>
                  <a:lnTo>
                    <a:pt x="8960965" y="0"/>
                  </a:lnTo>
                  <a:cubicBezTo>
                    <a:pt x="8980251" y="0"/>
                    <a:pt x="8995886" y="15635"/>
                    <a:pt x="8995886" y="34921"/>
                  </a:cubicBezTo>
                  <a:cubicBezTo>
                    <a:pt x="8995886" y="128042"/>
                    <a:pt x="8995885" y="221164"/>
                    <a:pt x="8995885" y="314285"/>
                  </a:cubicBezTo>
                  <a:cubicBezTo>
                    <a:pt x="8995885" y="333571"/>
                    <a:pt x="8980250" y="349206"/>
                    <a:pt x="8960964" y="349206"/>
                  </a:cubicBezTo>
                  <a:lnTo>
                    <a:pt x="34921" y="349205"/>
                  </a:lnTo>
                  <a:cubicBezTo>
                    <a:pt x="15635" y="349205"/>
                    <a:pt x="0" y="333570"/>
                    <a:pt x="0" y="314284"/>
                  </a:cubicBezTo>
                  <a:lnTo>
                    <a:pt x="0" y="34921"/>
                  </a:lnTo>
                  <a:close/>
                </a:path>
              </a:pathLst>
            </a:cu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4786848" bIns="64008" numCol="1" spcCol="1270" anchor="ctr" anchorCtr="0">
              <a:noAutofit/>
            </a:bodyPr>
            <a:lstStyle/>
            <a:p>
              <a:pPr algn="ctr" defTabSz="400050">
                <a:lnSpc>
                  <a:spcPct val="90000"/>
                </a:lnSpc>
                <a:spcBef>
                  <a:spcPct val="0"/>
                </a:spcBef>
                <a:spcAft>
                  <a:spcPct val="35000"/>
                </a:spcAft>
              </a:pPr>
              <a:r>
                <a:rPr lang="en-US" sz="2100" dirty="0">
                  <a:solidFill>
                    <a:prstClr val="black">
                      <a:hueOff val="0"/>
                      <a:satOff val="0"/>
                      <a:lumOff val="0"/>
                      <a:alphaOff val="0"/>
                    </a:prstClr>
                  </a:solidFill>
                  <a:latin typeface="Calibri" panose="020F0502020204030204"/>
                </a:rPr>
                <a:t>Inputs</a:t>
              </a:r>
            </a:p>
          </p:txBody>
        </p:sp>
        <p:sp>
          <p:nvSpPr>
            <p:cNvPr id="7" name="Freeform 6"/>
            <p:cNvSpPr/>
            <p:nvPr/>
          </p:nvSpPr>
          <p:spPr>
            <a:xfrm>
              <a:off x="335401" y="3661803"/>
              <a:ext cx="8995885" cy="349205"/>
            </a:xfrm>
            <a:custGeom>
              <a:avLst/>
              <a:gdLst>
                <a:gd name="connsiteX0" fmla="*/ 0 w 8995885"/>
                <a:gd name="connsiteY0" fmla="*/ 34921 h 349205"/>
                <a:gd name="connsiteX1" fmla="*/ 34921 w 8995885"/>
                <a:gd name="connsiteY1" fmla="*/ 0 h 349205"/>
                <a:gd name="connsiteX2" fmla="*/ 8960965 w 8995885"/>
                <a:gd name="connsiteY2" fmla="*/ 0 h 349205"/>
                <a:gd name="connsiteX3" fmla="*/ 8995886 w 8995885"/>
                <a:gd name="connsiteY3" fmla="*/ 34921 h 349205"/>
                <a:gd name="connsiteX4" fmla="*/ 8995885 w 8995885"/>
                <a:gd name="connsiteY4" fmla="*/ 314285 h 349205"/>
                <a:gd name="connsiteX5" fmla="*/ 8960964 w 8995885"/>
                <a:gd name="connsiteY5" fmla="*/ 349206 h 349205"/>
                <a:gd name="connsiteX6" fmla="*/ 34921 w 8995885"/>
                <a:gd name="connsiteY6" fmla="*/ 349205 h 349205"/>
                <a:gd name="connsiteX7" fmla="*/ 0 w 8995885"/>
                <a:gd name="connsiteY7" fmla="*/ 314284 h 349205"/>
                <a:gd name="connsiteX8" fmla="*/ 0 w 8995885"/>
                <a:gd name="connsiteY8" fmla="*/ 34921 h 34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5885" h="349205">
                  <a:moveTo>
                    <a:pt x="0" y="34921"/>
                  </a:moveTo>
                  <a:cubicBezTo>
                    <a:pt x="0" y="15635"/>
                    <a:pt x="15635" y="0"/>
                    <a:pt x="34921" y="0"/>
                  </a:cubicBezTo>
                  <a:lnTo>
                    <a:pt x="8960965" y="0"/>
                  </a:lnTo>
                  <a:cubicBezTo>
                    <a:pt x="8980251" y="0"/>
                    <a:pt x="8995886" y="15635"/>
                    <a:pt x="8995886" y="34921"/>
                  </a:cubicBezTo>
                  <a:cubicBezTo>
                    <a:pt x="8995886" y="128042"/>
                    <a:pt x="8995885" y="221164"/>
                    <a:pt x="8995885" y="314285"/>
                  </a:cubicBezTo>
                  <a:cubicBezTo>
                    <a:pt x="8995885" y="333571"/>
                    <a:pt x="8980250" y="349206"/>
                    <a:pt x="8960964" y="349206"/>
                  </a:cubicBezTo>
                  <a:lnTo>
                    <a:pt x="34921" y="349205"/>
                  </a:lnTo>
                  <a:cubicBezTo>
                    <a:pt x="15635" y="349205"/>
                    <a:pt x="0" y="333570"/>
                    <a:pt x="0" y="314284"/>
                  </a:cubicBezTo>
                  <a:lnTo>
                    <a:pt x="0" y="34921"/>
                  </a:lnTo>
                  <a:close/>
                </a:path>
              </a:pathLst>
            </a:cu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4786848" bIns="64008" numCol="1" spcCol="1270" anchor="ctr" anchorCtr="0">
              <a:noAutofit/>
            </a:bodyPr>
            <a:lstStyle/>
            <a:p>
              <a:pPr algn="ctr" defTabSz="400050">
                <a:lnSpc>
                  <a:spcPct val="90000"/>
                </a:lnSpc>
                <a:spcBef>
                  <a:spcPct val="0"/>
                </a:spcBef>
                <a:spcAft>
                  <a:spcPct val="35000"/>
                </a:spcAft>
              </a:pPr>
              <a:r>
                <a:rPr lang="en-US" sz="2100" dirty="0">
                  <a:solidFill>
                    <a:prstClr val="black">
                      <a:hueOff val="0"/>
                      <a:satOff val="0"/>
                      <a:lumOff val="0"/>
                      <a:alphaOff val="0"/>
                    </a:prstClr>
                  </a:solidFill>
                  <a:latin typeface="Calibri" panose="020F0502020204030204"/>
                </a:rPr>
                <a:t>Process  </a:t>
              </a:r>
            </a:p>
          </p:txBody>
        </p:sp>
        <p:sp>
          <p:nvSpPr>
            <p:cNvPr id="8" name="Freeform 7"/>
            <p:cNvSpPr/>
            <p:nvPr/>
          </p:nvSpPr>
          <p:spPr>
            <a:xfrm>
              <a:off x="335401" y="3254397"/>
              <a:ext cx="8995885" cy="349205"/>
            </a:xfrm>
            <a:custGeom>
              <a:avLst/>
              <a:gdLst>
                <a:gd name="connsiteX0" fmla="*/ 0 w 8995885"/>
                <a:gd name="connsiteY0" fmla="*/ 34921 h 349205"/>
                <a:gd name="connsiteX1" fmla="*/ 34921 w 8995885"/>
                <a:gd name="connsiteY1" fmla="*/ 0 h 349205"/>
                <a:gd name="connsiteX2" fmla="*/ 8960965 w 8995885"/>
                <a:gd name="connsiteY2" fmla="*/ 0 h 349205"/>
                <a:gd name="connsiteX3" fmla="*/ 8995886 w 8995885"/>
                <a:gd name="connsiteY3" fmla="*/ 34921 h 349205"/>
                <a:gd name="connsiteX4" fmla="*/ 8995885 w 8995885"/>
                <a:gd name="connsiteY4" fmla="*/ 314285 h 349205"/>
                <a:gd name="connsiteX5" fmla="*/ 8960964 w 8995885"/>
                <a:gd name="connsiteY5" fmla="*/ 349206 h 349205"/>
                <a:gd name="connsiteX6" fmla="*/ 34921 w 8995885"/>
                <a:gd name="connsiteY6" fmla="*/ 349205 h 349205"/>
                <a:gd name="connsiteX7" fmla="*/ 0 w 8995885"/>
                <a:gd name="connsiteY7" fmla="*/ 314284 h 349205"/>
                <a:gd name="connsiteX8" fmla="*/ 0 w 8995885"/>
                <a:gd name="connsiteY8" fmla="*/ 34921 h 34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5885" h="349205">
                  <a:moveTo>
                    <a:pt x="0" y="34921"/>
                  </a:moveTo>
                  <a:cubicBezTo>
                    <a:pt x="0" y="15635"/>
                    <a:pt x="15635" y="0"/>
                    <a:pt x="34921" y="0"/>
                  </a:cubicBezTo>
                  <a:lnTo>
                    <a:pt x="8960965" y="0"/>
                  </a:lnTo>
                  <a:cubicBezTo>
                    <a:pt x="8980251" y="0"/>
                    <a:pt x="8995886" y="15635"/>
                    <a:pt x="8995886" y="34921"/>
                  </a:cubicBezTo>
                  <a:cubicBezTo>
                    <a:pt x="8995886" y="128042"/>
                    <a:pt x="8995885" y="221164"/>
                    <a:pt x="8995885" y="314285"/>
                  </a:cubicBezTo>
                  <a:cubicBezTo>
                    <a:pt x="8995885" y="333571"/>
                    <a:pt x="8980250" y="349206"/>
                    <a:pt x="8960964" y="349206"/>
                  </a:cubicBezTo>
                  <a:lnTo>
                    <a:pt x="34921" y="349205"/>
                  </a:lnTo>
                  <a:cubicBezTo>
                    <a:pt x="15635" y="349205"/>
                    <a:pt x="0" y="333570"/>
                    <a:pt x="0" y="314284"/>
                  </a:cubicBezTo>
                  <a:lnTo>
                    <a:pt x="0" y="34921"/>
                  </a:lnTo>
                  <a:close/>
                </a:path>
              </a:pathLst>
            </a:cu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4786848" bIns="64008" numCol="1" spcCol="1270" anchor="ctr" anchorCtr="0">
              <a:noAutofit/>
            </a:bodyPr>
            <a:lstStyle/>
            <a:p>
              <a:pPr algn="ctr" defTabSz="400050">
                <a:lnSpc>
                  <a:spcPct val="90000"/>
                </a:lnSpc>
                <a:spcBef>
                  <a:spcPct val="0"/>
                </a:spcBef>
                <a:spcAft>
                  <a:spcPct val="35000"/>
                </a:spcAft>
              </a:pPr>
              <a:r>
                <a:rPr lang="en-US" sz="2100" dirty="0">
                  <a:solidFill>
                    <a:prstClr val="black">
                      <a:hueOff val="0"/>
                      <a:satOff val="0"/>
                      <a:lumOff val="0"/>
                      <a:alphaOff val="0"/>
                    </a:prstClr>
                  </a:solidFill>
                  <a:latin typeface="Calibri" panose="020F0502020204030204"/>
                </a:rPr>
                <a:t>Annually (Outputs)</a:t>
              </a:r>
            </a:p>
          </p:txBody>
        </p:sp>
        <p:sp>
          <p:nvSpPr>
            <p:cNvPr id="9" name="Freeform 8"/>
            <p:cNvSpPr/>
            <p:nvPr/>
          </p:nvSpPr>
          <p:spPr>
            <a:xfrm>
              <a:off x="335401" y="2846990"/>
              <a:ext cx="8995885" cy="349205"/>
            </a:xfrm>
            <a:custGeom>
              <a:avLst/>
              <a:gdLst>
                <a:gd name="connsiteX0" fmla="*/ 0 w 8995885"/>
                <a:gd name="connsiteY0" fmla="*/ 34921 h 349205"/>
                <a:gd name="connsiteX1" fmla="*/ 34921 w 8995885"/>
                <a:gd name="connsiteY1" fmla="*/ 0 h 349205"/>
                <a:gd name="connsiteX2" fmla="*/ 8960965 w 8995885"/>
                <a:gd name="connsiteY2" fmla="*/ 0 h 349205"/>
                <a:gd name="connsiteX3" fmla="*/ 8995886 w 8995885"/>
                <a:gd name="connsiteY3" fmla="*/ 34921 h 349205"/>
                <a:gd name="connsiteX4" fmla="*/ 8995885 w 8995885"/>
                <a:gd name="connsiteY4" fmla="*/ 314285 h 349205"/>
                <a:gd name="connsiteX5" fmla="*/ 8960964 w 8995885"/>
                <a:gd name="connsiteY5" fmla="*/ 349206 h 349205"/>
                <a:gd name="connsiteX6" fmla="*/ 34921 w 8995885"/>
                <a:gd name="connsiteY6" fmla="*/ 349205 h 349205"/>
                <a:gd name="connsiteX7" fmla="*/ 0 w 8995885"/>
                <a:gd name="connsiteY7" fmla="*/ 314284 h 349205"/>
                <a:gd name="connsiteX8" fmla="*/ 0 w 8995885"/>
                <a:gd name="connsiteY8" fmla="*/ 34921 h 34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5885" h="349205">
                  <a:moveTo>
                    <a:pt x="0" y="34921"/>
                  </a:moveTo>
                  <a:cubicBezTo>
                    <a:pt x="0" y="15635"/>
                    <a:pt x="15635" y="0"/>
                    <a:pt x="34921" y="0"/>
                  </a:cubicBezTo>
                  <a:lnTo>
                    <a:pt x="8960965" y="0"/>
                  </a:lnTo>
                  <a:cubicBezTo>
                    <a:pt x="8980251" y="0"/>
                    <a:pt x="8995886" y="15635"/>
                    <a:pt x="8995886" y="34921"/>
                  </a:cubicBezTo>
                  <a:cubicBezTo>
                    <a:pt x="8995886" y="128042"/>
                    <a:pt x="8995885" y="221164"/>
                    <a:pt x="8995885" y="314285"/>
                  </a:cubicBezTo>
                  <a:cubicBezTo>
                    <a:pt x="8995885" y="333571"/>
                    <a:pt x="8980250" y="349206"/>
                    <a:pt x="8960964" y="349206"/>
                  </a:cubicBezTo>
                  <a:lnTo>
                    <a:pt x="34921" y="349205"/>
                  </a:lnTo>
                  <a:cubicBezTo>
                    <a:pt x="15635" y="349205"/>
                    <a:pt x="0" y="333570"/>
                    <a:pt x="0" y="314284"/>
                  </a:cubicBezTo>
                  <a:lnTo>
                    <a:pt x="0" y="34921"/>
                  </a:lnTo>
                  <a:close/>
                </a:path>
              </a:pathLst>
            </a:cu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4786848" bIns="64008" numCol="1" spcCol="1270" anchor="ctr" anchorCtr="0">
              <a:noAutofit/>
            </a:bodyPr>
            <a:lstStyle/>
            <a:p>
              <a:pPr algn="ctr" defTabSz="400050">
                <a:lnSpc>
                  <a:spcPct val="90000"/>
                </a:lnSpc>
                <a:spcBef>
                  <a:spcPct val="0"/>
                </a:spcBef>
                <a:spcAft>
                  <a:spcPct val="35000"/>
                </a:spcAft>
              </a:pPr>
              <a:r>
                <a:rPr lang="en-US" sz="2100" dirty="0">
                  <a:solidFill>
                    <a:prstClr val="black">
                      <a:hueOff val="0"/>
                      <a:satOff val="0"/>
                      <a:lumOff val="0"/>
                      <a:alphaOff val="0"/>
                    </a:prstClr>
                  </a:solidFill>
                  <a:latin typeface="Calibri" panose="020F0502020204030204"/>
                </a:rPr>
                <a:t>3 Years (Outcomes)</a:t>
              </a:r>
            </a:p>
          </p:txBody>
        </p:sp>
        <p:sp>
          <p:nvSpPr>
            <p:cNvPr id="10" name="Freeform 9"/>
            <p:cNvSpPr/>
            <p:nvPr/>
          </p:nvSpPr>
          <p:spPr>
            <a:xfrm>
              <a:off x="335401" y="2439584"/>
              <a:ext cx="8995885" cy="349205"/>
            </a:xfrm>
            <a:custGeom>
              <a:avLst/>
              <a:gdLst>
                <a:gd name="connsiteX0" fmla="*/ 0 w 8995885"/>
                <a:gd name="connsiteY0" fmla="*/ 34921 h 349205"/>
                <a:gd name="connsiteX1" fmla="*/ 34921 w 8995885"/>
                <a:gd name="connsiteY1" fmla="*/ 0 h 349205"/>
                <a:gd name="connsiteX2" fmla="*/ 8960965 w 8995885"/>
                <a:gd name="connsiteY2" fmla="*/ 0 h 349205"/>
                <a:gd name="connsiteX3" fmla="*/ 8995886 w 8995885"/>
                <a:gd name="connsiteY3" fmla="*/ 34921 h 349205"/>
                <a:gd name="connsiteX4" fmla="*/ 8995885 w 8995885"/>
                <a:gd name="connsiteY4" fmla="*/ 314285 h 349205"/>
                <a:gd name="connsiteX5" fmla="*/ 8960964 w 8995885"/>
                <a:gd name="connsiteY5" fmla="*/ 349206 h 349205"/>
                <a:gd name="connsiteX6" fmla="*/ 34921 w 8995885"/>
                <a:gd name="connsiteY6" fmla="*/ 349205 h 349205"/>
                <a:gd name="connsiteX7" fmla="*/ 0 w 8995885"/>
                <a:gd name="connsiteY7" fmla="*/ 314284 h 349205"/>
                <a:gd name="connsiteX8" fmla="*/ 0 w 8995885"/>
                <a:gd name="connsiteY8" fmla="*/ 34921 h 349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95885" h="349205">
                  <a:moveTo>
                    <a:pt x="0" y="34921"/>
                  </a:moveTo>
                  <a:cubicBezTo>
                    <a:pt x="0" y="15635"/>
                    <a:pt x="15635" y="0"/>
                    <a:pt x="34921" y="0"/>
                  </a:cubicBezTo>
                  <a:lnTo>
                    <a:pt x="8960965" y="0"/>
                  </a:lnTo>
                  <a:cubicBezTo>
                    <a:pt x="8980251" y="0"/>
                    <a:pt x="8995886" y="15635"/>
                    <a:pt x="8995886" y="34921"/>
                  </a:cubicBezTo>
                  <a:cubicBezTo>
                    <a:pt x="8995886" y="128042"/>
                    <a:pt x="8995885" y="221164"/>
                    <a:pt x="8995885" y="314285"/>
                  </a:cubicBezTo>
                  <a:cubicBezTo>
                    <a:pt x="8995885" y="333571"/>
                    <a:pt x="8980250" y="349206"/>
                    <a:pt x="8960964" y="349206"/>
                  </a:cubicBezTo>
                  <a:lnTo>
                    <a:pt x="34921" y="349205"/>
                  </a:lnTo>
                  <a:cubicBezTo>
                    <a:pt x="15635" y="349205"/>
                    <a:pt x="0" y="333570"/>
                    <a:pt x="0" y="314284"/>
                  </a:cubicBezTo>
                  <a:lnTo>
                    <a:pt x="0" y="34921"/>
                  </a:lnTo>
                  <a:close/>
                </a:path>
              </a:pathLst>
            </a:custGeom>
          </p:spPr>
          <p:style>
            <a:lnRef idx="0">
              <a:schemeClr val="dk1">
                <a:hueOff val="0"/>
                <a:satOff val="0"/>
                <a:lumOff val="0"/>
                <a:alphaOff val="0"/>
              </a:schemeClr>
            </a:lnRef>
            <a:fillRef idx="1">
              <a:schemeClr val="accent3">
                <a:tint val="40000"/>
                <a:hueOff val="0"/>
                <a:satOff val="0"/>
                <a:lumOff val="0"/>
                <a:alphaOff val="0"/>
              </a:schemeClr>
            </a:fillRef>
            <a:effectRef idx="0">
              <a:schemeClr val="accent3">
                <a:tint val="40000"/>
                <a:hueOff val="0"/>
                <a:satOff val="0"/>
                <a:lumOff val="0"/>
                <a:alphaOff val="0"/>
              </a:schemeClr>
            </a:effectRef>
            <a:fontRef idx="minor">
              <a:schemeClr val="dk1">
                <a:hueOff val="0"/>
                <a:satOff val="0"/>
                <a:lumOff val="0"/>
                <a:alphaOff val="0"/>
              </a:schemeClr>
            </a:fontRef>
          </p:style>
          <p:txBody>
            <a:bodyPr spcFirstLastPara="0" vert="horz" wrap="square" lIns="64008" tIns="64008" rIns="4786848" bIns="64008" numCol="1" spcCol="1270" anchor="ctr" anchorCtr="0">
              <a:noAutofit/>
            </a:bodyPr>
            <a:lstStyle/>
            <a:p>
              <a:pPr algn="ctr" defTabSz="400050">
                <a:lnSpc>
                  <a:spcPct val="90000"/>
                </a:lnSpc>
                <a:spcBef>
                  <a:spcPct val="0"/>
                </a:spcBef>
                <a:spcAft>
                  <a:spcPct val="35000"/>
                </a:spcAft>
              </a:pPr>
              <a:r>
                <a:rPr lang="en-US" sz="2100" dirty="0">
                  <a:solidFill>
                    <a:prstClr val="black">
                      <a:hueOff val="0"/>
                      <a:satOff val="0"/>
                      <a:lumOff val="0"/>
                      <a:alphaOff val="0"/>
                    </a:prstClr>
                  </a:solidFill>
                  <a:latin typeface="Calibri" panose="020F0502020204030204"/>
                </a:rPr>
                <a:t>5 Years (Impact)</a:t>
              </a:r>
            </a:p>
          </p:txBody>
        </p:sp>
        <p:sp>
          <p:nvSpPr>
            <p:cNvPr id="11" name="Freeform 10"/>
            <p:cNvSpPr/>
            <p:nvPr/>
          </p:nvSpPr>
          <p:spPr>
            <a:xfrm>
              <a:off x="5525306" y="2468684"/>
              <a:ext cx="1656659"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b="1" dirty="0">
                  <a:solidFill>
                    <a:prstClr val="white"/>
                  </a:solidFill>
                  <a:latin typeface="Calibri" panose="020F0502020204030204"/>
                </a:rPr>
                <a:t>Overall Objectives</a:t>
              </a:r>
            </a:p>
          </p:txBody>
        </p:sp>
        <p:sp>
          <p:nvSpPr>
            <p:cNvPr id="12" name="Freeform 11"/>
            <p:cNvSpPr/>
            <p:nvPr/>
          </p:nvSpPr>
          <p:spPr>
            <a:xfrm>
              <a:off x="3822931" y="2759689"/>
              <a:ext cx="2553565" cy="116401"/>
            </a:xfrm>
            <a:custGeom>
              <a:avLst/>
              <a:gdLst/>
              <a:ahLst/>
              <a:cxnLst/>
              <a:rect l="0" t="0" r="0" b="0"/>
              <a:pathLst>
                <a:path>
                  <a:moveTo>
                    <a:pt x="2553565" y="0"/>
                  </a:moveTo>
                  <a:lnTo>
                    <a:pt x="2553565" y="58200"/>
                  </a:lnTo>
                  <a:lnTo>
                    <a:pt x="0" y="58200"/>
                  </a:lnTo>
                  <a:lnTo>
                    <a:pt x="0" y="116401"/>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13" name="Freeform 12"/>
            <p:cNvSpPr/>
            <p:nvPr/>
          </p:nvSpPr>
          <p:spPr>
            <a:xfrm>
              <a:off x="3301192" y="2876091"/>
              <a:ext cx="1043478"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900" b="1" dirty="0">
                  <a:solidFill>
                    <a:prstClr val="black"/>
                  </a:solidFill>
                  <a:latin typeface="Calibri" panose="020F0502020204030204"/>
                </a:rPr>
                <a:t>Project Purpose +Assumptions</a:t>
              </a:r>
            </a:p>
          </p:txBody>
        </p:sp>
        <p:sp>
          <p:nvSpPr>
            <p:cNvPr id="14" name="Freeform 13"/>
            <p:cNvSpPr/>
            <p:nvPr/>
          </p:nvSpPr>
          <p:spPr>
            <a:xfrm>
              <a:off x="3255472" y="3167095"/>
              <a:ext cx="567458" cy="116401"/>
            </a:xfrm>
            <a:custGeom>
              <a:avLst/>
              <a:gdLst/>
              <a:ahLst/>
              <a:cxnLst/>
              <a:rect l="0" t="0" r="0" b="0"/>
              <a:pathLst>
                <a:path>
                  <a:moveTo>
                    <a:pt x="567458" y="0"/>
                  </a:moveTo>
                  <a:lnTo>
                    <a:pt x="567458" y="58200"/>
                  </a:lnTo>
                  <a:lnTo>
                    <a:pt x="0" y="58200"/>
                  </a:lnTo>
                  <a:lnTo>
                    <a:pt x="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5" name="Freeform 14"/>
            <p:cNvSpPr/>
            <p:nvPr/>
          </p:nvSpPr>
          <p:spPr>
            <a:xfrm>
              <a:off x="3037219"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16" name="Freeform 15"/>
            <p:cNvSpPr/>
            <p:nvPr/>
          </p:nvSpPr>
          <p:spPr>
            <a:xfrm>
              <a:off x="3777211" y="3167095"/>
              <a:ext cx="91440" cy="116401"/>
            </a:xfrm>
            <a:custGeom>
              <a:avLst/>
              <a:gdLst/>
              <a:ahLst/>
              <a:cxnLst/>
              <a:rect l="0" t="0" r="0" b="0"/>
              <a:pathLst>
                <a:path>
                  <a:moveTo>
                    <a:pt x="45720" y="0"/>
                  </a:moveTo>
                  <a:lnTo>
                    <a:pt x="4572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7" name="Freeform 16"/>
            <p:cNvSpPr/>
            <p:nvPr/>
          </p:nvSpPr>
          <p:spPr>
            <a:xfrm>
              <a:off x="3604678"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18" name="Freeform 17"/>
            <p:cNvSpPr/>
            <p:nvPr/>
          </p:nvSpPr>
          <p:spPr>
            <a:xfrm>
              <a:off x="3822931" y="3167095"/>
              <a:ext cx="567458" cy="116401"/>
            </a:xfrm>
            <a:custGeom>
              <a:avLst/>
              <a:gdLst/>
              <a:ahLst/>
              <a:cxnLst/>
              <a:rect l="0" t="0" r="0" b="0"/>
              <a:pathLst>
                <a:path>
                  <a:moveTo>
                    <a:pt x="0" y="0"/>
                  </a:moveTo>
                  <a:lnTo>
                    <a:pt x="0" y="58200"/>
                  </a:lnTo>
                  <a:lnTo>
                    <a:pt x="567458" y="58200"/>
                  </a:lnTo>
                  <a:lnTo>
                    <a:pt x="567458"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19" name="Freeform 18"/>
            <p:cNvSpPr/>
            <p:nvPr/>
          </p:nvSpPr>
          <p:spPr>
            <a:xfrm>
              <a:off x="4172137"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20" name="Freeform 19"/>
            <p:cNvSpPr/>
            <p:nvPr/>
          </p:nvSpPr>
          <p:spPr>
            <a:xfrm>
              <a:off x="5525308" y="2759689"/>
              <a:ext cx="851188" cy="116401"/>
            </a:xfrm>
            <a:custGeom>
              <a:avLst/>
              <a:gdLst/>
              <a:ahLst/>
              <a:cxnLst/>
              <a:rect l="0" t="0" r="0" b="0"/>
              <a:pathLst>
                <a:path>
                  <a:moveTo>
                    <a:pt x="851188" y="0"/>
                  </a:moveTo>
                  <a:lnTo>
                    <a:pt x="851188" y="58200"/>
                  </a:lnTo>
                  <a:lnTo>
                    <a:pt x="0" y="58200"/>
                  </a:lnTo>
                  <a:lnTo>
                    <a:pt x="0" y="116401"/>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1" name="Freeform 20"/>
            <p:cNvSpPr/>
            <p:nvPr/>
          </p:nvSpPr>
          <p:spPr>
            <a:xfrm>
              <a:off x="5003569" y="2876091"/>
              <a:ext cx="1043478"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900" b="1" dirty="0">
                  <a:solidFill>
                    <a:prstClr val="black"/>
                  </a:solidFill>
                  <a:latin typeface="Calibri" panose="020F0502020204030204"/>
                </a:rPr>
                <a:t>Project Purpose +Assumptions</a:t>
              </a:r>
            </a:p>
          </p:txBody>
        </p:sp>
        <p:sp>
          <p:nvSpPr>
            <p:cNvPr id="22" name="Freeform 21"/>
            <p:cNvSpPr/>
            <p:nvPr/>
          </p:nvSpPr>
          <p:spPr>
            <a:xfrm>
              <a:off x="4957849" y="3167095"/>
              <a:ext cx="567458" cy="116401"/>
            </a:xfrm>
            <a:custGeom>
              <a:avLst/>
              <a:gdLst/>
              <a:ahLst/>
              <a:cxnLst/>
              <a:rect l="0" t="0" r="0" b="0"/>
              <a:pathLst>
                <a:path>
                  <a:moveTo>
                    <a:pt x="567458" y="0"/>
                  </a:moveTo>
                  <a:lnTo>
                    <a:pt x="567458" y="58200"/>
                  </a:lnTo>
                  <a:lnTo>
                    <a:pt x="0" y="58200"/>
                  </a:lnTo>
                  <a:lnTo>
                    <a:pt x="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3" name="Freeform 22"/>
            <p:cNvSpPr/>
            <p:nvPr/>
          </p:nvSpPr>
          <p:spPr>
            <a:xfrm>
              <a:off x="4739596"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24" name="Freeform 23"/>
            <p:cNvSpPr/>
            <p:nvPr/>
          </p:nvSpPr>
          <p:spPr>
            <a:xfrm>
              <a:off x="5479588" y="3167095"/>
              <a:ext cx="91440" cy="116401"/>
            </a:xfrm>
            <a:custGeom>
              <a:avLst/>
              <a:gdLst/>
              <a:ahLst/>
              <a:cxnLst/>
              <a:rect l="0" t="0" r="0" b="0"/>
              <a:pathLst>
                <a:path>
                  <a:moveTo>
                    <a:pt x="45720" y="0"/>
                  </a:moveTo>
                  <a:lnTo>
                    <a:pt x="4572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5" name="Freeform 24"/>
            <p:cNvSpPr/>
            <p:nvPr/>
          </p:nvSpPr>
          <p:spPr>
            <a:xfrm>
              <a:off x="5307055"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26" name="Freeform 25"/>
            <p:cNvSpPr/>
            <p:nvPr/>
          </p:nvSpPr>
          <p:spPr>
            <a:xfrm>
              <a:off x="5525308" y="3167095"/>
              <a:ext cx="567458" cy="116401"/>
            </a:xfrm>
            <a:custGeom>
              <a:avLst/>
              <a:gdLst/>
              <a:ahLst/>
              <a:cxnLst/>
              <a:rect l="0" t="0" r="0" b="0"/>
              <a:pathLst>
                <a:path>
                  <a:moveTo>
                    <a:pt x="0" y="0"/>
                  </a:moveTo>
                  <a:lnTo>
                    <a:pt x="0" y="58200"/>
                  </a:lnTo>
                  <a:lnTo>
                    <a:pt x="567458" y="58200"/>
                  </a:lnTo>
                  <a:lnTo>
                    <a:pt x="567458"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27" name="Freeform 26"/>
            <p:cNvSpPr/>
            <p:nvPr/>
          </p:nvSpPr>
          <p:spPr>
            <a:xfrm>
              <a:off x="5874513"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28" name="Freeform 27"/>
            <p:cNvSpPr/>
            <p:nvPr/>
          </p:nvSpPr>
          <p:spPr>
            <a:xfrm>
              <a:off x="6376496" y="2759689"/>
              <a:ext cx="851188" cy="116401"/>
            </a:xfrm>
            <a:custGeom>
              <a:avLst/>
              <a:gdLst/>
              <a:ahLst/>
              <a:cxnLst/>
              <a:rect l="0" t="0" r="0" b="0"/>
              <a:pathLst>
                <a:path>
                  <a:moveTo>
                    <a:pt x="0" y="0"/>
                  </a:moveTo>
                  <a:lnTo>
                    <a:pt x="0" y="58200"/>
                  </a:lnTo>
                  <a:lnTo>
                    <a:pt x="851188" y="58200"/>
                  </a:lnTo>
                  <a:lnTo>
                    <a:pt x="851188" y="116401"/>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29" name="Freeform 28"/>
            <p:cNvSpPr/>
            <p:nvPr/>
          </p:nvSpPr>
          <p:spPr>
            <a:xfrm>
              <a:off x="6705945" y="2876091"/>
              <a:ext cx="1043478"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900" b="1" dirty="0">
                  <a:solidFill>
                    <a:prstClr val="black"/>
                  </a:solidFill>
                  <a:latin typeface="Calibri" panose="020F0502020204030204"/>
                </a:rPr>
                <a:t>Project Purpose + Assumptions</a:t>
              </a:r>
            </a:p>
          </p:txBody>
        </p:sp>
        <p:sp>
          <p:nvSpPr>
            <p:cNvPr id="30" name="Freeform 29"/>
            <p:cNvSpPr/>
            <p:nvPr/>
          </p:nvSpPr>
          <p:spPr>
            <a:xfrm>
              <a:off x="6660226" y="3167095"/>
              <a:ext cx="567458" cy="116401"/>
            </a:xfrm>
            <a:custGeom>
              <a:avLst/>
              <a:gdLst/>
              <a:ahLst/>
              <a:cxnLst/>
              <a:rect l="0" t="0" r="0" b="0"/>
              <a:pathLst>
                <a:path>
                  <a:moveTo>
                    <a:pt x="567458" y="0"/>
                  </a:moveTo>
                  <a:lnTo>
                    <a:pt x="567458" y="58200"/>
                  </a:lnTo>
                  <a:lnTo>
                    <a:pt x="0" y="58200"/>
                  </a:lnTo>
                  <a:lnTo>
                    <a:pt x="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1" name="Freeform 30"/>
            <p:cNvSpPr/>
            <p:nvPr/>
          </p:nvSpPr>
          <p:spPr>
            <a:xfrm>
              <a:off x="6441972"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32" name="Freeform 31"/>
            <p:cNvSpPr/>
            <p:nvPr/>
          </p:nvSpPr>
          <p:spPr>
            <a:xfrm>
              <a:off x="7181965" y="3167095"/>
              <a:ext cx="91440" cy="116401"/>
            </a:xfrm>
            <a:custGeom>
              <a:avLst/>
              <a:gdLst/>
              <a:ahLst/>
              <a:cxnLst/>
              <a:rect l="0" t="0" r="0" b="0"/>
              <a:pathLst>
                <a:path>
                  <a:moveTo>
                    <a:pt x="45720" y="0"/>
                  </a:moveTo>
                  <a:lnTo>
                    <a:pt x="4572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3" name="Freeform 32"/>
            <p:cNvSpPr/>
            <p:nvPr/>
          </p:nvSpPr>
          <p:spPr>
            <a:xfrm>
              <a:off x="7009431"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34" name="Freeform 33"/>
            <p:cNvSpPr/>
            <p:nvPr/>
          </p:nvSpPr>
          <p:spPr>
            <a:xfrm>
              <a:off x="7227685" y="3167095"/>
              <a:ext cx="567458" cy="116401"/>
            </a:xfrm>
            <a:custGeom>
              <a:avLst/>
              <a:gdLst/>
              <a:ahLst/>
              <a:cxnLst/>
              <a:rect l="0" t="0" r="0" b="0"/>
              <a:pathLst>
                <a:path>
                  <a:moveTo>
                    <a:pt x="0" y="0"/>
                  </a:moveTo>
                  <a:lnTo>
                    <a:pt x="0" y="58200"/>
                  </a:lnTo>
                  <a:lnTo>
                    <a:pt x="567458" y="58200"/>
                  </a:lnTo>
                  <a:lnTo>
                    <a:pt x="567458"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5" name="Freeform 34"/>
            <p:cNvSpPr/>
            <p:nvPr/>
          </p:nvSpPr>
          <p:spPr>
            <a:xfrm>
              <a:off x="7576890"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36" name="Freeform 35"/>
            <p:cNvSpPr/>
            <p:nvPr/>
          </p:nvSpPr>
          <p:spPr>
            <a:xfrm>
              <a:off x="6376496" y="2759689"/>
              <a:ext cx="1986106" cy="116401"/>
            </a:xfrm>
            <a:custGeom>
              <a:avLst/>
              <a:gdLst/>
              <a:ahLst/>
              <a:cxnLst/>
              <a:rect l="0" t="0" r="0" b="0"/>
              <a:pathLst>
                <a:path>
                  <a:moveTo>
                    <a:pt x="0" y="0"/>
                  </a:moveTo>
                  <a:lnTo>
                    <a:pt x="0" y="58200"/>
                  </a:lnTo>
                  <a:lnTo>
                    <a:pt x="1986106" y="58200"/>
                  </a:lnTo>
                  <a:lnTo>
                    <a:pt x="1986106" y="116401"/>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37" name="Freeform 36"/>
            <p:cNvSpPr/>
            <p:nvPr/>
          </p:nvSpPr>
          <p:spPr>
            <a:xfrm>
              <a:off x="8078872" y="2876091"/>
              <a:ext cx="541498"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88" b="1" dirty="0">
                  <a:solidFill>
                    <a:prstClr val="black"/>
                  </a:solidFill>
                  <a:latin typeface="Calibri" panose="020F0502020204030204"/>
                </a:rPr>
                <a:t>Project Purpose</a:t>
              </a:r>
            </a:p>
          </p:txBody>
        </p:sp>
        <p:sp>
          <p:nvSpPr>
            <p:cNvPr id="38" name="Freeform 37"/>
            <p:cNvSpPr/>
            <p:nvPr/>
          </p:nvSpPr>
          <p:spPr>
            <a:xfrm>
              <a:off x="8316883" y="3167095"/>
              <a:ext cx="91440" cy="116401"/>
            </a:xfrm>
            <a:custGeom>
              <a:avLst/>
              <a:gdLst/>
              <a:ahLst/>
              <a:cxnLst/>
              <a:rect l="0" t="0" r="0" b="0"/>
              <a:pathLst>
                <a:path>
                  <a:moveTo>
                    <a:pt x="45720" y="0"/>
                  </a:moveTo>
                  <a:lnTo>
                    <a:pt x="4572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39" name="Freeform 38"/>
            <p:cNvSpPr/>
            <p:nvPr/>
          </p:nvSpPr>
          <p:spPr>
            <a:xfrm>
              <a:off x="8144349"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sp>
          <p:nvSpPr>
            <p:cNvPr id="40" name="Freeform 39"/>
            <p:cNvSpPr/>
            <p:nvPr/>
          </p:nvSpPr>
          <p:spPr>
            <a:xfrm>
              <a:off x="6376496" y="2759689"/>
              <a:ext cx="2553565" cy="116401"/>
            </a:xfrm>
            <a:custGeom>
              <a:avLst/>
              <a:gdLst/>
              <a:ahLst/>
              <a:cxnLst/>
              <a:rect l="0" t="0" r="0" b="0"/>
              <a:pathLst>
                <a:path>
                  <a:moveTo>
                    <a:pt x="0" y="0"/>
                  </a:moveTo>
                  <a:lnTo>
                    <a:pt x="0" y="58200"/>
                  </a:lnTo>
                  <a:lnTo>
                    <a:pt x="2553565" y="58200"/>
                  </a:lnTo>
                  <a:lnTo>
                    <a:pt x="2553565" y="116401"/>
                  </a:lnTo>
                </a:path>
              </a:pathLst>
            </a:custGeom>
            <a:noFill/>
          </p:spPr>
          <p:style>
            <a:lnRef idx="2">
              <a:schemeClr val="accent4">
                <a:hueOff val="0"/>
                <a:satOff val="0"/>
                <a:lumOff val="0"/>
                <a:alphaOff val="0"/>
              </a:schemeClr>
            </a:lnRef>
            <a:fillRef idx="0">
              <a:scrgbClr r="0" g="0" b="0"/>
            </a:fillRef>
            <a:effectRef idx="0">
              <a:schemeClr val="accent2">
                <a:tint val="90000"/>
                <a:hueOff val="0"/>
                <a:satOff val="0"/>
                <a:lumOff val="0"/>
                <a:alphaOff val="0"/>
              </a:schemeClr>
            </a:effectRef>
            <a:fontRef idx="minor">
              <a:schemeClr val="tx1">
                <a:hueOff val="0"/>
                <a:satOff val="0"/>
                <a:lumOff val="0"/>
                <a:alphaOff val="0"/>
              </a:schemeClr>
            </a:fontRef>
          </p:style>
        </p:sp>
        <p:sp>
          <p:nvSpPr>
            <p:cNvPr id="41" name="Freeform 40"/>
            <p:cNvSpPr/>
            <p:nvPr/>
          </p:nvSpPr>
          <p:spPr>
            <a:xfrm>
              <a:off x="8711808" y="2876091"/>
              <a:ext cx="501982"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4">
                <a:hueOff val="0"/>
                <a:satOff val="0"/>
                <a:lumOff val="0"/>
                <a:alphaOff val="0"/>
              </a:schemeClr>
            </a:fillRef>
            <a:effectRef idx="0">
              <a:schemeClr val="accent4">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88" b="1" dirty="0">
                  <a:solidFill>
                    <a:prstClr val="black"/>
                  </a:solidFill>
                  <a:latin typeface="Calibri" panose="020F0502020204030204"/>
                </a:rPr>
                <a:t>Project Purpose</a:t>
              </a:r>
            </a:p>
          </p:txBody>
        </p:sp>
        <p:sp>
          <p:nvSpPr>
            <p:cNvPr id="42" name="Freeform 41"/>
            <p:cNvSpPr/>
            <p:nvPr/>
          </p:nvSpPr>
          <p:spPr>
            <a:xfrm>
              <a:off x="8884342" y="3167095"/>
              <a:ext cx="91440" cy="116401"/>
            </a:xfrm>
            <a:custGeom>
              <a:avLst/>
              <a:gdLst/>
              <a:ahLst/>
              <a:cxnLst/>
              <a:rect l="0" t="0" r="0" b="0"/>
              <a:pathLst>
                <a:path>
                  <a:moveTo>
                    <a:pt x="45720" y="0"/>
                  </a:moveTo>
                  <a:lnTo>
                    <a:pt x="45720" y="116401"/>
                  </a:lnTo>
                </a:path>
              </a:pathLst>
            </a:custGeom>
            <a:noFill/>
          </p:spPr>
          <p:style>
            <a:lnRef idx="2">
              <a:schemeClr val="accent5">
                <a:hueOff val="0"/>
                <a:satOff val="0"/>
                <a:lumOff val="0"/>
                <a:alphaOff val="0"/>
              </a:schemeClr>
            </a:lnRef>
            <a:fillRef idx="0">
              <a:scrgbClr r="0" g="0" b="0"/>
            </a:fillRef>
            <a:effectRef idx="0">
              <a:schemeClr val="accent2">
                <a:tint val="70000"/>
                <a:hueOff val="0"/>
                <a:satOff val="0"/>
                <a:lumOff val="0"/>
                <a:alphaOff val="0"/>
              </a:schemeClr>
            </a:effectRef>
            <a:fontRef idx="minor">
              <a:schemeClr val="tx1">
                <a:hueOff val="0"/>
                <a:satOff val="0"/>
                <a:lumOff val="0"/>
                <a:alphaOff val="0"/>
              </a:schemeClr>
            </a:fontRef>
          </p:style>
        </p:sp>
        <p:sp>
          <p:nvSpPr>
            <p:cNvPr id="43" name="Freeform 42"/>
            <p:cNvSpPr/>
            <p:nvPr/>
          </p:nvSpPr>
          <p:spPr>
            <a:xfrm>
              <a:off x="8711808" y="3283497"/>
              <a:ext cx="436506" cy="291004"/>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750" dirty="0">
                  <a:solidFill>
                    <a:prstClr val="white"/>
                  </a:solidFill>
                  <a:latin typeface="Calibri" panose="020F0502020204030204"/>
                </a:rPr>
                <a:t>Results + Assumptions</a:t>
              </a:r>
            </a:p>
          </p:txBody>
        </p:sp>
      </p:grpSp>
      <p:sp>
        <p:nvSpPr>
          <p:cNvPr id="44" name="Freeform 43"/>
          <p:cNvSpPr/>
          <p:nvPr/>
        </p:nvSpPr>
        <p:spPr>
          <a:xfrm>
            <a:off x="2299430" y="4060241"/>
            <a:ext cx="4650678" cy="685313"/>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a:solidFill>
            <a:srgbClr val="00B05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1350" dirty="0">
                <a:solidFill>
                  <a:prstClr val="white"/>
                </a:solidFill>
                <a:latin typeface="Calibri" panose="020F0502020204030204"/>
              </a:rPr>
              <a:t>Activities + Assumptions (Better Management Practice)</a:t>
            </a:r>
          </a:p>
        </p:txBody>
      </p:sp>
      <p:sp>
        <p:nvSpPr>
          <p:cNvPr id="45" name="Freeform 44"/>
          <p:cNvSpPr/>
          <p:nvPr/>
        </p:nvSpPr>
        <p:spPr>
          <a:xfrm>
            <a:off x="2299430" y="5019682"/>
            <a:ext cx="4650678" cy="685313"/>
          </a:xfrm>
          <a:custGeom>
            <a:avLst/>
            <a:gdLst>
              <a:gd name="connsiteX0" fmla="*/ 0 w 436506"/>
              <a:gd name="connsiteY0" fmla="*/ 29100 h 291004"/>
              <a:gd name="connsiteX1" fmla="*/ 29100 w 436506"/>
              <a:gd name="connsiteY1" fmla="*/ 0 h 291004"/>
              <a:gd name="connsiteX2" fmla="*/ 407406 w 436506"/>
              <a:gd name="connsiteY2" fmla="*/ 0 h 291004"/>
              <a:gd name="connsiteX3" fmla="*/ 436506 w 436506"/>
              <a:gd name="connsiteY3" fmla="*/ 29100 h 291004"/>
              <a:gd name="connsiteX4" fmla="*/ 436506 w 436506"/>
              <a:gd name="connsiteY4" fmla="*/ 261904 h 291004"/>
              <a:gd name="connsiteX5" fmla="*/ 407406 w 436506"/>
              <a:gd name="connsiteY5" fmla="*/ 291004 h 291004"/>
              <a:gd name="connsiteX6" fmla="*/ 29100 w 436506"/>
              <a:gd name="connsiteY6" fmla="*/ 291004 h 291004"/>
              <a:gd name="connsiteX7" fmla="*/ 0 w 436506"/>
              <a:gd name="connsiteY7" fmla="*/ 261904 h 291004"/>
              <a:gd name="connsiteX8" fmla="*/ 0 w 436506"/>
              <a:gd name="connsiteY8" fmla="*/ 29100 h 291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36506" h="291004">
                <a:moveTo>
                  <a:pt x="0" y="29100"/>
                </a:moveTo>
                <a:cubicBezTo>
                  <a:pt x="0" y="13029"/>
                  <a:pt x="13029" y="0"/>
                  <a:pt x="29100" y="0"/>
                </a:cubicBezTo>
                <a:lnTo>
                  <a:pt x="407406" y="0"/>
                </a:lnTo>
                <a:cubicBezTo>
                  <a:pt x="423477" y="0"/>
                  <a:pt x="436506" y="13029"/>
                  <a:pt x="436506" y="29100"/>
                </a:cubicBezTo>
                <a:lnTo>
                  <a:pt x="436506" y="261904"/>
                </a:lnTo>
                <a:cubicBezTo>
                  <a:pt x="436506" y="277975"/>
                  <a:pt x="423477" y="291004"/>
                  <a:pt x="407406" y="291004"/>
                </a:cubicBezTo>
                <a:lnTo>
                  <a:pt x="29100" y="291004"/>
                </a:lnTo>
                <a:cubicBezTo>
                  <a:pt x="13029" y="291004"/>
                  <a:pt x="0" y="277975"/>
                  <a:pt x="0" y="261904"/>
                </a:cubicBezTo>
                <a:lnTo>
                  <a:pt x="0" y="29100"/>
                </a:lnTo>
                <a:close/>
              </a:path>
            </a:pathLst>
          </a:custGeom>
          <a:solidFill>
            <a:srgbClr val="00B050"/>
          </a:solidFill>
        </p:spPr>
        <p:style>
          <a:lnRef idx="2">
            <a:schemeClr val="lt1">
              <a:hueOff val="0"/>
              <a:satOff val="0"/>
              <a:lumOff val="0"/>
              <a:alphaOff val="0"/>
            </a:schemeClr>
          </a:lnRef>
          <a:fillRef idx="1">
            <a:schemeClr val="accent5">
              <a:hueOff val="0"/>
              <a:satOff val="0"/>
              <a:lumOff val="0"/>
              <a:alphaOff val="0"/>
            </a:schemeClr>
          </a:fillRef>
          <a:effectRef idx="0">
            <a:schemeClr val="accent5">
              <a:hueOff val="0"/>
              <a:satOff val="0"/>
              <a:lumOff val="0"/>
              <a:alphaOff val="0"/>
            </a:schemeClr>
          </a:effectRef>
          <a:fontRef idx="minor">
            <a:schemeClr val="lt1"/>
          </a:fontRef>
        </p:style>
        <p:txBody>
          <a:bodyPr spcFirstLastPara="0" vert="horz" wrap="square" lIns="20680" tIns="20680" rIns="20680" bIns="20680" numCol="1" spcCol="1270" anchor="ctr" anchorCtr="0">
            <a:noAutofit/>
          </a:bodyPr>
          <a:lstStyle/>
          <a:p>
            <a:pPr algn="ctr" defTabSz="166688">
              <a:lnSpc>
                <a:spcPct val="90000"/>
              </a:lnSpc>
              <a:spcBef>
                <a:spcPct val="0"/>
              </a:spcBef>
              <a:spcAft>
                <a:spcPct val="35000"/>
              </a:spcAft>
            </a:pPr>
            <a:r>
              <a:rPr lang="en-US" sz="1350" dirty="0">
                <a:solidFill>
                  <a:prstClr val="white"/>
                </a:solidFill>
                <a:latin typeface="Calibri" panose="020F0502020204030204"/>
              </a:rPr>
              <a:t>Pre-Condition (Modality/Means) + Assumptions</a:t>
            </a:r>
          </a:p>
        </p:txBody>
      </p:sp>
      <p:sp>
        <p:nvSpPr>
          <p:cNvPr id="46" name="Up Arrow Callout 45"/>
          <p:cNvSpPr/>
          <p:nvPr/>
        </p:nvSpPr>
        <p:spPr>
          <a:xfrm>
            <a:off x="243289" y="4736075"/>
            <a:ext cx="1090670" cy="333911"/>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685800"/>
            <a:r>
              <a:rPr lang="en-US" sz="1350" dirty="0">
                <a:solidFill>
                  <a:prstClr val="white"/>
                </a:solidFill>
                <a:latin typeface="Calibri" panose="020F0502020204030204"/>
              </a:rPr>
              <a:t>Allocation</a:t>
            </a:r>
            <a:endParaRPr lang="id-ID" sz="1350" dirty="0">
              <a:solidFill>
                <a:prstClr val="white"/>
              </a:solidFill>
              <a:latin typeface="Calibri" panose="020F0502020204030204"/>
            </a:endParaRPr>
          </a:p>
        </p:txBody>
      </p:sp>
      <p:sp>
        <p:nvSpPr>
          <p:cNvPr id="47" name="Up Arrow Callout 46"/>
          <p:cNvSpPr/>
          <p:nvPr/>
        </p:nvSpPr>
        <p:spPr>
          <a:xfrm>
            <a:off x="243288" y="3773476"/>
            <a:ext cx="1090670" cy="333911"/>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685800"/>
            <a:r>
              <a:rPr lang="en-US" sz="1350" dirty="0">
                <a:solidFill>
                  <a:prstClr val="white"/>
                </a:solidFill>
                <a:latin typeface="Calibri" panose="020F0502020204030204"/>
              </a:rPr>
              <a:t>Action</a:t>
            </a:r>
            <a:endParaRPr lang="id-ID" sz="1350" dirty="0">
              <a:solidFill>
                <a:prstClr val="white"/>
              </a:solidFill>
              <a:latin typeface="Calibri" panose="020F0502020204030204"/>
            </a:endParaRPr>
          </a:p>
        </p:txBody>
      </p:sp>
      <p:sp>
        <p:nvSpPr>
          <p:cNvPr id="48" name="Up Arrow Callout 47"/>
          <p:cNvSpPr/>
          <p:nvPr/>
        </p:nvSpPr>
        <p:spPr>
          <a:xfrm>
            <a:off x="242626" y="2814037"/>
            <a:ext cx="1090670" cy="333911"/>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685800"/>
            <a:r>
              <a:rPr lang="en-US" sz="1350" dirty="0" err="1">
                <a:solidFill>
                  <a:prstClr val="white"/>
                </a:solidFill>
                <a:latin typeface="Calibri" panose="020F0502020204030204"/>
              </a:rPr>
              <a:t>Utilisation</a:t>
            </a:r>
            <a:endParaRPr lang="id-ID" sz="1350" dirty="0">
              <a:solidFill>
                <a:prstClr val="white"/>
              </a:solidFill>
              <a:latin typeface="Calibri" panose="020F0502020204030204"/>
            </a:endParaRPr>
          </a:p>
        </p:txBody>
      </p:sp>
      <p:sp>
        <p:nvSpPr>
          <p:cNvPr id="49" name="Up Arrow Callout 48"/>
          <p:cNvSpPr/>
          <p:nvPr/>
        </p:nvSpPr>
        <p:spPr>
          <a:xfrm>
            <a:off x="239958" y="1837343"/>
            <a:ext cx="1090670" cy="333911"/>
          </a:xfrm>
          <a:prstGeom prst="upArrowCallou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defTabSz="685800"/>
            <a:r>
              <a:rPr lang="en-US" sz="1350" dirty="0">
                <a:solidFill>
                  <a:prstClr val="white"/>
                </a:solidFill>
                <a:latin typeface="Calibri" panose="020F0502020204030204"/>
              </a:rPr>
              <a:t>Change</a:t>
            </a:r>
            <a:endParaRPr lang="id-ID" sz="1350" dirty="0">
              <a:solidFill>
                <a:prstClr val="white"/>
              </a:solidFill>
              <a:latin typeface="Calibri" panose="020F0502020204030204"/>
            </a:endParaRPr>
          </a:p>
        </p:txBody>
      </p:sp>
      <p:sp>
        <p:nvSpPr>
          <p:cNvPr id="50" name="Curved Up Arrow 49"/>
          <p:cNvSpPr/>
          <p:nvPr/>
        </p:nvSpPr>
        <p:spPr>
          <a:xfrm rot="16200000">
            <a:off x="6432691" y="4356125"/>
            <a:ext cx="1882193" cy="53365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black"/>
                </a:solidFill>
                <a:latin typeface="Calibri" panose="020F0502020204030204"/>
              </a:rPr>
              <a:t>Efficiency</a:t>
            </a:r>
            <a:endParaRPr lang="id-ID" sz="1350" dirty="0">
              <a:solidFill>
                <a:prstClr val="black"/>
              </a:solidFill>
              <a:latin typeface="Calibri" panose="020F0502020204030204"/>
            </a:endParaRPr>
          </a:p>
        </p:txBody>
      </p:sp>
      <p:sp>
        <p:nvSpPr>
          <p:cNvPr id="51" name="Curved Up Arrow 50"/>
          <p:cNvSpPr/>
          <p:nvPr/>
        </p:nvSpPr>
        <p:spPr>
          <a:xfrm rot="16200000">
            <a:off x="6645890" y="2751499"/>
            <a:ext cx="1444994" cy="458988"/>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black"/>
                </a:solidFill>
                <a:latin typeface="Calibri" panose="020F0502020204030204"/>
              </a:rPr>
              <a:t>Effectiveness</a:t>
            </a:r>
            <a:endParaRPr lang="id-ID" sz="1350" dirty="0">
              <a:solidFill>
                <a:prstClr val="black"/>
              </a:solidFill>
              <a:latin typeface="Calibri" panose="020F0502020204030204"/>
            </a:endParaRPr>
          </a:p>
        </p:txBody>
      </p:sp>
      <p:sp>
        <p:nvSpPr>
          <p:cNvPr id="52" name="Curved Up Arrow 51"/>
          <p:cNvSpPr/>
          <p:nvPr/>
        </p:nvSpPr>
        <p:spPr>
          <a:xfrm rot="16200000">
            <a:off x="6852432" y="1564690"/>
            <a:ext cx="971341" cy="3662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en-US" sz="1350" dirty="0">
                <a:solidFill>
                  <a:prstClr val="black"/>
                </a:solidFill>
                <a:latin typeface="Calibri" panose="020F0502020204030204"/>
              </a:rPr>
              <a:t>Impact</a:t>
            </a:r>
            <a:endParaRPr lang="id-ID" sz="1350" dirty="0">
              <a:solidFill>
                <a:prstClr val="black"/>
              </a:solidFill>
              <a:latin typeface="Calibri" panose="020F0502020204030204"/>
            </a:endParaRPr>
          </a:p>
        </p:txBody>
      </p:sp>
      <p:sp>
        <p:nvSpPr>
          <p:cNvPr id="2" name="Rectangle 1"/>
          <p:cNvSpPr/>
          <p:nvPr/>
        </p:nvSpPr>
        <p:spPr>
          <a:xfrm>
            <a:off x="883007" y="275828"/>
            <a:ext cx="6996980" cy="523220"/>
          </a:xfrm>
          <a:prstGeom prst="rect">
            <a:avLst/>
          </a:prstGeom>
        </p:spPr>
        <p:txBody>
          <a:bodyPr wrap="none">
            <a:spAutoFit/>
          </a:bodyPr>
          <a:lstStyle/>
          <a:p>
            <a:r>
              <a:rPr lang="id-ID" sz="2800" dirty="0" err="1"/>
              <a:t>Challenges</a:t>
            </a:r>
            <a:r>
              <a:rPr lang="en-US" sz="2800" dirty="0"/>
              <a:t> in Auditing Key National Indicators </a:t>
            </a:r>
            <a:endParaRPr lang="id-ID" sz="2800" dirty="0"/>
          </a:p>
        </p:txBody>
      </p:sp>
      <p:sp>
        <p:nvSpPr>
          <p:cNvPr id="3" name="Rectangle 2"/>
          <p:cNvSpPr/>
          <p:nvPr/>
        </p:nvSpPr>
        <p:spPr>
          <a:xfrm>
            <a:off x="7662746" y="1700809"/>
            <a:ext cx="1374627" cy="13999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241 Global Indicators</a:t>
            </a:r>
          </a:p>
          <a:p>
            <a:pPr algn="ctr"/>
            <a:r>
              <a:rPr lang="en-US" dirty="0"/>
              <a:t>At Outcome Level</a:t>
            </a:r>
            <a:endParaRPr lang="id-ID" dirty="0"/>
          </a:p>
        </p:txBody>
      </p:sp>
    </p:spTree>
    <p:extLst>
      <p:ext uri="{BB962C8B-B14F-4D97-AF65-F5344CB8AC3E}">
        <p14:creationId xmlns:p14="http://schemas.microsoft.com/office/powerpoint/2010/main" val="3409688688"/>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487725" y="2015733"/>
            <a:ext cx="8116723" cy="3450613"/>
          </a:xfrm>
        </p:spPr>
        <p:txBody>
          <a:bodyPr>
            <a:noAutofit/>
          </a:bodyPr>
          <a:lstStyle/>
          <a:p>
            <a:r>
              <a:rPr lang="en-US" sz="1600" dirty="0"/>
              <a:t>Each Country has their own stage of development which lead to different interest of Key National Indicators to be focused.</a:t>
            </a:r>
          </a:p>
          <a:p>
            <a:r>
              <a:rPr lang="en-US" sz="1600" dirty="0"/>
              <a:t>However there is a common need for Valid data and strong reliability of Indicators to ensure the monitoring and evaluation of Government Programs.</a:t>
            </a:r>
          </a:p>
          <a:p>
            <a:pPr algn="just"/>
            <a:r>
              <a:rPr lang="en-US" sz="1600" dirty="0"/>
              <a:t>SAIs has major role as external audit institution to ensure whether the mechanism to produce the Key National Indicators is independent from the Government vested interest. </a:t>
            </a:r>
          </a:p>
          <a:p>
            <a:pPr algn="just"/>
            <a:r>
              <a:rPr lang="en-US" sz="1600" dirty="0"/>
              <a:t>WG KNI can be the best place to share the audit method to ensure the Key National Indicators are reliable. The global standard of audit methodology can be developed to measure the performance of Government programs for each country.</a:t>
            </a:r>
          </a:p>
          <a:p>
            <a:pPr algn="just"/>
            <a:r>
              <a:rPr lang="en-US" sz="1600" dirty="0"/>
              <a:t>Finally, SAI can play a significant role to ensure the Government programs are still on the right track and effectively achieved their National Development Goals in the long term.</a:t>
            </a:r>
          </a:p>
        </p:txBody>
      </p:sp>
      <p:sp>
        <p:nvSpPr>
          <p:cNvPr id="4" name="Footer Placeholder 3"/>
          <p:cNvSpPr>
            <a:spLocks noGrp="1"/>
          </p:cNvSpPr>
          <p:nvPr>
            <p:ph type="ftr" sz="quarter" idx="11"/>
          </p:nvPr>
        </p:nvSpPr>
        <p:spPr/>
        <p:txBody>
          <a:bodyPr/>
          <a:lstStyle/>
          <a:p>
            <a:pPr algn="l">
              <a:defRPr/>
            </a:pPr>
            <a:r>
              <a:rPr lang="en-US"/>
              <a:t>11th INTOSAI WGKNI, ROME, MARCH 28th 2017</a:t>
            </a:r>
            <a:endParaRPr lang="id-ID" dirty="0"/>
          </a:p>
        </p:txBody>
      </p:sp>
    </p:spTree>
    <p:extLst>
      <p:ext uri="{BB962C8B-B14F-4D97-AF65-F5344CB8AC3E}">
        <p14:creationId xmlns:p14="http://schemas.microsoft.com/office/powerpoint/2010/main" val="2397719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normAutofit/>
          </a:bodyPr>
          <a:lstStyle/>
          <a:p>
            <a:pPr eaLnBrk="1" hangingPunct="1"/>
            <a:r>
              <a:rPr lang="id-ID" dirty="0"/>
              <a:t>THANK YOU</a:t>
            </a:r>
            <a:r>
              <a:rPr lang="en-US" dirty="0"/>
              <a:t>  GRAZIE!</a:t>
            </a:r>
            <a:br>
              <a:rPr lang="en-US" dirty="0"/>
            </a:br>
            <a:endParaRPr lang="id-ID" dirty="0"/>
          </a:p>
        </p:txBody>
      </p:sp>
      <p:pic>
        <p:nvPicPr>
          <p:cNvPr id="7" name="Picture Placeholder 6"/>
          <p:cNvPicPr>
            <a:picLocks noGrp="1" noChangeAspect="1"/>
          </p:cNvPicPr>
          <p:nvPr>
            <p:ph type="pic" idx="1"/>
          </p:nvPr>
        </p:nvPicPr>
        <p:blipFill>
          <a:blip r:embed="rId3">
            <a:extLst>
              <a:ext uri="{28A0092B-C50C-407E-A947-70E740481C1C}">
                <a14:useLocalDpi xmlns:a14="http://schemas.microsoft.com/office/drawing/2010/main" val="0"/>
              </a:ext>
            </a:extLst>
          </a:blip>
          <a:srcRect l="11417" r="11417"/>
          <a:stretch>
            <a:fillRect/>
          </a:stretch>
        </p:blipFill>
        <p:spPr/>
      </p:pic>
      <p:sp>
        <p:nvSpPr>
          <p:cNvPr id="6" name="Text Placeholder 5"/>
          <p:cNvSpPr>
            <a:spLocks noGrp="1"/>
          </p:cNvSpPr>
          <p:nvPr>
            <p:ph type="body" sz="half" idx="2"/>
          </p:nvPr>
        </p:nvSpPr>
        <p:spPr/>
        <p:txBody>
          <a:bodyPr>
            <a:normAutofit fontScale="62500" lnSpcReduction="20000"/>
          </a:bodyPr>
          <a:lstStyle/>
          <a:p>
            <a:pPr>
              <a:defRPr/>
            </a:pPr>
            <a:r>
              <a:rPr lang="id-ID" sz="2400" b="1" dirty="0">
                <a:effectLst>
                  <a:outerShdw blurRad="38100" dist="38100" dir="2700000" algn="tl">
                    <a:srgbClr val="FFFFFF"/>
                  </a:outerShdw>
                </a:effectLst>
              </a:rPr>
              <a:t>The Audit Board of the Republic of Indonesia (BPK)</a:t>
            </a:r>
          </a:p>
          <a:p>
            <a:pPr>
              <a:defRPr/>
            </a:pPr>
            <a:r>
              <a:rPr lang="id-ID" b="1" dirty="0">
                <a:effectLst>
                  <a:outerShdw blurRad="38100" dist="38100" dir="2700000" algn="tl">
                    <a:srgbClr val="FFFFFF"/>
                  </a:outerShdw>
                </a:effectLst>
              </a:rPr>
              <a:t>Jl. Gatot Subrot</a:t>
            </a:r>
            <a:r>
              <a:rPr lang="en-US" b="1" dirty="0">
                <a:effectLst>
                  <a:outerShdw blurRad="38100" dist="38100" dir="2700000" algn="tl">
                    <a:srgbClr val="FFFFFF"/>
                  </a:outerShdw>
                </a:effectLst>
              </a:rPr>
              <a:t>o </a:t>
            </a:r>
            <a:r>
              <a:rPr lang="en-US" b="1" dirty="0" err="1">
                <a:effectLst>
                  <a:outerShdw blurRad="38100" dist="38100" dir="2700000" algn="tl">
                    <a:srgbClr val="FFFFFF"/>
                  </a:outerShdw>
                </a:effectLst>
              </a:rPr>
              <a:t>Kav</a:t>
            </a:r>
            <a:r>
              <a:rPr lang="en-US" b="1" dirty="0">
                <a:effectLst>
                  <a:outerShdw blurRad="38100" dist="38100" dir="2700000" algn="tl">
                    <a:srgbClr val="FFFFFF"/>
                  </a:outerShdw>
                </a:effectLst>
              </a:rPr>
              <a:t>.</a:t>
            </a:r>
            <a:r>
              <a:rPr lang="id-ID" b="1" dirty="0">
                <a:effectLst>
                  <a:outerShdw blurRad="38100" dist="38100" dir="2700000" algn="tl">
                    <a:srgbClr val="FFFFFF"/>
                  </a:outerShdw>
                </a:effectLst>
              </a:rPr>
              <a:t>31 Jakarta Indonesia 10210</a:t>
            </a:r>
          </a:p>
          <a:p>
            <a:pPr>
              <a:defRPr/>
            </a:pPr>
            <a:r>
              <a:rPr lang="id-ID" b="1" dirty="0">
                <a:effectLst>
                  <a:outerShdw blurRad="38100" dist="38100" dir="2700000" algn="tl">
                    <a:srgbClr val="FFFFFF"/>
                  </a:outerShdw>
                </a:effectLst>
              </a:rPr>
              <a:t>Website: </a:t>
            </a:r>
            <a:r>
              <a:rPr lang="id-ID" b="1" dirty="0">
                <a:effectLst>
                  <a:outerShdw blurRad="38100" dist="38100" dir="2700000" algn="tl">
                    <a:srgbClr val="FFFFFF"/>
                  </a:outerShdw>
                </a:effectLst>
                <a:hlinkClick r:id="rId4"/>
              </a:rPr>
              <a:t>www.bpk.go.id</a:t>
            </a:r>
            <a:endParaRPr lang="id-ID" b="1" dirty="0">
              <a:effectLst>
                <a:outerShdw blurRad="38100" dist="38100" dir="2700000" algn="tl">
                  <a:srgbClr val="FFFFFF"/>
                </a:outerShdw>
              </a:effectLst>
            </a:endParaRPr>
          </a:p>
          <a:p>
            <a:pPr>
              <a:defRPr/>
            </a:pPr>
            <a:r>
              <a:rPr lang="id-ID" b="1" dirty="0">
                <a:effectLst>
                  <a:outerShdw blurRad="38100" dist="38100" dir="2700000" algn="tl">
                    <a:srgbClr val="FFFFFF"/>
                  </a:outerShdw>
                </a:effectLst>
              </a:rPr>
              <a:t>Telephone: +62-21-</a:t>
            </a:r>
            <a:r>
              <a:rPr lang="en-US" b="1" dirty="0">
                <a:effectLst>
                  <a:outerShdw blurRad="38100" dist="38100" dir="2700000" algn="tl">
                    <a:srgbClr val="FFFFFF"/>
                  </a:outerShdw>
                </a:effectLst>
              </a:rPr>
              <a:t>2554-9000 EXT 1183</a:t>
            </a:r>
            <a:endParaRPr lang="id-ID" b="1" dirty="0">
              <a:effectLst>
                <a:outerShdw blurRad="38100" dist="38100" dir="2700000" algn="tl">
                  <a:srgbClr val="FFFFFF"/>
                </a:outerShdw>
              </a:effectLst>
            </a:endParaRPr>
          </a:p>
          <a:p>
            <a:pPr>
              <a:defRPr/>
            </a:pPr>
            <a:r>
              <a:rPr lang="id-ID" b="1" dirty="0">
                <a:effectLst>
                  <a:outerShdw blurRad="38100" dist="38100" dir="2700000" algn="tl">
                    <a:srgbClr val="FFFFFF"/>
                  </a:outerShdw>
                </a:effectLst>
              </a:rPr>
              <a:t>Facsimile: +62-21-57953198</a:t>
            </a:r>
          </a:p>
          <a:p>
            <a:pPr>
              <a:defRPr/>
            </a:pPr>
            <a:endParaRPr lang="id-ID" sz="2400" b="1" dirty="0">
              <a:effectLst>
                <a:outerShdw blurRad="38100" dist="38100" dir="2700000" algn="tl">
                  <a:srgbClr val="FFFFFF"/>
                </a:outerShdw>
              </a:effectLst>
            </a:endParaRPr>
          </a:p>
          <a:p>
            <a:endParaRPr lang="en-US" dirty="0"/>
          </a:p>
        </p:txBody>
      </p:sp>
      <p:sp>
        <p:nvSpPr>
          <p:cNvPr id="5" name="Footer Placeholder 4"/>
          <p:cNvSpPr>
            <a:spLocks noGrp="1"/>
          </p:cNvSpPr>
          <p:nvPr>
            <p:ph type="ftr" sz="quarter" idx="11"/>
          </p:nvPr>
        </p:nvSpPr>
        <p:spPr/>
        <p:txBody>
          <a:bodyPr/>
          <a:lstStyle/>
          <a:p>
            <a:pPr algn="l">
              <a:defRPr/>
            </a:pPr>
            <a:r>
              <a:rPr lang="en-US"/>
              <a:t>11th INTOSAI WGKNI, ROME, MARCH 28th 2017</a:t>
            </a:r>
            <a:endParaRPr lang="id-ID" dirty="0"/>
          </a:p>
        </p:txBody>
      </p:sp>
    </p:spTree>
  </p:cSld>
  <p:clrMapOvr>
    <a:masterClrMapping/>
  </p:clrMapOvr>
  <p:transition spd="med">
    <p:pull dir="r"/>
  </p:transition>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themeOverride>
</file>

<file path=docProps/app.xml><?xml version="1.0" encoding="utf-8"?>
<Properties xmlns="http://schemas.openxmlformats.org/officeDocument/2006/extended-properties" xmlns:vt="http://schemas.openxmlformats.org/officeDocument/2006/docPropsVTypes">
  <Template/>
  <TotalTime>13874</TotalTime>
  <Words>667</Words>
  <Application>Microsoft Office PowerPoint</Application>
  <PresentationFormat>Экран (4:3)</PresentationFormat>
  <Paragraphs>119</Paragraphs>
  <Slides>8</Slides>
  <Notes>4</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8</vt:i4>
      </vt:variant>
    </vt:vector>
  </HeadingPairs>
  <TitlesOfParts>
    <vt:vector size="17" baseType="lpstr">
      <vt:lpstr>맑은 고딕</vt:lpstr>
      <vt:lpstr>Arial</vt:lpstr>
      <vt:lpstr>Bell MT</vt:lpstr>
      <vt:lpstr>Calibri</vt:lpstr>
      <vt:lpstr>Cambria</vt:lpstr>
      <vt:lpstr>Franklin Gothic Medium Cond</vt:lpstr>
      <vt:lpstr>Gill Sans MT</vt:lpstr>
      <vt:lpstr>Times New Roman</vt:lpstr>
      <vt:lpstr>Gallery</vt:lpstr>
      <vt:lpstr>SAI’S STRATEGIC PLAN IN SUPPORTING THE ACHIEVEMENT OF KEY NATIONAL INDICATORS AND SUSTAINABLE DEVELOPMENT GOALS (SDGs)   SAI INDONESIA’S EXPERIENCE</vt:lpstr>
      <vt:lpstr>Agenda </vt:lpstr>
      <vt:lpstr>KNI &amp; SAI Strategic Plan</vt:lpstr>
      <vt:lpstr>National Development Strategy</vt:lpstr>
      <vt:lpstr>Презентация PowerPoint</vt:lpstr>
      <vt:lpstr>Презентация PowerPoint</vt:lpstr>
      <vt:lpstr>CONCLUSION</vt:lpstr>
      <vt:lpstr>THANK YOU  GRAZIE!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Pembahasan Pengemabangan Pemeriksaan Kinerja di BPK TA 2010 - 2014</dc:title>
  <dc:creator>Tjokorda Gde Budi Kusuma</dc:creator>
  <cp:lastModifiedBy>Конорева Юлия Николаевна</cp:lastModifiedBy>
  <cp:revision>391</cp:revision>
  <cp:lastPrinted>2018-03-16T01:17:39Z</cp:lastPrinted>
  <dcterms:created xsi:type="dcterms:W3CDTF">2010-03-22T07:00:03Z</dcterms:created>
  <dcterms:modified xsi:type="dcterms:W3CDTF">2019-09-03T13:34:49Z</dcterms:modified>
</cp:coreProperties>
</file>