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753" r:id="rId1"/>
  </p:sldMasterIdLst>
  <p:notesMasterIdLst>
    <p:notesMasterId r:id="rId41"/>
  </p:notesMasterIdLst>
  <p:handoutMasterIdLst>
    <p:handoutMasterId r:id="rId42"/>
  </p:handoutMasterIdLst>
  <p:sldIdLst>
    <p:sldId id="262" r:id="rId2"/>
    <p:sldId id="269" r:id="rId3"/>
    <p:sldId id="270" r:id="rId4"/>
    <p:sldId id="274" r:id="rId5"/>
    <p:sldId id="309" r:id="rId6"/>
    <p:sldId id="271" r:id="rId7"/>
    <p:sldId id="273" r:id="rId8"/>
    <p:sldId id="275" r:id="rId9"/>
    <p:sldId id="278" r:id="rId10"/>
    <p:sldId id="276" r:id="rId11"/>
    <p:sldId id="277" r:id="rId12"/>
    <p:sldId id="279" r:id="rId13"/>
    <p:sldId id="280" r:id="rId14"/>
    <p:sldId id="281" r:id="rId15"/>
    <p:sldId id="282" r:id="rId16"/>
    <p:sldId id="283" r:id="rId17"/>
    <p:sldId id="284" r:id="rId18"/>
    <p:sldId id="285" r:id="rId19"/>
    <p:sldId id="286" r:id="rId20"/>
    <p:sldId id="289" r:id="rId21"/>
    <p:sldId id="288" r:id="rId22"/>
    <p:sldId id="290" r:id="rId23"/>
    <p:sldId id="292" r:id="rId24"/>
    <p:sldId id="293" r:id="rId25"/>
    <p:sldId id="294" r:id="rId26"/>
    <p:sldId id="295" r:id="rId27"/>
    <p:sldId id="296" r:id="rId28"/>
    <p:sldId id="297" r:id="rId29"/>
    <p:sldId id="298" r:id="rId30"/>
    <p:sldId id="299" r:id="rId31"/>
    <p:sldId id="301" r:id="rId32"/>
    <p:sldId id="303" r:id="rId33"/>
    <p:sldId id="304" r:id="rId34"/>
    <p:sldId id="305" r:id="rId35"/>
    <p:sldId id="306" r:id="rId36"/>
    <p:sldId id="302" r:id="rId37"/>
    <p:sldId id="307" r:id="rId38"/>
    <p:sldId id="310" r:id="rId39"/>
    <p:sldId id="308" r:id="rId40"/>
  </p:sldIdLst>
  <p:sldSz cx="9906000" cy="6858000" type="A4"/>
  <p:notesSz cx="9872663" cy="6858000"/>
  <p:embeddedFontLst>
    <p:embeddedFont>
      <p:font typeface="Calibri" panose="020F0502020204030204" pitchFamily="34" charset="0"/>
      <p:regular r:id="rId43"/>
      <p:bold r:id="rId44"/>
      <p:italic r:id="rId45"/>
      <p:boldItalic r:id="rId46"/>
    </p:embeddedFont>
    <p:embeddedFont>
      <p:font typeface="Verdana" panose="020B0604030504040204" pitchFamily="34" charset="0"/>
      <p:regular r:id="rId47"/>
      <p:bold r:id="rId48"/>
      <p:italic r:id="rId49"/>
      <p:boldItalic r:id="rId50"/>
    </p:embeddedFont>
  </p:embeddedFontLst>
  <p:defaultTextStyle>
    <a:defPPr>
      <a:defRPr lang="it-IT"/>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5"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2A1A"/>
    <a:srgbClr val="48484A"/>
    <a:srgbClr val="484A4A"/>
    <a:srgbClr val="0A0000"/>
    <a:srgbClr val="BCC3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0" autoAdjust="0"/>
    <p:restoredTop sz="95910" autoAdjust="0"/>
  </p:normalViewPr>
  <p:slideViewPr>
    <p:cSldViewPr snapToGrid="0">
      <p:cViewPr varScale="1">
        <p:scale>
          <a:sx n="115" d="100"/>
          <a:sy n="115" d="100"/>
        </p:scale>
        <p:origin x="1266" y="11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4" d="100"/>
          <a:sy n="94" d="100"/>
        </p:scale>
        <p:origin x="2052"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font" Target="fonts/font5.fntdata"/><Relationship Id="rId50" Type="http://schemas.openxmlformats.org/officeDocument/2006/relationships/font" Target="fonts/font8.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3.fntdata"/><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2.fntdata"/><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1.fntdata"/><Relationship Id="rId48" Type="http://schemas.openxmlformats.org/officeDocument/2006/relationships/font" Target="fonts/font6.fntdata"/><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4.fntdata"/><Relationship Id="rId20" Type="http://schemas.openxmlformats.org/officeDocument/2006/relationships/slide" Target="slides/slide19.xml"/><Relationship Id="rId41" Type="http://schemas.openxmlformats.org/officeDocument/2006/relationships/notesMaster" Target="notesMasters/notesMaster1.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7.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1"/>
            <a:ext cx="4278154" cy="344090"/>
          </a:xfrm>
          <a:prstGeom prst="rect">
            <a:avLst/>
          </a:prstGeom>
        </p:spPr>
        <p:txBody>
          <a:bodyPr vert="horz" lIns="90274" tIns="45136" rIns="90274" bIns="45136" rtlCol="0"/>
          <a:lstStyle>
            <a:lvl1pPr algn="l">
              <a:defRPr sz="1200"/>
            </a:lvl1pPr>
          </a:lstStyle>
          <a:p>
            <a:r>
              <a:rPr lang="en-US">
                <a:latin typeface="Arial" panose="020B0604020202020204" pitchFamily="34" charset="0"/>
                <a:ea typeface="Verdana" panose="020B0604030504040204" pitchFamily="34" charset="0"/>
                <a:cs typeface="Arial" panose="020B0604020202020204" pitchFamily="34" charset="0"/>
              </a:rPr>
              <a:t>VAT Working Group Core Group1 Meeting</a:t>
            </a:r>
            <a:endParaRPr lang="it-IT" dirty="0">
              <a:latin typeface="Arial" panose="020B0604020202020204" pitchFamily="34" charset="0"/>
              <a:ea typeface="Verdana" panose="020B0604030504040204" pitchFamily="34" charset="0"/>
              <a:cs typeface="Arial" panose="020B0604020202020204" pitchFamily="34" charset="0"/>
            </a:endParaRPr>
          </a:p>
        </p:txBody>
      </p:sp>
      <p:sp>
        <p:nvSpPr>
          <p:cNvPr id="3" name="Segnaposto data 2"/>
          <p:cNvSpPr>
            <a:spLocks noGrp="1"/>
          </p:cNvSpPr>
          <p:nvPr>
            <p:ph type="dt" sz="quarter" idx="1"/>
          </p:nvPr>
        </p:nvSpPr>
        <p:spPr>
          <a:xfrm>
            <a:off x="5592229" y="1"/>
            <a:ext cx="4278154" cy="344090"/>
          </a:xfrm>
          <a:prstGeom prst="rect">
            <a:avLst/>
          </a:prstGeom>
        </p:spPr>
        <p:txBody>
          <a:bodyPr vert="horz" lIns="90274" tIns="45136" rIns="90274" bIns="45136" rtlCol="0"/>
          <a:lstStyle>
            <a:lvl1pPr algn="r">
              <a:defRPr sz="1200"/>
            </a:lvl1pPr>
          </a:lstStyle>
          <a:p>
            <a:r>
              <a:rPr lang="it-IT" dirty="0">
                <a:latin typeface="Arial" panose="020B0604020202020204" pitchFamily="34" charset="0"/>
                <a:ea typeface="Verdana" panose="020B0604030504040204" pitchFamily="34" charset="0"/>
                <a:cs typeface="Arial" panose="020B0604020202020204" pitchFamily="34" charset="0"/>
              </a:rPr>
              <a:t>GG/MM/AAAA</a:t>
            </a:r>
          </a:p>
        </p:txBody>
      </p:sp>
      <p:sp>
        <p:nvSpPr>
          <p:cNvPr id="4" name="Segnaposto piè di pagina 3"/>
          <p:cNvSpPr>
            <a:spLocks noGrp="1"/>
          </p:cNvSpPr>
          <p:nvPr>
            <p:ph type="ftr" sz="quarter" idx="2"/>
          </p:nvPr>
        </p:nvSpPr>
        <p:spPr>
          <a:xfrm>
            <a:off x="2" y="6513911"/>
            <a:ext cx="4278154" cy="344089"/>
          </a:xfrm>
          <a:prstGeom prst="rect">
            <a:avLst/>
          </a:prstGeom>
        </p:spPr>
        <p:txBody>
          <a:bodyPr vert="horz" lIns="90274" tIns="45136" rIns="90274" bIns="45136" rtlCol="0" anchor="b"/>
          <a:lstStyle>
            <a:lvl1pPr algn="l">
              <a:defRPr sz="1200"/>
            </a:lvl1pPr>
          </a:lstStyle>
          <a:p>
            <a:endParaRPr lang="it-IT" dirty="0">
              <a:latin typeface="Arial" panose="020B0604020202020204" pitchFamily="34" charset="0"/>
              <a:ea typeface="Verdana" panose="020B0604030504040204" pitchFamily="34" charset="0"/>
              <a:cs typeface="Arial" panose="020B0604020202020204" pitchFamily="34" charset="0"/>
            </a:endParaRPr>
          </a:p>
        </p:txBody>
      </p:sp>
      <p:sp>
        <p:nvSpPr>
          <p:cNvPr id="5" name="Segnaposto numero diapositiva 4"/>
          <p:cNvSpPr>
            <a:spLocks noGrp="1"/>
          </p:cNvSpPr>
          <p:nvPr>
            <p:ph type="sldNum" sz="quarter" idx="3"/>
          </p:nvPr>
        </p:nvSpPr>
        <p:spPr>
          <a:xfrm>
            <a:off x="5592229" y="6513911"/>
            <a:ext cx="4278154" cy="344089"/>
          </a:xfrm>
          <a:prstGeom prst="rect">
            <a:avLst/>
          </a:prstGeom>
        </p:spPr>
        <p:txBody>
          <a:bodyPr vert="horz" lIns="90274" tIns="45136" rIns="90274" bIns="45136" rtlCol="0" anchor="b"/>
          <a:lstStyle>
            <a:lvl1pPr algn="r">
              <a:defRPr sz="1200"/>
            </a:lvl1pPr>
          </a:lstStyle>
          <a:p>
            <a:fld id="{2A16AC6B-00E4-4508-BC8C-D8895D543C71}" type="slidenum">
              <a:rPr lang="it-IT" smtClean="0">
                <a:latin typeface="Arial" panose="020B0604020202020204" pitchFamily="34" charset="0"/>
                <a:ea typeface="Verdana" panose="020B0604030504040204" pitchFamily="34" charset="0"/>
                <a:cs typeface="Arial" panose="020B0604020202020204" pitchFamily="34" charset="0"/>
              </a:rPr>
              <a:pPr/>
              <a:t>‹#›</a:t>
            </a:fld>
            <a:endParaRPr lang="it-IT" dirty="0">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78559428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1"/>
            <a:ext cx="4278154" cy="344090"/>
          </a:xfrm>
          <a:prstGeom prst="rect">
            <a:avLst/>
          </a:prstGeom>
        </p:spPr>
        <p:txBody>
          <a:bodyPr vert="horz" lIns="90274" tIns="45136" rIns="90274" bIns="45136" rtlCol="0"/>
          <a:lstStyle>
            <a:lvl1pPr algn="l">
              <a:defRPr sz="1200">
                <a:latin typeface="Arial" panose="020B0604020202020204" pitchFamily="34" charset="0"/>
                <a:cs typeface="Arial" panose="020B0604020202020204" pitchFamily="34" charset="0"/>
              </a:defRPr>
            </a:lvl1pPr>
          </a:lstStyle>
          <a:p>
            <a:r>
              <a:rPr lang="en-US"/>
              <a:t>VAT Working Group Core Group1 Meeting</a:t>
            </a:r>
            <a:endParaRPr lang="it-IT" dirty="0"/>
          </a:p>
        </p:txBody>
      </p:sp>
      <p:sp>
        <p:nvSpPr>
          <p:cNvPr id="3" name="Segnaposto data 2"/>
          <p:cNvSpPr>
            <a:spLocks noGrp="1"/>
          </p:cNvSpPr>
          <p:nvPr>
            <p:ph type="dt" idx="1"/>
          </p:nvPr>
        </p:nvSpPr>
        <p:spPr>
          <a:xfrm>
            <a:off x="5592229" y="1"/>
            <a:ext cx="4278154" cy="344090"/>
          </a:xfrm>
          <a:prstGeom prst="rect">
            <a:avLst/>
          </a:prstGeom>
        </p:spPr>
        <p:txBody>
          <a:bodyPr vert="horz" lIns="90274" tIns="45136" rIns="90274" bIns="45136" rtlCol="0"/>
          <a:lstStyle>
            <a:lvl1pPr algn="r">
              <a:defRPr sz="1200">
                <a:latin typeface="Arial" panose="020B0604020202020204" pitchFamily="34" charset="0"/>
                <a:cs typeface="Arial" panose="020B0604020202020204" pitchFamily="34" charset="0"/>
              </a:defRPr>
            </a:lvl1pPr>
          </a:lstStyle>
          <a:p>
            <a:r>
              <a:rPr lang="it-IT" dirty="0"/>
              <a:t>GG/MM/AAAA</a:t>
            </a:r>
          </a:p>
        </p:txBody>
      </p:sp>
      <p:sp>
        <p:nvSpPr>
          <p:cNvPr id="4" name="Segnaposto immagine diapositiva 3"/>
          <p:cNvSpPr>
            <a:spLocks noGrp="1" noRot="1" noChangeAspect="1"/>
          </p:cNvSpPr>
          <p:nvPr>
            <p:ph type="sldImg" idx="2"/>
          </p:nvPr>
        </p:nvSpPr>
        <p:spPr>
          <a:xfrm>
            <a:off x="3263900" y="855663"/>
            <a:ext cx="3344863" cy="2316162"/>
          </a:xfrm>
          <a:prstGeom prst="rect">
            <a:avLst/>
          </a:prstGeom>
          <a:noFill/>
          <a:ln w="12700">
            <a:solidFill>
              <a:prstClr val="black"/>
            </a:solidFill>
          </a:ln>
        </p:spPr>
        <p:txBody>
          <a:bodyPr vert="horz" lIns="90274" tIns="45136" rIns="90274" bIns="45136" rtlCol="0" anchor="ctr"/>
          <a:lstStyle/>
          <a:p>
            <a:endParaRPr lang="it-IT"/>
          </a:p>
        </p:txBody>
      </p:sp>
      <p:sp>
        <p:nvSpPr>
          <p:cNvPr id="5" name="Segnaposto note 4"/>
          <p:cNvSpPr>
            <a:spLocks noGrp="1"/>
          </p:cNvSpPr>
          <p:nvPr>
            <p:ph type="body" sz="quarter" idx="3"/>
          </p:nvPr>
        </p:nvSpPr>
        <p:spPr>
          <a:xfrm>
            <a:off x="987267" y="3300411"/>
            <a:ext cx="7898130" cy="2700339"/>
          </a:xfrm>
          <a:prstGeom prst="rect">
            <a:avLst/>
          </a:prstGeom>
        </p:spPr>
        <p:txBody>
          <a:bodyPr vert="horz" lIns="90274" tIns="45136" rIns="90274" bIns="45136" rtlCol="0"/>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piè di pagina 5"/>
          <p:cNvSpPr>
            <a:spLocks noGrp="1"/>
          </p:cNvSpPr>
          <p:nvPr>
            <p:ph type="ftr" sz="quarter" idx="4"/>
          </p:nvPr>
        </p:nvSpPr>
        <p:spPr>
          <a:xfrm>
            <a:off x="2" y="6513911"/>
            <a:ext cx="4278154" cy="344089"/>
          </a:xfrm>
          <a:prstGeom prst="rect">
            <a:avLst/>
          </a:prstGeom>
        </p:spPr>
        <p:txBody>
          <a:bodyPr vert="horz" lIns="90274" tIns="45136" rIns="90274" bIns="45136" rtlCol="0" anchor="b"/>
          <a:lstStyle>
            <a:lvl1pPr algn="l">
              <a:defRPr sz="1200">
                <a:latin typeface="Arial" panose="020B0604020202020204" pitchFamily="34" charset="0"/>
                <a:cs typeface="Arial" panose="020B0604020202020204" pitchFamily="34" charset="0"/>
              </a:defRPr>
            </a:lvl1pPr>
          </a:lstStyle>
          <a:p>
            <a:endParaRPr lang="it-IT" dirty="0"/>
          </a:p>
        </p:txBody>
      </p:sp>
      <p:sp>
        <p:nvSpPr>
          <p:cNvPr id="7" name="Segnaposto numero diapositiva 6"/>
          <p:cNvSpPr>
            <a:spLocks noGrp="1"/>
          </p:cNvSpPr>
          <p:nvPr>
            <p:ph type="sldNum" sz="quarter" idx="5"/>
          </p:nvPr>
        </p:nvSpPr>
        <p:spPr>
          <a:xfrm>
            <a:off x="5592229" y="6513911"/>
            <a:ext cx="4278154" cy="344089"/>
          </a:xfrm>
          <a:prstGeom prst="rect">
            <a:avLst/>
          </a:prstGeom>
        </p:spPr>
        <p:txBody>
          <a:bodyPr vert="horz" lIns="90274" tIns="45136" rIns="90274" bIns="45136" rtlCol="0" anchor="b"/>
          <a:lstStyle>
            <a:lvl1pPr algn="r">
              <a:defRPr sz="1200">
                <a:latin typeface="Arial" panose="020B0604020202020204" pitchFamily="34" charset="0"/>
                <a:cs typeface="Arial" panose="020B0604020202020204" pitchFamily="34" charset="0"/>
              </a:defRPr>
            </a:lvl1pPr>
          </a:lstStyle>
          <a:p>
            <a:fld id="{D5DC97A9-5722-494F-AE43-1EE15BCBF86B}" type="slidenum">
              <a:rPr lang="it-IT" smtClean="0"/>
              <a:pPr/>
              <a:t>‹#›</a:t>
            </a:fld>
            <a:endParaRPr lang="it-IT" dirty="0"/>
          </a:p>
        </p:txBody>
      </p:sp>
    </p:spTree>
    <p:extLst>
      <p:ext uri="{BB962C8B-B14F-4D97-AF65-F5344CB8AC3E}">
        <p14:creationId xmlns:p14="http://schemas.microsoft.com/office/powerpoint/2010/main" val="3301688626"/>
      </p:ext>
    </p:extLst>
  </p:cSld>
  <p:clrMap bg1="lt1" tx1="dk1" bg2="lt2" tx2="dk2" accent1="accent1" accent2="accent2" accent3="accent3" accent4="accent4" accent5="accent5" accent6="accent6" hlink="hlink" folHlink="folHlink"/>
  <p:hf/>
  <p:notesStyle>
    <a:lvl1pPr marL="0" algn="l" defTabSz="914296"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148" algn="l" defTabSz="914296"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296" algn="l" defTabSz="914296"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445" algn="l" defTabSz="914296"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592" algn="l" defTabSz="914296"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5740" algn="l" defTabSz="914296" rtl="0" eaLnBrk="1" latinLnBrk="0" hangingPunct="1">
      <a:defRPr sz="1200" kern="1200">
        <a:solidFill>
          <a:schemeClr val="tx1"/>
        </a:solidFill>
        <a:latin typeface="+mn-lt"/>
        <a:ea typeface="+mn-ea"/>
        <a:cs typeface="+mn-cs"/>
      </a:defRPr>
    </a:lvl6pPr>
    <a:lvl7pPr marL="2742888" algn="l" defTabSz="914296" rtl="0" eaLnBrk="1" latinLnBrk="0" hangingPunct="1">
      <a:defRPr sz="1200" kern="1200">
        <a:solidFill>
          <a:schemeClr val="tx1"/>
        </a:solidFill>
        <a:latin typeface="+mn-lt"/>
        <a:ea typeface="+mn-ea"/>
        <a:cs typeface="+mn-cs"/>
      </a:defRPr>
    </a:lvl7pPr>
    <a:lvl8pPr marL="3200036" algn="l" defTabSz="914296" rtl="0" eaLnBrk="1" latinLnBrk="0" hangingPunct="1">
      <a:defRPr sz="1200" kern="1200">
        <a:solidFill>
          <a:schemeClr val="tx1"/>
        </a:solidFill>
        <a:latin typeface="+mn-lt"/>
        <a:ea typeface="+mn-ea"/>
        <a:cs typeface="+mn-cs"/>
      </a:defRPr>
    </a:lvl8pPr>
    <a:lvl9pPr marL="3657184" algn="l" defTabSz="91429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Dee</a:t>
            </a:r>
          </a:p>
        </p:txBody>
      </p:sp>
      <p:sp>
        <p:nvSpPr>
          <p:cNvPr id="4" name="Segnaposto intestazione 3"/>
          <p:cNvSpPr>
            <a:spLocks noGrp="1"/>
          </p:cNvSpPr>
          <p:nvPr>
            <p:ph type="hdr" sz="quarter" idx="10"/>
          </p:nvPr>
        </p:nvSpPr>
        <p:spPr/>
        <p:txBody>
          <a:bodyPr/>
          <a:lstStyle/>
          <a:p>
            <a:r>
              <a:rPr lang="en-US"/>
              <a:t>VAT Working Group Core Group1 Meeting</a:t>
            </a:r>
            <a:endParaRPr lang="it-IT" dirty="0"/>
          </a:p>
        </p:txBody>
      </p:sp>
      <p:sp>
        <p:nvSpPr>
          <p:cNvPr id="5" name="Segnaposto data 4"/>
          <p:cNvSpPr>
            <a:spLocks noGrp="1"/>
          </p:cNvSpPr>
          <p:nvPr>
            <p:ph type="dt" idx="11"/>
          </p:nvPr>
        </p:nvSpPr>
        <p:spPr/>
        <p:txBody>
          <a:bodyPr/>
          <a:lstStyle/>
          <a:p>
            <a:r>
              <a:rPr lang="it-IT"/>
              <a:t>GG/MM/AAAA</a:t>
            </a:r>
            <a:endParaRPr lang="it-IT" dirty="0"/>
          </a:p>
        </p:txBody>
      </p:sp>
      <p:sp>
        <p:nvSpPr>
          <p:cNvPr id="6" name="Segnaposto piè di pagina 5"/>
          <p:cNvSpPr>
            <a:spLocks noGrp="1"/>
          </p:cNvSpPr>
          <p:nvPr>
            <p:ph type="ftr" sz="quarter" idx="12"/>
          </p:nvPr>
        </p:nvSpPr>
        <p:spPr/>
        <p:txBody>
          <a:bodyPr/>
          <a:lstStyle/>
          <a:p>
            <a:endParaRPr lang="it-IT" dirty="0"/>
          </a:p>
        </p:txBody>
      </p:sp>
      <p:sp>
        <p:nvSpPr>
          <p:cNvPr id="7" name="Segnaposto numero diapositiva 6"/>
          <p:cNvSpPr>
            <a:spLocks noGrp="1"/>
          </p:cNvSpPr>
          <p:nvPr>
            <p:ph type="sldNum" sz="quarter" idx="13"/>
          </p:nvPr>
        </p:nvSpPr>
        <p:spPr/>
        <p:txBody>
          <a:bodyPr/>
          <a:lstStyle/>
          <a:p>
            <a:fld id="{D5DC97A9-5722-494F-AE43-1EE15BCBF86B}" type="slidenum">
              <a:rPr lang="it-IT" smtClean="0"/>
              <a:pPr/>
              <a:t>11</a:t>
            </a:fld>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Dee</a:t>
            </a:r>
          </a:p>
        </p:txBody>
      </p:sp>
      <p:sp>
        <p:nvSpPr>
          <p:cNvPr id="4" name="Segnaposto intestazione 3"/>
          <p:cNvSpPr>
            <a:spLocks noGrp="1"/>
          </p:cNvSpPr>
          <p:nvPr>
            <p:ph type="hdr" sz="quarter" idx="10"/>
          </p:nvPr>
        </p:nvSpPr>
        <p:spPr/>
        <p:txBody>
          <a:bodyPr/>
          <a:lstStyle/>
          <a:p>
            <a:r>
              <a:rPr lang="en-US"/>
              <a:t>VAT Working Group Core Group1 Meeting</a:t>
            </a:r>
            <a:endParaRPr lang="it-IT" dirty="0"/>
          </a:p>
        </p:txBody>
      </p:sp>
      <p:sp>
        <p:nvSpPr>
          <p:cNvPr id="5" name="Segnaposto data 4"/>
          <p:cNvSpPr>
            <a:spLocks noGrp="1"/>
          </p:cNvSpPr>
          <p:nvPr>
            <p:ph type="dt" idx="11"/>
          </p:nvPr>
        </p:nvSpPr>
        <p:spPr/>
        <p:txBody>
          <a:bodyPr/>
          <a:lstStyle/>
          <a:p>
            <a:r>
              <a:rPr lang="it-IT"/>
              <a:t>GG/MM/AAAA</a:t>
            </a:r>
            <a:endParaRPr lang="it-IT" dirty="0"/>
          </a:p>
        </p:txBody>
      </p:sp>
      <p:sp>
        <p:nvSpPr>
          <p:cNvPr id="6" name="Segnaposto piè di pagina 5"/>
          <p:cNvSpPr>
            <a:spLocks noGrp="1"/>
          </p:cNvSpPr>
          <p:nvPr>
            <p:ph type="ftr" sz="quarter" idx="12"/>
          </p:nvPr>
        </p:nvSpPr>
        <p:spPr/>
        <p:txBody>
          <a:bodyPr/>
          <a:lstStyle/>
          <a:p>
            <a:endParaRPr lang="it-IT" dirty="0"/>
          </a:p>
        </p:txBody>
      </p:sp>
      <p:sp>
        <p:nvSpPr>
          <p:cNvPr id="7" name="Segnaposto numero diapositiva 6"/>
          <p:cNvSpPr>
            <a:spLocks noGrp="1"/>
          </p:cNvSpPr>
          <p:nvPr>
            <p:ph type="sldNum" sz="quarter" idx="13"/>
          </p:nvPr>
        </p:nvSpPr>
        <p:spPr/>
        <p:txBody>
          <a:bodyPr/>
          <a:lstStyle/>
          <a:p>
            <a:fld id="{D5DC97A9-5722-494F-AE43-1EE15BCBF86B}" type="slidenum">
              <a:rPr lang="it-IT" smtClean="0"/>
              <a:pPr/>
              <a:t>12</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eprtinaCdc">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22" name="Segnaposto testo 21"/>
          <p:cNvSpPr>
            <a:spLocks noGrp="1"/>
          </p:cNvSpPr>
          <p:nvPr>
            <p:ph type="body" sz="quarter" idx="10" hasCustomPrompt="1"/>
          </p:nvPr>
        </p:nvSpPr>
        <p:spPr>
          <a:xfrm>
            <a:off x="2745808" y="3726667"/>
            <a:ext cx="4312783" cy="549381"/>
          </a:xfrm>
        </p:spPr>
        <p:txBody>
          <a:bodyPr wrap="none">
            <a:spAutoFit/>
          </a:bodyPr>
          <a:lstStyle>
            <a:lvl1pPr marL="0" indent="0" algn="ctr">
              <a:buNone/>
              <a:defRPr sz="3300" b="1" baseline="0">
                <a:latin typeface="Arial" panose="020B0604020202020204" pitchFamily="34" charset="0"/>
                <a:ea typeface="Verdana" panose="020B0604030504040204" pitchFamily="34" charset="0"/>
                <a:cs typeface="Arial" panose="020B0604020202020204" pitchFamily="34" charset="0"/>
              </a:defRPr>
            </a:lvl1pPr>
          </a:lstStyle>
          <a:p>
            <a:pPr lvl="0"/>
            <a:r>
              <a:rPr lang="it-IT" dirty="0"/>
              <a:t>Titolo Presentazione</a:t>
            </a:r>
          </a:p>
        </p:txBody>
      </p:sp>
      <p:sp>
        <p:nvSpPr>
          <p:cNvPr id="24" name="Segnaposto testo 23"/>
          <p:cNvSpPr>
            <a:spLocks noGrp="1"/>
          </p:cNvSpPr>
          <p:nvPr>
            <p:ph type="body" sz="quarter" idx="11" hasCustomPrompt="1"/>
          </p:nvPr>
        </p:nvSpPr>
        <p:spPr>
          <a:xfrm>
            <a:off x="3190040" y="4490403"/>
            <a:ext cx="3424335" cy="410882"/>
          </a:xfrm>
        </p:spPr>
        <p:txBody>
          <a:bodyPr wrap="none">
            <a:spAutoFit/>
          </a:bodyPr>
          <a:lstStyle>
            <a:lvl1pPr marL="0" indent="0" algn="ctr">
              <a:buNone/>
              <a:defRPr sz="2300" i="1" baseline="0">
                <a:solidFill>
                  <a:srgbClr val="A92A1A"/>
                </a:solidFill>
                <a:latin typeface="Arial" panose="020B0604020202020204" pitchFamily="34" charset="0"/>
                <a:ea typeface="Verdana" panose="020B0604030504040204" pitchFamily="34" charset="0"/>
                <a:cs typeface="Arial" panose="020B0604020202020204" pitchFamily="34" charset="0"/>
              </a:defRPr>
            </a:lvl1pPr>
          </a:lstStyle>
          <a:p>
            <a:pPr lvl="0"/>
            <a:r>
              <a:rPr lang="it-IT" dirty="0"/>
              <a:t>Sottotitolo presentazione</a:t>
            </a:r>
          </a:p>
        </p:txBody>
      </p:sp>
    </p:spTree>
    <p:extLst>
      <p:ext uri="{BB962C8B-B14F-4D97-AF65-F5344CB8AC3E}">
        <p14:creationId xmlns:p14="http://schemas.microsoft.com/office/powerpoint/2010/main" val="341488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624114" y="1459399"/>
            <a:ext cx="8611009" cy="507831"/>
          </a:xfrm>
        </p:spPr>
        <p:txBody>
          <a:bodyPr wrap="square" anchor="b">
            <a:spAutoFit/>
          </a:bodyPr>
          <a:lstStyle>
            <a:lvl1pPr algn="l">
              <a:defRPr sz="1500" b="1">
                <a:solidFill>
                  <a:srgbClr val="48484A"/>
                </a:solidFill>
                <a:latin typeface="Arial" panose="020B0604020202020204" pitchFamily="34" charset="0"/>
                <a:ea typeface="Verdana" panose="020B0604030504040204" pitchFamily="34" charset="0"/>
                <a:cs typeface="Arial" panose="020B0604020202020204" pitchFamily="34" charset="0"/>
              </a:defRPr>
            </a:lvl1pPr>
          </a:lstStyle>
          <a:p>
            <a:r>
              <a:rPr lang="it-IT" dirty="0"/>
              <a:t>Fare clic per modificare lo stile del titolo</a:t>
            </a:r>
            <a:br>
              <a:rPr lang="it-IT" dirty="0"/>
            </a:br>
            <a:endParaRPr lang="it-IT" dirty="0"/>
          </a:p>
        </p:txBody>
      </p:sp>
      <p:sp>
        <p:nvSpPr>
          <p:cNvPr id="3" name="Sottotitolo 2"/>
          <p:cNvSpPr>
            <a:spLocks noGrp="1"/>
          </p:cNvSpPr>
          <p:nvPr>
            <p:ph type="subTitle" idx="1" hasCustomPrompt="1"/>
          </p:nvPr>
        </p:nvSpPr>
        <p:spPr>
          <a:xfrm>
            <a:off x="631371" y="2191384"/>
            <a:ext cx="8581726" cy="3356303"/>
          </a:xfrm>
        </p:spPr>
        <p:txBody>
          <a:bodyPr wrap="square">
            <a:spAutoFit/>
          </a:bodyPr>
          <a:lstStyle>
            <a:lvl1pPr marL="0" indent="0" algn="l">
              <a:buNone/>
              <a:defRPr sz="1300">
                <a:solidFill>
                  <a:srgbClr val="48484A"/>
                </a:solidFill>
                <a:latin typeface="Arial" panose="020B0604020202020204" pitchFamily="34" charset="0"/>
                <a:ea typeface="Verdana" panose="020B0604030504040204" pitchFamily="34" charset="0"/>
                <a:cs typeface="Arial" panose="020B0604020202020204" pitchFamily="34" charset="0"/>
              </a:defRPr>
            </a:lvl1pPr>
            <a:lvl2pPr marL="278621" indent="0" algn="ctr">
              <a:buNone/>
              <a:defRPr sz="1219"/>
            </a:lvl2pPr>
            <a:lvl3pPr marL="557240" indent="0" algn="ctr">
              <a:buNone/>
              <a:defRPr sz="1097"/>
            </a:lvl3pPr>
            <a:lvl4pPr marL="835861" indent="0" algn="ctr">
              <a:buNone/>
              <a:defRPr sz="975"/>
            </a:lvl4pPr>
            <a:lvl5pPr marL="1114481" indent="0" algn="ctr">
              <a:buNone/>
              <a:defRPr sz="975"/>
            </a:lvl5pPr>
            <a:lvl6pPr marL="1393101" indent="0" algn="ctr">
              <a:buNone/>
              <a:defRPr sz="975"/>
            </a:lvl6pPr>
            <a:lvl7pPr marL="1671722" indent="0" algn="ctr">
              <a:buNone/>
              <a:defRPr sz="975"/>
            </a:lvl7pPr>
            <a:lvl8pPr marL="1950341" indent="0" algn="ctr">
              <a:buNone/>
              <a:defRPr sz="975"/>
            </a:lvl8pPr>
            <a:lvl9pPr marL="2228962" indent="0" algn="ctr">
              <a:buNone/>
              <a:defRPr sz="975"/>
            </a:lvl9pPr>
          </a:lstStyle>
          <a:p>
            <a:r>
              <a:rPr lang="it-IT" dirty="0"/>
              <a:t>Fare clic per inserire il testo</a:t>
            </a:r>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4" name="Segnaposto data 3"/>
          <p:cNvSpPr>
            <a:spLocks noGrp="1"/>
          </p:cNvSpPr>
          <p:nvPr>
            <p:ph type="dt" sz="half" idx="10"/>
          </p:nvPr>
        </p:nvSpPr>
        <p:spPr>
          <a:xfrm>
            <a:off x="533768" y="6356356"/>
            <a:ext cx="2540171" cy="365125"/>
          </a:xfrm>
        </p:spPr>
        <p:txBody>
          <a:bodyPr/>
          <a:lstStyle>
            <a:lvl1pPr>
              <a:defRPr sz="1400">
                <a:solidFill>
                  <a:srgbClr val="48484A"/>
                </a:solidFill>
                <a:latin typeface="Arial" panose="020B0604020202020204" pitchFamily="34" charset="0"/>
                <a:ea typeface="Verdana" panose="020B0604030504040204" pitchFamily="34" charset="0"/>
                <a:cs typeface="Arial" panose="020B0604020202020204" pitchFamily="34" charset="0"/>
              </a:defRPr>
            </a:lvl1pPr>
          </a:lstStyle>
          <a:p>
            <a:r>
              <a:rPr lang="it-IT" dirty="0" err="1">
                <a:solidFill>
                  <a:schemeClr val="tx1"/>
                </a:solidFill>
              </a:rPr>
              <a:t>Rome</a:t>
            </a:r>
            <a:r>
              <a:rPr lang="it-IT" dirty="0">
                <a:solidFill>
                  <a:schemeClr val="tx1"/>
                </a:solidFill>
              </a:rPr>
              <a:t>, 26 – 29 March 2018</a:t>
            </a:r>
          </a:p>
        </p:txBody>
      </p:sp>
      <p:sp>
        <p:nvSpPr>
          <p:cNvPr id="6" name="Segnaposto numero diapositiva 5"/>
          <p:cNvSpPr>
            <a:spLocks noGrp="1"/>
          </p:cNvSpPr>
          <p:nvPr>
            <p:ph type="sldNum" sz="quarter" idx="12"/>
          </p:nvPr>
        </p:nvSpPr>
        <p:spPr/>
        <p:txBody>
          <a:bodyPr/>
          <a:lstStyle>
            <a:lvl1pPr>
              <a:defRPr sz="1000">
                <a:solidFill>
                  <a:srgbClr val="48484A"/>
                </a:solidFill>
                <a:latin typeface="Arial" panose="020B0604020202020204" pitchFamily="34" charset="0"/>
                <a:ea typeface="Verdana" panose="020B0604030504040204" pitchFamily="34" charset="0"/>
                <a:cs typeface="Arial" panose="020B0604020202020204" pitchFamily="34" charset="0"/>
              </a:defRPr>
            </a:lvl1pPr>
          </a:lstStyle>
          <a:p>
            <a:fld id="{1C97FF98-940A-4A06-8159-30D93523CFB8}" type="slidenum">
              <a:rPr lang="it-IT" smtClean="0"/>
              <a:pPr/>
              <a:t>‹#›</a:t>
            </a:fld>
            <a:endParaRPr lang="it-IT" dirty="0"/>
          </a:p>
        </p:txBody>
      </p:sp>
      <p:sp>
        <p:nvSpPr>
          <p:cNvPr id="7" name="CasellaDiTesto 6"/>
          <p:cNvSpPr txBox="1"/>
          <p:nvPr userDrawn="1"/>
        </p:nvSpPr>
        <p:spPr>
          <a:xfrm>
            <a:off x="3853160" y="514874"/>
            <a:ext cx="4476867" cy="271710"/>
          </a:xfrm>
          <a:prstGeom prst="rect">
            <a:avLst/>
          </a:prstGeom>
          <a:solidFill>
            <a:schemeClr val="bg1"/>
          </a:solidFill>
          <a:ln>
            <a:noFill/>
          </a:ln>
        </p:spPr>
        <p:txBody>
          <a:bodyPr vert="horz" wrap="none" lIns="55721" tIns="27861" rIns="55721" bIns="27861" rtlCol="0" anchor="ctr">
            <a:spAutoFit/>
          </a:bodyPr>
          <a:lstStyle/>
          <a:p>
            <a:pPr marL="0" marR="0" lvl="0" indent="0" algn="l" defTabSz="914296" rtl="0" eaLnBrk="1" fontAlgn="auto" latinLnBrk="0" hangingPunct="1">
              <a:lnSpc>
                <a:spcPct val="100000"/>
              </a:lnSpc>
              <a:spcBef>
                <a:spcPts val="0"/>
              </a:spcBef>
              <a:spcAft>
                <a:spcPts val="0"/>
              </a:spcAft>
              <a:buClrTx/>
              <a:buSzTx/>
              <a:buFontTx/>
              <a:buNone/>
              <a:tabLst/>
              <a:defRPr/>
            </a:pPr>
            <a:r>
              <a:rPr lang="en-US" sz="1400" b="1" kern="1200" dirty="0">
                <a:solidFill>
                  <a:srgbClr val="FF0000"/>
                </a:solidFill>
                <a:effectLst/>
                <a:latin typeface="+mn-lt"/>
                <a:ea typeface="+mn-ea"/>
                <a:cs typeface="+mn-cs"/>
              </a:rPr>
              <a:t>INTOSAI WORKING GROUP ON KEY NATIONAL INDICATORS</a:t>
            </a:r>
            <a:endParaRPr lang="it-IT" sz="1400" dirty="0">
              <a:solidFill>
                <a:srgbClr val="FF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792344033"/>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50746" y="1415904"/>
            <a:ext cx="3171470" cy="507831"/>
          </a:xfrm>
        </p:spPr>
        <p:txBody>
          <a:bodyPr anchor="b">
            <a:spAutoFit/>
          </a:bodyPr>
          <a:lstStyle>
            <a:lvl1pPr>
              <a:defRPr sz="1500" b="1">
                <a:latin typeface="Arial" panose="020B0604020202020204" pitchFamily="34" charset="0"/>
                <a:ea typeface="Verdana" panose="020B0604030504040204" pitchFamily="34" charset="0"/>
                <a:cs typeface="Arial" panose="020B0604020202020204" pitchFamily="34" charset="0"/>
              </a:defRPr>
            </a:lvl1pPr>
          </a:lstStyle>
          <a:p>
            <a:r>
              <a:rPr lang="it-IT" dirty="0"/>
              <a:t>Fare clic per modificare lo stile del titolo</a:t>
            </a:r>
          </a:p>
        </p:txBody>
      </p:sp>
      <p:sp>
        <p:nvSpPr>
          <p:cNvPr id="3" name="Segnaposto immagine 2"/>
          <p:cNvSpPr>
            <a:spLocks noGrp="1"/>
          </p:cNvSpPr>
          <p:nvPr>
            <p:ph type="pic" idx="1"/>
          </p:nvPr>
        </p:nvSpPr>
        <p:spPr>
          <a:xfrm>
            <a:off x="4211342" y="1383030"/>
            <a:ext cx="5014913" cy="4384277"/>
          </a:xfrm>
        </p:spPr>
        <p:txBody>
          <a:bodyPr>
            <a:spAutoFit/>
          </a:bodyPr>
          <a:lstStyle>
            <a:lvl1pPr marL="0" indent="0">
              <a:buNone/>
              <a:defRPr sz="1300">
                <a:latin typeface="Arial" panose="020B0604020202020204" pitchFamily="34" charset="0"/>
                <a:ea typeface="Verdana" panose="020B0604030504040204" pitchFamily="34" charset="0"/>
                <a:cs typeface="Arial" panose="020B0604020202020204" pitchFamily="34" charset="0"/>
              </a:defRPr>
            </a:lvl1pPr>
            <a:lvl2pPr marL="278621" indent="0">
              <a:buNone/>
              <a:defRPr sz="1706"/>
            </a:lvl2pPr>
            <a:lvl3pPr marL="557240" indent="0">
              <a:buNone/>
              <a:defRPr sz="1463"/>
            </a:lvl3pPr>
            <a:lvl4pPr marL="835861" indent="0">
              <a:buNone/>
              <a:defRPr sz="1219"/>
            </a:lvl4pPr>
            <a:lvl5pPr marL="1114481" indent="0">
              <a:buNone/>
              <a:defRPr sz="1219"/>
            </a:lvl5pPr>
            <a:lvl6pPr marL="1393101" indent="0">
              <a:buNone/>
              <a:defRPr sz="1219"/>
            </a:lvl6pPr>
            <a:lvl7pPr marL="1671722" indent="0">
              <a:buNone/>
              <a:defRPr sz="1219"/>
            </a:lvl7pPr>
            <a:lvl8pPr marL="1950341" indent="0">
              <a:buNone/>
              <a:defRPr sz="1219"/>
            </a:lvl8pPr>
            <a:lvl9pPr marL="2228962" indent="0">
              <a:buNone/>
              <a:defRPr sz="1219"/>
            </a:lvl9pPr>
          </a:lstStyle>
          <a:p>
            <a:r>
              <a:rPr lang="it-IT" dirty="0"/>
              <a:t>Fare clic sull'icona per inserire un'immagine</a:t>
            </a:r>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a:p>
            <a:endParaRPr lang="it-IT" dirty="0"/>
          </a:p>
        </p:txBody>
      </p:sp>
      <p:sp>
        <p:nvSpPr>
          <p:cNvPr id="4" name="Segnaposto testo 3"/>
          <p:cNvSpPr>
            <a:spLocks noGrp="1"/>
          </p:cNvSpPr>
          <p:nvPr>
            <p:ph type="body" sz="half" idx="2"/>
          </p:nvPr>
        </p:nvSpPr>
        <p:spPr>
          <a:xfrm>
            <a:off x="250745" y="2049465"/>
            <a:ext cx="3171469" cy="3793346"/>
          </a:xfrm>
        </p:spPr>
        <p:txBody>
          <a:bodyPr>
            <a:spAutoFit/>
          </a:bodyPr>
          <a:lstStyle>
            <a:lvl1pPr marL="0" indent="0">
              <a:buNone/>
              <a:defRPr sz="1300">
                <a:latin typeface="Arial" panose="020B0604020202020204" pitchFamily="34" charset="0"/>
                <a:ea typeface="Verdana" panose="020B0604030504040204" pitchFamily="34" charset="0"/>
                <a:cs typeface="Arial" panose="020B0604020202020204" pitchFamily="34" charset="0"/>
              </a:defRPr>
            </a:lvl1pPr>
            <a:lvl2pPr marL="278621" indent="0">
              <a:buNone/>
              <a:defRPr sz="854"/>
            </a:lvl2pPr>
            <a:lvl3pPr marL="557240" indent="0">
              <a:buNone/>
              <a:defRPr sz="731"/>
            </a:lvl3pPr>
            <a:lvl4pPr marL="835861" indent="0">
              <a:buNone/>
              <a:defRPr sz="610"/>
            </a:lvl4pPr>
            <a:lvl5pPr marL="1114481" indent="0">
              <a:buNone/>
              <a:defRPr sz="610"/>
            </a:lvl5pPr>
            <a:lvl6pPr marL="1393101" indent="0">
              <a:buNone/>
              <a:defRPr sz="610"/>
            </a:lvl6pPr>
            <a:lvl7pPr marL="1671722" indent="0">
              <a:buNone/>
              <a:defRPr sz="610"/>
            </a:lvl7pPr>
            <a:lvl8pPr marL="1950341" indent="0">
              <a:buNone/>
              <a:defRPr sz="610"/>
            </a:lvl8pPr>
            <a:lvl9pPr marL="2228962" indent="0">
              <a:buNone/>
              <a:defRPr sz="610"/>
            </a:lvl9pPr>
          </a:lstStyle>
          <a:p>
            <a:pPr lvl="0"/>
            <a:r>
              <a:rPr lang="it-IT" dirty="0"/>
              <a:t>Fare clic per modificare stili del testo dello schema</a:t>
            </a:r>
          </a:p>
          <a:p>
            <a:pPr lvl="0"/>
            <a:endParaRPr lang="it-IT" dirty="0"/>
          </a:p>
          <a:p>
            <a:pPr lvl="0"/>
            <a:endParaRPr lang="it-IT" dirty="0"/>
          </a:p>
          <a:p>
            <a:pPr lvl="0"/>
            <a:endParaRPr lang="it-IT" dirty="0"/>
          </a:p>
          <a:p>
            <a:pPr lvl="0"/>
            <a:endParaRPr lang="it-IT" dirty="0"/>
          </a:p>
          <a:p>
            <a:pPr lvl="0"/>
            <a:endParaRPr lang="it-IT" dirty="0"/>
          </a:p>
          <a:p>
            <a:pPr lvl="0"/>
            <a:endParaRPr lang="it-IT" dirty="0"/>
          </a:p>
          <a:p>
            <a:pPr lvl="0"/>
            <a:endParaRPr lang="it-IT" dirty="0"/>
          </a:p>
          <a:p>
            <a:pPr lvl="0"/>
            <a:endParaRPr lang="it-IT" dirty="0"/>
          </a:p>
          <a:p>
            <a:pPr lvl="0"/>
            <a:endParaRPr lang="it-IT" dirty="0"/>
          </a:p>
          <a:p>
            <a:pPr lvl="0"/>
            <a:endParaRPr lang="it-IT" dirty="0"/>
          </a:p>
          <a:p>
            <a:pPr lvl="0"/>
            <a:endParaRPr lang="it-IT" dirty="0"/>
          </a:p>
          <a:p>
            <a:pPr lvl="0"/>
            <a:endParaRPr lang="it-IT" dirty="0"/>
          </a:p>
          <a:p>
            <a:pPr lvl="0"/>
            <a:endParaRPr lang="it-IT" dirty="0"/>
          </a:p>
        </p:txBody>
      </p:sp>
      <p:sp>
        <p:nvSpPr>
          <p:cNvPr id="5" name="Segnaposto data 4"/>
          <p:cNvSpPr>
            <a:spLocks noGrp="1"/>
          </p:cNvSpPr>
          <p:nvPr>
            <p:ph type="dt" sz="half" idx="10"/>
          </p:nvPr>
        </p:nvSpPr>
        <p:spPr/>
        <p:txBody>
          <a:bodyPr/>
          <a:lstStyle>
            <a:lvl1pPr>
              <a:defRPr>
                <a:latin typeface="Arial" panose="020B0604020202020204" pitchFamily="34" charset="0"/>
                <a:ea typeface="Verdana" panose="020B0604030504040204" pitchFamily="34" charset="0"/>
                <a:cs typeface="Arial" panose="020B0604020202020204" pitchFamily="34" charset="0"/>
              </a:defRPr>
            </a:lvl1pPr>
          </a:lstStyle>
          <a:p>
            <a:r>
              <a:rPr lang="it-IT"/>
              <a:t>19/06/2015</a:t>
            </a:r>
            <a:endParaRPr lang="it-IT" dirty="0"/>
          </a:p>
        </p:txBody>
      </p:sp>
      <p:sp>
        <p:nvSpPr>
          <p:cNvPr id="6" name="Segnaposto piè di pagina 5"/>
          <p:cNvSpPr>
            <a:spLocks noGrp="1"/>
          </p:cNvSpPr>
          <p:nvPr>
            <p:ph type="ftr" sz="quarter" idx="11"/>
          </p:nvPr>
        </p:nvSpPr>
        <p:spPr/>
        <p:txBody>
          <a:bodyPr/>
          <a:lstStyle>
            <a:lvl1pPr>
              <a:defRPr>
                <a:latin typeface="Arial" panose="020B0604020202020204" pitchFamily="34" charset="0"/>
                <a:ea typeface="Verdana" panose="020B0604030504040204" pitchFamily="34" charset="0"/>
                <a:cs typeface="Arial" panose="020B0604020202020204" pitchFamily="34" charset="0"/>
              </a:defRPr>
            </a:lvl1pPr>
          </a:lstStyle>
          <a:p>
            <a:r>
              <a:rPr lang="it-IT"/>
              <a:t>Giovanni Coppola</a:t>
            </a:r>
            <a:endParaRPr lang="it-IT" dirty="0"/>
          </a:p>
        </p:txBody>
      </p:sp>
      <p:sp>
        <p:nvSpPr>
          <p:cNvPr id="7" name="Segnaposto numero diapositiva 6"/>
          <p:cNvSpPr>
            <a:spLocks noGrp="1"/>
          </p:cNvSpPr>
          <p:nvPr>
            <p:ph type="sldNum" sz="quarter" idx="12"/>
          </p:nvPr>
        </p:nvSpPr>
        <p:spPr/>
        <p:txBody>
          <a:bodyPr/>
          <a:lstStyle>
            <a:lvl1pPr>
              <a:defRPr>
                <a:latin typeface="Arial" panose="020B0604020202020204" pitchFamily="34" charset="0"/>
                <a:ea typeface="Verdana" panose="020B0604030504040204" pitchFamily="34" charset="0"/>
                <a:cs typeface="Arial" panose="020B0604020202020204" pitchFamily="34" charset="0"/>
              </a:defRPr>
            </a:lvl1pPr>
          </a:lstStyle>
          <a:p>
            <a:fld id="{1C97FF98-940A-4A06-8159-30D93523CFB8}" type="slidenum">
              <a:rPr lang="it-IT" smtClean="0"/>
              <a:pPr/>
              <a:t>‹#›</a:t>
            </a:fld>
            <a:endParaRPr lang="it-IT" dirty="0"/>
          </a:p>
        </p:txBody>
      </p:sp>
      <p:sp>
        <p:nvSpPr>
          <p:cNvPr id="10" name="CasellaDiTesto 9"/>
          <p:cNvSpPr txBox="1"/>
          <p:nvPr userDrawn="1"/>
        </p:nvSpPr>
        <p:spPr>
          <a:xfrm>
            <a:off x="3819970" y="522567"/>
            <a:ext cx="5213029" cy="287099"/>
          </a:xfrm>
          <a:prstGeom prst="rect">
            <a:avLst/>
          </a:prstGeom>
          <a:solidFill>
            <a:schemeClr val="bg1"/>
          </a:solidFill>
          <a:ln>
            <a:noFill/>
          </a:ln>
        </p:spPr>
        <p:txBody>
          <a:bodyPr vert="horz" wrap="none" lIns="55721" tIns="27861" rIns="55721" bIns="27861" rtlCol="0" anchor="ctr">
            <a:spAutoFit/>
          </a:bodyPr>
          <a:lstStyle/>
          <a:p>
            <a:r>
              <a:rPr lang="it-IT" sz="1500" dirty="0">
                <a:solidFill>
                  <a:srgbClr val="A92A1A"/>
                </a:solidFill>
                <a:latin typeface="Arial" panose="020B0604020202020204" pitchFamily="34" charset="0"/>
                <a:ea typeface="Verdana" panose="020B0604030504040204" pitchFamily="34" charset="0"/>
                <a:cs typeface="Arial" panose="020B0604020202020204" pitchFamily="34" charset="0"/>
              </a:rPr>
              <a:t>Per</a:t>
            </a:r>
            <a:r>
              <a:rPr lang="it-IT" sz="1500" baseline="0" dirty="0">
                <a:solidFill>
                  <a:srgbClr val="A92A1A"/>
                </a:solidFill>
                <a:latin typeface="Arial" panose="020B0604020202020204" pitchFamily="34" charset="0"/>
                <a:ea typeface="Verdana" panose="020B0604030504040204" pitchFamily="34" charset="0"/>
                <a:cs typeface="Arial" panose="020B0604020202020204" pitchFamily="34" charset="0"/>
              </a:rPr>
              <a:t> modificare il t</a:t>
            </a:r>
            <a:r>
              <a:rPr lang="it-IT" sz="1500" dirty="0">
                <a:solidFill>
                  <a:srgbClr val="A92A1A"/>
                </a:solidFill>
                <a:latin typeface="Arial" panose="020B0604020202020204" pitchFamily="34" charset="0"/>
                <a:ea typeface="Verdana" panose="020B0604030504040204" pitchFamily="34" charset="0"/>
                <a:cs typeface="Arial" panose="020B0604020202020204" pitchFamily="34" charset="0"/>
              </a:rPr>
              <a:t>itolo vai su Visualizza&gt;Schema diapositiva</a:t>
            </a:r>
          </a:p>
        </p:txBody>
      </p:sp>
    </p:spTree>
    <p:extLst>
      <p:ext uri="{BB962C8B-B14F-4D97-AF65-F5344CB8AC3E}">
        <p14:creationId xmlns:p14="http://schemas.microsoft.com/office/powerpoint/2010/main" val="367432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cstate="print"/>
          <a:srcRect/>
          <a:stretch>
            <a:fillRect t="-1000" b="-1000"/>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250747" y="1168400"/>
            <a:ext cx="8974219" cy="522291"/>
          </a:xfrm>
          <a:prstGeom prst="rect">
            <a:avLst/>
          </a:prstGeom>
        </p:spPr>
        <p:txBody>
          <a:bodyPr vert="horz" lIns="91440" tIns="45720" rIns="91440" bIns="45720" rtlCol="0" anchor="ctr">
            <a:normAutofit/>
          </a:bodyPr>
          <a:lstStyle/>
          <a:p>
            <a:r>
              <a:rPr lang="it-IT" dirty="0"/>
              <a:t>Fare clic per modificare lo stile del titolo</a:t>
            </a:r>
          </a:p>
        </p:txBody>
      </p:sp>
      <p:sp>
        <p:nvSpPr>
          <p:cNvPr id="3" name="Segnaposto testo 2"/>
          <p:cNvSpPr>
            <a:spLocks noGrp="1"/>
          </p:cNvSpPr>
          <p:nvPr>
            <p:ph type="body" idx="1"/>
          </p:nvPr>
        </p:nvSpPr>
        <p:spPr>
          <a:xfrm>
            <a:off x="250747" y="1825625"/>
            <a:ext cx="8974219" cy="4351339"/>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250746" y="6356356"/>
            <a:ext cx="2228850" cy="365125"/>
          </a:xfrm>
          <a:prstGeom prst="rect">
            <a:avLst/>
          </a:prstGeom>
        </p:spPr>
        <p:txBody>
          <a:bodyPr vert="horz" lIns="91440" tIns="45720" rIns="91440" bIns="45720" rtlCol="0" anchor="ctr"/>
          <a:lstStyle>
            <a:lvl1pPr algn="l">
              <a:defRPr sz="1300">
                <a:solidFill>
                  <a:srgbClr val="48484A"/>
                </a:solidFill>
                <a:latin typeface="Arial" panose="020B0604020202020204" pitchFamily="34" charset="0"/>
                <a:ea typeface="Verdana" panose="020B0604030504040204" pitchFamily="34" charset="0"/>
                <a:cs typeface="Arial" panose="020B0604020202020204" pitchFamily="34" charset="0"/>
              </a:defRPr>
            </a:lvl1pPr>
          </a:lstStyle>
          <a:p>
            <a:r>
              <a:rPr lang="it-IT"/>
              <a:t>19/06/2015</a:t>
            </a:r>
            <a:endParaRPr lang="it-IT" dirty="0"/>
          </a:p>
        </p:txBody>
      </p:sp>
      <p:sp>
        <p:nvSpPr>
          <p:cNvPr id="5" name="Segnaposto piè di pagina 4"/>
          <p:cNvSpPr>
            <a:spLocks noGrp="1"/>
          </p:cNvSpPr>
          <p:nvPr>
            <p:ph type="ftr" sz="quarter" idx="3"/>
          </p:nvPr>
        </p:nvSpPr>
        <p:spPr>
          <a:xfrm>
            <a:off x="3281364" y="6356356"/>
            <a:ext cx="3343275" cy="365125"/>
          </a:xfrm>
          <a:prstGeom prst="rect">
            <a:avLst/>
          </a:prstGeom>
        </p:spPr>
        <p:txBody>
          <a:bodyPr vert="horz" lIns="91440" tIns="45720" rIns="91440" bIns="45720" rtlCol="0" anchor="ctr"/>
          <a:lstStyle>
            <a:lvl1pPr algn="ctr">
              <a:defRPr sz="1300">
                <a:solidFill>
                  <a:srgbClr val="48484A"/>
                </a:solidFill>
                <a:latin typeface="Arial" panose="020B0604020202020204" pitchFamily="34" charset="0"/>
                <a:ea typeface="Verdana" panose="020B0604030504040204" pitchFamily="34" charset="0"/>
                <a:cs typeface="Arial" panose="020B0604020202020204" pitchFamily="34" charset="0"/>
              </a:defRPr>
            </a:lvl1pPr>
          </a:lstStyle>
          <a:p>
            <a:r>
              <a:rPr lang="it-IT"/>
              <a:t>Giovanni Coppola</a:t>
            </a:r>
            <a:endParaRPr lang="it-IT" dirty="0"/>
          </a:p>
        </p:txBody>
      </p:sp>
      <p:sp>
        <p:nvSpPr>
          <p:cNvPr id="6" name="Segnaposto numero diapositiva 5"/>
          <p:cNvSpPr>
            <a:spLocks noGrp="1"/>
          </p:cNvSpPr>
          <p:nvPr>
            <p:ph type="sldNum" sz="quarter" idx="4"/>
          </p:nvPr>
        </p:nvSpPr>
        <p:spPr>
          <a:xfrm>
            <a:off x="6996113" y="6356356"/>
            <a:ext cx="2228850" cy="365125"/>
          </a:xfrm>
          <a:prstGeom prst="rect">
            <a:avLst/>
          </a:prstGeom>
        </p:spPr>
        <p:txBody>
          <a:bodyPr vert="horz" lIns="91440" tIns="45720" rIns="91440" bIns="45720" rtlCol="0" anchor="ctr"/>
          <a:lstStyle>
            <a:lvl1pPr algn="r">
              <a:defRPr sz="1300">
                <a:solidFill>
                  <a:srgbClr val="48484A"/>
                </a:solidFill>
                <a:latin typeface="Arial" panose="020B0604020202020204" pitchFamily="34" charset="0"/>
                <a:ea typeface="Verdana" panose="020B0604030504040204" pitchFamily="34" charset="0"/>
                <a:cs typeface="Arial" panose="020B0604020202020204" pitchFamily="34" charset="0"/>
              </a:defRPr>
            </a:lvl1pPr>
          </a:lstStyle>
          <a:p>
            <a:fld id="{1C97FF98-940A-4A06-8159-30D93523CFB8}" type="slidenum">
              <a:rPr lang="it-IT" smtClean="0"/>
              <a:pPr/>
              <a:t>‹#›</a:t>
            </a:fld>
            <a:endParaRPr lang="it-IT" dirty="0"/>
          </a:p>
        </p:txBody>
      </p:sp>
    </p:spTree>
    <p:extLst>
      <p:ext uri="{BB962C8B-B14F-4D97-AF65-F5344CB8AC3E}">
        <p14:creationId xmlns:p14="http://schemas.microsoft.com/office/powerpoint/2010/main" val="1606224032"/>
      </p:ext>
    </p:extLst>
  </p:cSld>
  <p:clrMap bg1="lt1" tx1="dk1" bg2="lt2" tx2="dk2" accent1="accent1" accent2="accent2" accent3="accent3" accent4="accent4" accent5="accent5" accent6="accent6" hlink="hlink" folHlink="folHlink"/>
  <p:sldLayoutIdLst>
    <p:sldLayoutId id="2147483754" r:id="rId1"/>
    <p:sldLayoutId id="2147483762" r:id="rId2"/>
    <p:sldLayoutId id="2147483759" r:id="rId3"/>
  </p:sldLayoutIdLst>
  <p:hf hdr="0"/>
  <p:txStyles>
    <p:titleStyle>
      <a:lvl1pPr algn="l" defTabSz="557240" rtl="0" eaLnBrk="1" latinLnBrk="0" hangingPunct="1">
        <a:lnSpc>
          <a:spcPct val="90000"/>
        </a:lnSpc>
        <a:spcBef>
          <a:spcPct val="0"/>
        </a:spcBef>
        <a:buNone/>
        <a:defRPr sz="1500" b="1" kern="1200">
          <a:solidFill>
            <a:srgbClr val="48484A"/>
          </a:solidFill>
          <a:latin typeface="Arial" panose="020B0604020202020204" pitchFamily="34" charset="0"/>
          <a:ea typeface="Verdana" panose="020B0604030504040204" pitchFamily="34" charset="0"/>
          <a:cs typeface="Arial" panose="020B0604020202020204" pitchFamily="34" charset="0"/>
        </a:defRPr>
      </a:lvl1pPr>
    </p:titleStyle>
    <p:bodyStyle>
      <a:lvl1pPr marL="139310" indent="-139310" algn="l" defTabSz="557240" rtl="0" eaLnBrk="1" latinLnBrk="0" hangingPunct="1">
        <a:lnSpc>
          <a:spcPct val="90000"/>
        </a:lnSpc>
        <a:spcBef>
          <a:spcPts val="610"/>
        </a:spcBef>
        <a:buFont typeface="Arial" panose="020B0604020202020204" pitchFamily="34" charset="0"/>
        <a:buChar char="•"/>
        <a:defRPr sz="1300" kern="1200">
          <a:solidFill>
            <a:srgbClr val="48484A"/>
          </a:solidFill>
          <a:latin typeface="Arial" panose="020B0604020202020204" pitchFamily="34" charset="0"/>
          <a:ea typeface="Verdana" panose="020B0604030504040204" pitchFamily="34" charset="0"/>
          <a:cs typeface="Arial" panose="020B0604020202020204" pitchFamily="34" charset="0"/>
        </a:defRPr>
      </a:lvl1pPr>
      <a:lvl2pPr marL="417931" indent="-139310" algn="l" defTabSz="557240" rtl="0" eaLnBrk="1" latinLnBrk="0" hangingPunct="1">
        <a:lnSpc>
          <a:spcPct val="90000"/>
        </a:lnSpc>
        <a:spcBef>
          <a:spcPts val="304"/>
        </a:spcBef>
        <a:buFont typeface="Arial" panose="020B0604020202020204" pitchFamily="34" charset="0"/>
        <a:buChar char="•"/>
        <a:defRPr sz="1300" kern="1200">
          <a:solidFill>
            <a:srgbClr val="48484A"/>
          </a:solidFill>
          <a:latin typeface="Arial" panose="020B0604020202020204" pitchFamily="34" charset="0"/>
          <a:ea typeface="Verdana" panose="020B0604030504040204" pitchFamily="34" charset="0"/>
          <a:cs typeface="Arial" panose="020B0604020202020204" pitchFamily="34" charset="0"/>
        </a:defRPr>
      </a:lvl2pPr>
      <a:lvl3pPr marL="696551" indent="-139310" algn="l" defTabSz="557240" rtl="0" eaLnBrk="1" latinLnBrk="0" hangingPunct="1">
        <a:lnSpc>
          <a:spcPct val="90000"/>
        </a:lnSpc>
        <a:spcBef>
          <a:spcPts val="304"/>
        </a:spcBef>
        <a:buFont typeface="Arial" panose="020B0604020202020204" pitchFamily="34" charset="0"/>
        <a:buChar char="•"/>
        <a:defRPr sz="1300" kern="1200">
          <a:solidFill>
            <a:srgbClr val="48484A"/>
          </a:solidFill>
          <a:latin typeface="Arial" panose="020B0604020202020204" pitchFamily="34" charset="0"/>
          <a:ea typeface="Verdana" panose="020B0604030504040204" pitchFamily="34" charset="0"/>
          <a:cs typeface="Arial" panose="020B0604020202020204" pitchFamily="34" charset="0"/>
        </a:defRPr>
      </a:lvl3pPr>
      <a:lvl4pPr marL="975171" indent="-139310" algn="l" defTabSz="557240" rtl="0" eaLnBrk="1" latinLnBrk="0" hangingPunct="1">
        <a:lnSpc>
          <a:spcPct val="90000"/>
        </a:lnSpc>
        <a:spcBef>
          <a:spcPts val="304"/>
        </a:spcBef>
        <a:buFont typeface="Arial" panose="020B0604020202020204" pitchFamily="34" charset="0"/>
        <a:buChar char="•"/>
        <a:defRPr sz="1300" kern="1200">
          <a:solidFill>
            <a:srgbClr val="48484A"/>
          </a:solidFill>
          <a:latin typeface="Arial" panose="020B0604020202020204" pitchFamily="34" charset="0"/>
          <a:ea typeface="Verdana" panose="020B0604030504040204" pitchFamily="34" charset="0"/>
          <a:cs typeface="Arial" panose="020B0604020202020204" pitchFamily="34" charset="0"/>
        </a:defRPr>
      </a:lvl4pPr>
      <a:lvl5pPr marL="1253792" indent="-139310" algn="l" defTabSz="557240" rtl="0" eaLnBrk="1" latinLnBrk="0" hangingPunct="1">
        <a:lnSpc>
          <a:spcPct val="90000"/>
        </a:lnSpc>
        <a:spcBef>
          <a:spcPts val="304"/>
        </a:spcBef>
        <a:buFont typeface="Arial" panose="020B0604020202020204" pitchFamily="34" charset="0"/>
        <a:buChar char="•"/>
        <a:defRPr sz="1300" kern="1200">
          <a:solidFill>
            <a:srgbClr val="48484A"/>
          </a:solidFill>
          <a:latin typeface="Arial" panose="020B0604020202020204" pitchFamily="34" charset="0"/>
          <a:ea typeface="Verdana" panose="020B0604030504040204" pitchFamily="34" charset="0"/>
          <a:cs typeface="Arial" panose="020B0604020202020204" pitchFamily="34" charset="0"/>
        </a:defRPr>
      </a:lvl5pPr>
      <a:lvl6pPr marL="1532411" indent="-139310" algn="l" defTabSz="557240" rtl="0" eaLnBrk="1" latinLnBrk="0" hangingPunct="1">
        <a:lnSpc>
          <a:spcPct val="90000"/>
        </a:lnSpc>
        <a:spcBef>
          <a:spcPts val="304"/>
        </a:spcBef>
        <a:buFont typeface="Arial" panose="020B0604020202020204" pitchFamily="34" charset="0"/>
        <a:buChar char="•"/>
        <a:defRPr sz="1097" kern="1200">
          <a:solidFill>
            <a:schemeClr val="tx1"/>
          </a:solidFill>
          <a:latin typeface="+mn-lt"/>
          <a:ea typeface="+mn-ea"/>
          <a:cs typeface="+mn-cs"/>
        </a:defRPr>
      </a:lvl6pPr>
      <a:lvl7pPr marL="1811032" indent="-139310" algn="l" defTabSz="557240" rtl="0" eaLnBrk="1" latinLnBrk="0" hangingPunct="1">
        <a:lnSpc>
          <a:spcPct val="90000"/>
        </a:lnSpc>
        <a:spcBef>
          <a:spcPts val="304"/>
        </a:spcBef>
        <a:buFont typeface="Arial" panose="020B0604020202020204" pitchFamily="34" charset="0"/>
        <a:buChar char="•"/>
        <a:defRPr sz="1097" kern="1200">
          <a:solidFill>
            <a:schemeClr val="tx1"/>
          </a:solidFill>
          <a:latin typeface="+mn-lt"/>
          <a:ea typeface="+mn-ea"/>
          <a:cs typeface="+mn-cs"/>
        </a:defRPr>
      </a:lvl7pPr>
      <a:lvl8pPr marL="2089651" indent="-139310" algn="l" defTabSz="557240" rtl="0" eaLnBrk="1" latinLnBrk="0" hangingPunct="1">
        <a:lnSpc>
          <a:spcPct val="90000"/>
        </a:lnSpc>
        <a:spcBef>
          <a:spcPts val="304"/>
        </a:spcBef>
        <a:buFont typeface="Arial" panose="020B0604020202020204" pitchFamily="34" charset="0"/>
        <a:buChar char="•"/>
        <a:defRPr sz="1097" kern="1200">
          <a:solidFill>
            <a:schemeClr val="tx1"/>
          </a:solidFill>
          <a:latin typeface="+mn-lt"/>
          <a:ea typeface="+mn-ea"/>
          <a:cs typeface="+mn-cs"/>
        </a:defRPr>
      </a:lvl8pPr>
      <a:lvl9pPr marL="2368272" indent="-139310" algn="l" defTabSz="557240" rtl="0" eaLnBrk="1" latinLnBrk="0" hangingPunct="1">
        <a:lnSpc>
          <a:spcPct val="90000"/>
        </a:lnSpc>
        <a:spcBef>
          <a:spcPts val="304"/>
        </a:spcBef>
        <a:buFont typeface="Arial" panose="020B0604020202020204" pitchFamily="34" charset="0"/>
        <a:buChar char="•"/>
        <a:defRPr sz="1097" kern="1200">
          <a:solidFill>
            <a:schemeClr val="tx1"/>
          </a:solidFill>
          <a:latin typeface="+mn-lt"/>
          <a:ea typeface="+mn-ea"/>
          <a:cs typeface="+mn-cs"/>
        </a:defRPr>
      </a:lvl9pPr>
    </p:bodyStyle>
    <p:otherStyle>
      <a:defPPr>
        <a:defRPr lang="it-IT"/>
      </a:defPPr>
      <a:lvl1pPr marL="0" algn="l" defTabSz="557240" rtl="0" eaLnBrk="1" latinLnBrk="0" hangingPunct="1">
        <a:defRPr sz="1097" kern="1200">
          <a:solidFill>
            <a:schemeClr val="tx1"/>
          </a:solidFill>
          <a:latin typeface="+mn-lt"/>
          <a:ea typeface="+mn-ea"/>
          <a:cs typeface="+mn-cs"/>
        </a:defRPr>
      </a:lvl1pPr>
      <a:lvl2pPr marL="278621" algn="l" defTabSz="557240" rtl="0" eaLnBrk="1" latinLnBrk="0" hangingPunct="1">
        <a:defRPr sz="1097" kern="1200">
          <a:solidFill>
            <a:schemeClr val="tx1"/>
          </a:solidFill>
          <a:latin typeface="+mn-lt"/>
          <a:ea typeface="+mn-ea"/>
          <a:cs typeface="+mn-cs"/>
        </a:defRPr>
      </a:lvl2pPr>
      <a:lvl3pPr marL="557240" algn="l" defTabSz="557240" rtl="0" eaLnBrk="1" latinLnBrk="0" hangingPunct="1">
        <a:defRPr sz="1097" kern="1200">
          <a:solidFill>
            <a:schemeClr val="tx1"/>
          </a:solidFill>
          <a:latin typeface="+mn-lt"/>
          <a:ea typeface="+mn-ea"/>
          <a:cs typeface="+mn-cs"/>
        </a:defRPr>
      </a:lvl3pPr>
      <a:lvl4pPr marL="835861" algn="l" defTabSz="557240" rtl="0" eaLnBrk="1" latinLnBrk="0" hangingPunct="1">
        <a:defRPr sz="1097" kern="1200">
          <a:solidFill>
            <a:schemeClr val="tx1"/>
          </a:solidFill>
          <a:latin typeface="+mn-lt"/>
          <a:ea typeface="+mn-ea"/>
          <a:cs typeface="+mn-cs"/>
        </a:defRPr>
      </a:lvl4pPr>
      <a:lvl5pPr marL="1114481" algn="l" defTabSz="557240" rtl="0" eaLnBrk="1" latinLnBrk="0" hangingPunct="1">
        <a:defRPr sz="1097" kern="1200">
          <a:solidFill>
            <a:schemeClr val="tx1"/>
          </a:solidFill>
          <a:latin typeface="+mn-lt"/>
          <a:ea typeface="+mn-ea"/>
          <a:cs typeface="+mn-cs"/>
        </a:defRPr>
      </a:lvl5pPr>
      <a:lvl6pPr marL="1393101" algn="l" defTabSz="557240" rtl="0" eaLnBrk="1" latinLnBrk="0" hangingPunct="1">
        <a:defRPr sz="1097" kern="1200">
          <a:solidFill>
            <a:schemeClr val="tx1"/>
          </a:solidFill>
          <a:latin typeface="+mn-lt"/>
          <a:ea typeface="+mn-ea"/>
          <a:cs typeface="+mn-cs"/>
        </a:defRPr>
      </a:lvl6pPr>
      <a:lvl7pPr marL="1671722" algn="l" defTabSz="557240" rtl="0" eaLnBrk="1" latinLnBrk="0" hangingPunct="1">
        <a:defRPr sz="1097" kern="1200">
          <a:solidFill>
            <a:schemeClr val="tx1"/>
          </a:solidFill>
          <a:latin typeface="+mn-lt"/>
          <a:ea typeface="+mn-ea"/>
          <a:cs typeface="+mn-cs"/>
        </a:defRPr>
      </a:lvl7pPr>
      <a:lvl8pPr marL="1950341" algn="l" defTabSz="557240" rtl="0" eaLnBrk="1" latinLnBrk="0" hangingPunct="1">
        <a:defRPr sz="1097" kern="1200">
          <a:solidFill>
            <a:schemeClr val="tx1"/>
          </a:solidFill>
          <a:latin typeface="+mn-lt"/>
          <a:ea typeface="+mn-ea"/>
          <a:cs typeface="+mn-cs"/>
        </a:defRPr>
      </a:lvl8pPr>
      <a:lvl9pPr marL="2228962" algn="l" defTabSz="557240" rtl="0" eaLnBrk="1" latinLnBrk="0" hangingPunct="1">
        <a:defRPr sz="10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1292708" y="2967135"/>
            <a:ext cx="7108998" cy="1889748"/>
          </a:xfrm>
        </p:spPr>
        <p:txBody>
          <a:bodyPr/>
          <a:lstStyle/>
          <a:p>
            <a:r>
              <a:rPr lang="en-US" sz="1800" dirty="0">
                <a:solidFill>
                  <a:srgbClr val="000000"/>
                </a:solidFill>
                <a:latin typeface="Times New Roman" panose="02020603050405020304" pitchFamily="18" charset="0"/>
                <a:ea typeface="Times New Roman" panose="02020603050405020304" pitchFamily="18" charset="0"/>
              </a:rPr>
              <a:t>INTOSAI WORKING GROUP ON KEY NATIONAL INDICATORS</a:t>
            </a:r>
            <a:endParaRPr lang="en-GB" sz="1800" dirty="0">
              <a:solidFill>
                <a:schemeClr val="tx1"/>
              </a:solidFill>
            </a:endParaRPr>
          </a:p>
          <a:p>
            <a:r>
              <a:rPr lang="en-GB" sz="2000" dirty="0"/>
              <a:t> </a:t>
            </a:r>
            <a:endParaRPr lang="it-IT" sz="2000" dirty="0">
              <a:solidFill>
                <a:schemeClr val="tx1"/>
              </a:solidFill>
            </a:endParaRPr>
          </a:p>
          <a:p>
            <a:r>
              <a:rPr lang="it-IT" sz="1600" b="0" dirty="0">
                <a:solidFill>
                  <a:schemeClr val="tx1"/>
                </a:solidFill>
              </a:rPr>
              <a:t>Development of </a:t>
            </a:r>
            <a:r>
              <a:rPr lang="it-IT" sz="1600" b="0" dirty="0" err="1">
                <a:solidFill>
                  <a:schemeClr val="tx1"/>
                </a:solidFill>
              </a:rPr>
              <a:t>KNIs</a:t>
            </a:r>
            <a:r>
              <a:rPr lang="it-IT" sz="1600" b="0" dirty="0">
                <a:solidFill>
                  <a:schemeClr val="tx1"/>
                </a:solidFill>
              </a:rPr>
              <a:t> in Italy. </a:t>
            </a:r>
          </a:p>
          <a:p>
            <a:r>
              <a:rPr lang="it-IT" sz="1600" b="0" dirty="0">
                <a:solidFill>
                  <a:schemeClr val="tx1"/>
                </a:solidFill>
              </a:rPr>
              <a:t>A focus on the last Corte dei conti’s report on the </a:t>
            </a:r>
            <a:r>
              <a:rPr lang="it-IT" sz="1600" b="0" dirty="0" err="1">
                <a:solidFill>
                  <a:schemeClr val="tx1"/>
                </a:solidFill>
              </a:rPr>
              <a:t>University</a:t>
            </a:r>
            <a:r>
              <a:rPr lang="it-IT" sz="1600" b="0" dirty="0">
                <a:solidFill>
                  <a:schemeClr val="tx1"/>
                </a:solidFill>
              </a:rPr>
              <a:t> System</a:t>
            </a:r>
          </a:p>
          <a:p>
            <a:endParaRPr lang="it-IT" sz="1600" b="0" dirty="0">
              <a:solidFill>
                <a:schemeClr val="tx1"/>
              </a:solidFill>
            </a:endParaRPr>
          </a:p>
          <a:p>
            <a:r>
              <a:rPr lang="it-IT" sz="1600" b="0" dirty="0">
                <a:solidFill>
                  <a:schemeClr val="tx1"/>
                </a:solidFill>
              </a:rPr>
              <a:t>Rome</a:t>
            </a:r>
            <a:r>
              <a:rPr lang="it-IT" sz="1600" b="0">
                <a:solidFill>
                  <a:schemeClr val="tx1"/>
                </a:solidFill>
              </a:rPr>
              <a:t>, 27 </a:t>
            </a:r>
            <a:r>
              <a:rPr lang="it-IT" sz="1600" b="0" dirty="0">
                <a:solidFill>
                  <a:schemeClr val="tx1"/>
                </a:solidFill>
              </a:rPr>
              <a:t>– 29 March 2018</a:t>
            </a:r>
          </a:p>
        </p:txBody>
      </p:sp>
      <p:sp>
        <p:nvSpPr>
          <p:cNvPr id="3" name="Segnaposto testo 2"/>
          <p:cNvSpPr>
            <a:spLocks noGrp="1"/>
          </p:cNvSpPr>
          <p:nvPr>
            <p:ph type="body" sz="quarter" idx="11"/>
          </p:nvPr>
        </p:nvSpPr>
        <p:spPr>
          <a:xfrm>
            <a:off x="408790" y="5158212"/>
            <a:ext cx="9036423" cy="350377"/>
          </a:xfrm>
        </p:spPr>
        <p:txBody>
          <a:bodyPr>
            <a:normAutofit/>
          </a:bodyPr>
          <a:lstStyle/>
          <a:p>
            <a:r>
              <a:rPr lang="it-IT" sz="1600" dirty="0">
                <a:solidFill>
                  <a:schemeClr val="tx1"/>
                </a:solidFill>
              </a:rPr>
              <a:t> </a:t>
            </a:r>
            <a:endParaRPr lang="en-GB" sz="1600" dirty="0">
              <a:solidFill>
                <a:srgbClr val="FF0000"/>
              </a:solidFill>
            </a:endParaRPr>
          </a:p>
          <a:p>
            <a:endParaRPr lang="en-GB" sz="4900" dirty="0">
              <a:solidFill>
                <a:schemeClr val="tx1"/>
              </a:solidFill>
            </a:endParaRPr>
          </a:p>
          <a:p>
            <a:endParaRPr lang="en-GB" sz="1600" dirty="0">
              <a:solidFill>
                <a:srgbClr val="FF0000"/>
              </a:solidFill>
            </a:endParaRPr>
          </a:p>
          <a:p>
            <a:endParaRPr lang="en-GB" sz="1600" dirty="0">
              <a:solidFill>
                <a:srgbClr val="FF0000"/>
              </a:solidFill>
            </a:endParaRPr>
          </a:p>
          <a:p>
            <a:endParaRPr lang="en-GB" sz="1600" dirty="0">
              <a:solidFill>
                <a:srgbClr val="FF0000"/>
              </a:solidFill>
            </a:endParaRPr>
          </a:p>
          <a:p>
            <a:endParaRPr lang="en-GB" sz="1600" dirty="0">
              <a:solidFill>
                <a:srgbClr val="FF0000"/>
              </a:solidFill>
            </a:endParaRPr>
          </a:p>
        </p:txBody>
      </p:sp>
    </p:spTree>
    <p:extLst>
      <p:ext uri="{BB962C8B-B14F-4D97-AF65-F5344CB8AC3E}">
        <p14:creationId xmlns:p14="http://schemas.microsoft.com/office/powerpoint/2010/main" val="3821226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22407" y="1744824"/>
            <a:ext cx="8590690" cy="3673313"/>
          </a:xfrm>
        </p:spPr>
        <p:txBody>
          <a:bodyPr/>
          <a:lstStyle/>
          <a:p>
            <a:endParaRPr lang="it-IT" dirty="0"/>
          </a:p>
          <a:p>
            <a:pPr algn="just"/>
            <a:r>
              <a:rPr lang="en-US" sz="2400" dirty="0">
                <a:solidFill>
                  <a:schemeClr val="tx1"/>
                </a:solidFill>
                <a:ea typeface="+mn-ea"/>
              </a:rPr>
              <a:t>	In the academic context, the Italian Alliance for Sustainable Development (</a:t>
            </a:r>
            <a:r>
              <a:rPr lang="en-US" sz="2400" dirty="0" err="1">
                <a:solidFill>
                  <a:schemeClr val="tx1"/>
                </a:solidFill>
                <a:ea typeface="+mn-ea"/>
              </a:rPr>
              <a:t>ASviS</a:t>
            </a:r>
            <a:r>
              <a:rPr lang="en-US" sz="2400" dirty="0">
                <a:solidFill>
                  <a:schemeClr val="tx1"/>
                </a:solidFill>
                <a:ea typeface="+mn-ea"/>
              </a:rPr>
              <a:t>) was established </a:t>
            </a:r>
            <a:r>
              <a:rPr lang="en-US" sz="2400" dirty="0">
                <a:solidFill>
                  <a:schemeClr val="tx1"/>
                </a:solidFill>
              </a:rPr>
              <a:t>in February 2016, </a:t>
            </a:r>
            <a:r>
              <a:rPr lang="en-US" sz="2400" dirty="0">
                <a:solidFill>
                  <a:schemeClr val="tx1"/>
                </a:solidFill>
                <a:ea typeface="+mn-ea"/>
              </a:rPr>
              <a:t>upon the initiative of the </a:t>
            </a:r>
            <a:r>
              <a:rPr lang="en-US" sz="2400" dirty="0" err="1">
                <a:solidFill>
                  <a:schemeClr val="tx1"/>
                </a:solidFill>
                <a:ea typeface="+mn-ea"/>
              </a:rPr>
              <a:t>Unipolis</a:t>
            </a:r>
            <a:r>
              <a:rPr lang="en-US" sz="2400" dirty="0">
                <a:solidFill>
                  <a:schemeClr val="tx1"/>
                </a:solidFill>
                <a:ea typeface="+mn-ea"/>
              </a:rPr>
              <a:t> Foundation and the University of Rome “Tor </a:t>
            </a:r>
            <a:r>
              <a:rPr lang="en-US" sz="2400" dirty="0" err="1">
                <a:solidFill>
                  <a:schemeClr val="tx1"/>
                </a:solidFill>
                <a:ea typeface="+mn-ea"/>
              </a:rPr>
              <a:t>Vergata</a:t>
            </a:r>
            <a:r>
              <a:rPr lang="en-US" sz="2400" dirty="0">
                <a:solidFill>
                  <a:schemeClr val="tx1"/>
                </a:solidFill>
                <a:ea typeface="+mn-ea"/>
              </a:rPr>
              <a:t>”  to raise the awareness of the Italian society, economic stakeholders and institutions about the importance of the 2030 Agenda for Sustainable Development, to mobilize them in order to achieve the Sustainable Development Goals (SDGs) and to spread a wider knowledge of current and future expected trends in relation to the SDGs.</a:t>
            </a:r>
            <a:endParaRPr lang="it-IT" sz="2400" dirty="0">
              <a:solidFill>
                <a:schemeClr val="tx1"/>
              </a:solidFill>
              <a:ea typeface="+mn-ea"/>
            </a:endParaRPr>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10</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336737944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23455" y="1267691"/>
            <a:ext cx="8701431" cy="4584856"/>
          </a:xfrm>
        </p:spPr>
        <p:txBody>
          <a:bodyPr/>
          <a:lstStyle/>
          <a:p>
            <a:pPr algn="just"/>
            <a:endParaRPr lang="en-US" sz="2400" dirty="0"/>
          </a:p>
          <a:p>
            <a:pPr algn="just"/>
            <a:r>
              <a:rPr lang="en-US" sz="2400" dirty="0">
                <a:solidFill>
                  <a:schemeClr val="tx1"/>
                </a:solidFill>
              </a:rPr>
              <a:t>	This Alliance already brings together over 180 of the most important civil society institutions and networks, such as: associations representing social partners (businesses, trade unions and third sector associations); networks of civil society associations pursuing specific goals (in health, education, employment, environment quality, gender equality, etc.); associations of local administrations; public and private universities and research centers; associations of stakeholders working in the fields of culture and information; foundations and networks of foundations; Italian organizations that are members of international networks dealing with the SDGs.</a:t>
            </a:r>
            <a:endParaRPr lang="it-IT" sz="2400" dirty="0">
              <a:solidFill>
                <a:schemeClr val="tx1"/>
              </a:solidFill>
            </a:endParaRPr>
          </a:p>
          <a:p>
            <a:pPr algn="ctr"/>
            <a:endParaRPr lang="it-IT" sz="2400" dirty="0"/>
          </a:p>
          <a:p>
            <a:pPr algn="ctr"/>
            <a:endParaRPr lang="it-IT" sz="2000" dirty="0"/>
          </a:p>
          <a:p>
            <a:pPr algn="ctr"/>
            <a:endParaRPr lang="it-IT" sz="2000" dirty="0"/>
          </a:p>
          <a:p>
            <a:pPr algn="ctr"/>
            <a:endParaRPr lang="it-IT" sz="2000" dirty="0"/>
          </a:p>
          <a:p>
            <a:pPr algn="ctr"/>
            <a:endParaRPr lang="it-IT" sz="2000"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11</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2643865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3063" y="1959430"/>
            <a:ext cx="8600033" cy="2753061"/>
          </a:xfrm>
        </p:spPr>
        <p:txBody>
          <a:bodyPr/>
          <a:lstStyle/>
          <a:p>
            <a:pPr algn="just"/>
            <a:r>
              <a:rPr lang="en-US" sz="2400" dirty="0">
                <a:solidFill>
                  <a:schemeClr val="tx1"/>
                </a:solidFill>
              </a:rPr>
              <a:t>This presentation focuses on one of the indicators included in the UN 2030 Agenda - the Quality Education (SDG n. 4), which is aimed to ensure inclusive and equitable education and promote lifelong learning opportunities for everybody. </a:t>
            </a:r>
            <a:endParaRPr lang="it-IT" sz="2400" dirty="0">
              <a:solidFill>
                <a:schemeClr val="tx1"/>
              </a:solidFill>
            </a:endParaRPr>
          </a:p>
          <a:p>
            <a:pPr algn="just"/>
            <a:r>
              <a:rPr lang="en-US" sz="2400" dirty="0">
                <a:solidFill>
                  <a:schemeClr val="tx1"/>
                </a:solidFill>
              </a:rPr>
              <a:t>In Italy, these objectives are taken into consideration by a specific BES domain, which has a similar scope to SDG indicator n. 4.</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12</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1728481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3064" y="1427584"/>
            <a:ext cx="8600033" cy="4082656"/>
          </a:xfrm>
        </p:spPr>
        <p:txBody>
          <a:bodyPr/>
          <a:lstStyle/>
          <a:p>
            <a:pPr algn="just"/>
            <a:r>
              <a:rPr lang="en-US" sz="2400" dirty="0">
                <a:solidFill>
                  <a:schemeClr val="tx1"/>
                </a:solidFill>
              </a:rPr>
              <a:t>	Increasing the degree of competences through education and training affects the well-being of individuals and opens up opportunities otherwise precluded. People with higher levels of education have higher standards of living and more opportunities to find a work; they live longer and better because they have healthier lifestyles and are more likely to work in less risky environments. 	</a:t>
            </a:r>
          </a:p>
          <a:p>
            <a:pPr algn="just"/>
            <a:r>
              <a:rPr lang="en-US" sz="2400" dirty="0">
                <a:solidFill>
                  <a:schemeClr val="tx1"/>
                </a:solidFill>
              </a:rPr>
              <a:t>	Furthermore, higher levels of education and training correspond to higher levels of access and enjoyment of goods and cultural services, and lead to active participation in the production process in cultural and creative sectors.</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13</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err="1">
                <a:solidFill>
                  <a:schemeClr val="tx1"/>
                </a:solidFill>
              </a:rPr>
              <a:t>Rome</a:t>
            </a:r>
            <a:r>
              <a:rPr lang="it-IT" dirty="0">
                <a:solidFill>
                  <a:schemeClr val="tx1"/>
                </a:solidFill>
              </a:rPr>
              <a:t>, 26 – 29 March 2018</a:t>
            </a:r>
            <a:endParaRPr lang="it-IT" dirty="0"/>
          </a:p>
        </p:txBody>
      </p:sp>
    </p:spTree>
    <p:extLst>
      <p:ext uri="{BB962C8B-B14F-4D97-AF65-F5344CB8AC3E}">
        <p14:creationId xmlns:p14="http://schemas.microsoft.com/office/powerpoint/2010/main" val="950318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23455" y="2191384"/>
            <a:ext cx="8589642" cy="4159600"/>
          </a:xfrm>
        </p:spPr>
        <p:txBody>
          <a:bodyPr/>
          <a:lstStyle/>
          <a:p>
            <a:pPr algn="just"/>
            <a:r>
              <a:rPr lang="en-US" sz="2400" dirty="0">
                <a:solidFill>
                  <a:schemeClr val="tx1"/>
                </a:solidFill>
              </a:rPr>
              <a:t>The “Education and training” domain basically covers four areas: </a:t>
            </a:r>
            <a:endParaRPr lang="it-IT" sz="2400" dirty="0">
              <a:solidFill>
                <a:schemeClr val="tx1"/>
              </a:solidFill>
            </a:endParaRPr>
          </a:p>
          <a:p>
            <a:pPr lvl="0" algn="just"/>
            <a:r>
              <a:rPr lang="en-US" sz="2400" dirty="0">
                <a:solidFill>
                  <a:schemeClr val="tx1"/>
                </a:solidFill>
              </a:rPr>
              <a:t>1. Formal education. Provided in schools and universities, it is the main pillar of competences that people acquire during lifetime. The educational attainment can be considered as a proxy of the stock of human capital available in a country.</a:t>
            </a:r>
            <a:endParaRPr lang="it-IT" sz="2400" dirty="0">
              <a:solidFill>
                <a:schemeClr val="tx1"/>
              </a:solidFill>
            </a:endParaRPr>
          </a:p>
          <a:p>
            <a:pPr lvl="0" algn="just"/>
            <a:r>
              <a:rPr lang="en-US" sz="2400" dirty="0">
                <a:solidFill>
                  <a:schemeClr val="tx1"/>
                </a:solidFill>
              </a:rPr>
              <a:t>2. Long-life learning. People continue to acquire competences throughout their life, especially at work but also through the activities carried out during their free time. The participation of adults in training activities is a key-factor in improving their competences.</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14</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1030806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33845" y="2155371"/>
            <a:ext cx="8645237" cy="3417859"/>
          </a:xfrm>
        </p:spPr>
        <p:txBody>
          <a:bodyPr/>
          <a:lstStyle/>
          <a:p>
            <a:pPr lvl="0" algn="just"/>
            <a:r>
              <a:rPr lang="en-US" sz="2400" dirty="0">
                <a:solidFill>
                  <a:schemeClr val="tx1"/>
                </a:solidFill>
              </a:rPr>
              <a:t>3. Levels of competences. The educational attainment gives an idea of the potential in terms of human capital but it does not tell anything on the real competences of the population; for this reason, it is necessary to measure the competences actually acquired and their impact on the individual well-being.</a:t>
            </a:r>
            <a:endParaRPr lang="it-IT" sz="2400" dirty="0">
              <a:solidFill>
                <a:schemeClr val="tx1"/>
              </a:solidFill>
            </a:endParaRPr>
          </a:p>
          <a:p>
            <a:pPr lvl="0" algn="just"/>
            <a:r>
              <a:rPr lang="en-US" sz="2400" dirty="0">
                <a:solidFill>
                  <a:schemeClr val="tx1"/>
                </a:solidFill>
              </a:rPr>
              <a:t>4. Cultural participation. It represents an important source of "random learning”, in continuity with formal education and training and with a direct and positive effect on the degree of life satisfaction.</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15</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1102784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3064" y="1380932"/>
            <a:ext cx="8782863" cy="5079852"/>
          </a:xfrm>
        </p:spPr>
        <p:txBody>
          <a:bodyPr/>
          <a:lstStyle/>
          <a:p>
            <a:pPr algn="just"/>
            <a:r>
              <a:rPr lang="en-US" sz="2400" dirty="0">
                <a:solidFill>
                  <a:schemeClr val="tx1"/>
                </a:solidFill>
              </a:rPr>
              <a:t>	To show the relevance of the SDGs related to Quality Education, one can emphasize that the Budget Law for 2017 ha provided for equal access to be ensured by 2030, to all women and men, to affordable, high-quality education, including professional and higher education.</a:t>
            </a:r>
          </a:p>
          <a:p>
            <a:pPr algn="just"/>
            <a:r>
              <a:rPr lang="en-US" sz="2400" dirty="0">
                <a:solidFill>
                  <a:schemeClr val="tx1"/>
                </a:solidFill>
              </a:rPr>
              <a:t>	With this objective in mind, access to university for students from low-income families will be facilitated by acting on student contributions (+40 million euro in 2017 and +85 million euro as from 2018), and by increasing the State Supplementary Fund for scholarships, which provides financial aid to disadvantaged students (+50 million euro as from 2017), merit-based scholarships (+21 million) and pre-university orientation (+5 million as from 2017). The regional system for the right to education will also be strengthened</a:t>
            </a:r>
            <a:r>
              <a:rPr lang="en-US" dirty="0">
                <a:solidFill>
                  <a:schemeClr val="tx1"/>
                </a:solidFill>
              </a:rPr>
              <a:t>.</a:t>
            </a:r>
            <a:endParaRPr lang="it-IT"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16</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2676104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23455" y="1306286"/>
            <a:ext cx="8753810" cy="4824398"/>
          </a:xfrm>
        </p:spPr>
        <p:txBody>
          <a:bodyPr/>
          <a:lstStyle/>
          <a:p>
            <a:pPr algn="just"/>
            <a:r>
              <a:rPr lang="en-US" sz="2400" dirty="0">
                <a:solidFill>
                  <a:schemeClr val="tx1"/>
                </a:solidFill>
              </a:rPr>
              <a:t>	One of the fundamental areas of well-being, in the meaning of “better conditions for individual life”, in connection with sustainable development, is the investment in human capital, and in particular the system of higher studies. </a:t>
            </a:r>
          </a:p>
          <a:p>
            <a:pPr algn="just"/>
            <a:r>
              <a:rPr lang="en-US" sz="2400" dirty="0">
                <a:solidFill>
                  <a:schemeClr val="tx1"/>
                </a:solidFill>
              </a:rPr>
              <a:t>	Precisely on this issue - the university education and the associated opportunities - the Italian Corte </a:t>
            </a:r>
            <a:r>
              <a:rPr lang="en-US" sz="2400" dirty="0" err="1">
                <a:solidFill>
                  <a:schemeClr val="tx1"/>
                </a:solidFill>
              </a:rPr>
              <a:t>dei</a:t>
            </a:r>
            <a:r>
              <a:rPr lang="en-US" sz="2400" dirty="0">
                <a:solidFill>
                  <a:schemeClr val="tx1"/>
                </a:solidFill>
              </a:rPr>
              <a:t> </a:t>
            </a:r>
            <a:r>
              <a:rPr lang="en-US" sz="2400" dirty="0" err="1">
                <a:solidFill>
                  <a:schemeClr val="tx1"/>
                </a:solidFill>
              </a:rPr>
              <a:t>conti</a:t>
            </a:r>
            <a:r>
              <a:rPr lang="en-US" sz="2400" dirty="0">
                <a:solidFill>
                  <a:schemeClr val="tx1"/>
                </a:solidFill>
              </a:rPr>
              <a:t> has recently issued a special report (n. 11/2017), which deserves further examination in the context of this presentation.</a:t>
            </a:r>
            <a:endParaRPr lang="it-IT" sz="2400" dirty="0">
              <a:solidFill>
                <a:schemeClr val="tx1"/>
              </a:solidFill>
            </a:endParaRPr>
          </a:p>
          <a:p>
            <a:pPr algn="just"/>
            <a:r>
              <a:rPr lang="en-US" sz="2400" dirty="0">
                <a:solidFill>
                  <a:schemeClr val="tx1"/>
                </a:solidFill>
              </a:rPr>
              <a:t>	This report, while considering the new model of governance, the reform of the accounting system and the funding mechanism, highlights the specific interventions related to quality and efficiency of the educational offer and the right to education within the Italian university system.</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17</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3930490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02673" y="1156996"/>
            <a:ext cx="8610424" cy="4901342"/>
          </a:xfrm>
        </p:spPr>
        <p:txBody>
          <a:bodyPr/>
          <a:lstStyle/>
          <a:p>
            <a:pPr algn="just"/>
            <a:r>
              <a:rPr lang="en-US" sz="2400" dirty="0">
                <a:solidFill>
                  <a:schemeClr val="tx1"/>
                </a:solidFill>
              </a:rPr>
              <a:t>	The Italian university system is based on 61 State universities. </a:t>
            </a:r>
            <a:endParaRPr lang="it-IT" sz="2400" dirty="0">
              <a:solidFill>
                <a:schemeClr val="tx1"/>
              </a:solidFill>
            </a:endParaRPr>
          </a:p>
          <a:p>
            <a:pPr algn="just"/>
            <a:r>
              <a:rPr lang="en-US" sz="2400" dirty="0">
                <a:solidFill>
                  <a:schemeClr val="tx1"/>
                </a:solidFill>
              </a:rPr>
              <a:t>	As for the educational offer, in the academic year 2015-2016 there were 4,586 courses, out of which 2,225 for three-year degree, 2,015 for master degree (3 years + 2 years) and 316 for five-year single cycle. In the same academic year, there were 245 courses totally done in English and 65 courses partly done in English. </a:t>
            </a:r>
            <a:endParaRPr lang="it-IT" sz="2400" dirty="0">
              <a:solidFill>
                <a:schemeClr val="tx1"/>
              </a:solidFill>
            </a:endParaRPr>
          </a:p>
          <a:p>
            <a:pPr algn="just"/>
            <a:r>
              <a:rPr lang="en-US" sz="2400" dirty="0">
                <a:solidFill>
                  <a:schemeClr val="tx1"/>
                </a:solidFill>
              </a:rPr>
              <a:t>	The number of new students in the academic year 2015-2016 increased after years of continuous decline. They </a:t>
            </a:r>
            <a:r>
              <a:rPr lang="en-US" sz="2400">
                <a:solidFill>
                  <a:schemeClr val="tx1"/>
                </a:solidFill>
              </a:rPr>
              <a:t>were 276,000 </a:t>
            </a:r>
            <a:r>
              <a:rPr lang="en-US" sz="2400" dirty="0">
                <a:solidFill>
                  <a:schemeClr val="tx1"/>
                </a:solidFill>
              </a:rPr>
              <a:t>(+2% compared to the previous academic year). </a:t>
            </a:r>
            <a:endParaRPr lang="it-IT" sz="2400" dirty="0">
              <a:solidFill>
                <a:schemeClr val="tx1"/>
              </a:solidFill>
            </a:endParaRPr>
          </a:p>
          <a:p>
            <a:pPr algn="just"/>
            <a:r>
              <a:rPr lang="en-US" sz="2400" dirty="0">
                <a:solidFill>
                  <a:schemeClr val="tx1"/>
                </a:solidFill>
              </a:rPr>
              <a:t>	The total number of students was 1,671,237 in both the State and private universities (see table n.1).</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18</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1764517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1C97FF98-940A-4A06-8159-30D93523CFB8}" type="slidenum">
              <a:rPr lang="it-IT" smtClean="0"/>
              <a:pPr/>
              <a:t>19</a:t>
            </a:fld>
            <a:endParaRPr lang="it-IT" dirty="0"/>
          </a:p>
        </p:txBody>
      </p:sp>
      <p:graphicFrame>
        <p:nvGraphicFramePr>
          <p:cNvPr id="8" name="Tabella 7"/>
          <p:cNvGraphicFramePr>
            <a:graphicFrameLocks noGrp="1"/>
          </p:cNvGraphicFramePr>
          <p:nvPr>
            <p:extLst>
              <p:ext uri="{D42A27DB-BD31-4B8C-83A1-F6EECF244321}">
                <p14:modId xmlns:p14="http://schemas.microsoft.com/office/powerpoint/2010/main" val="2931130025"/>
              </p:ext>
            </p:extLst>
          </p:nvPr>
        </p:nvGraphicFramePr>
        <p:xfrm>
          <a:off x="1704112" y="1839186"/>
          <a:ext cx="6691744" cy="3408219"/>
        </p:xfrm>
        <a:graphic>
          <a:graphicData uri="http://schemas.openxmlformats.org/drawingml/2006/table">
            <a:tbl>
              <a:tblPr firstRow="1" firstCol="1" bandRow="1">
                <a:tableStyleId>{5C22544A-7EE6-4342-B048-85BDC9FD1C3A}</a:tableStyleId>
              </a:tblPr>
              <a:tblGrid>
                <a:gridCol w="2477092">
                  <a:extLst>
                    <a:ext uri="{9D8B030D-6E8A-4147-A177-3AD203B41FA5}">
                      <a16:colId xmlns:a16="http://schemas.microsoft.com/office/drawing/2014/main" val="594468921"/>
                    </a:ext>
                  </a:extLst>
                </a:gridCol>
                <a:gridCol w="1284251">
                  <a:extLst>
                    <a:ext uri="{9D8B030D-6E8A-4147-A177-3AD203B41FA5}">
                      <a16:colId xmlns:a16="http://schemas.microsoft.com/office/drawing/2014/main" val="1749476830"/>
                    </a:ext>
                  </a:extLst>
                </a:gridCol>
                <a:gridCol w="2930401">
                  <a:extLst>
                    <a:ext uri="{9D8B030D-6E8A-4147-A177-3AD203B41FA5}">
                      <a16:colId xmlns:a16="http://schemas.microsoft.com/office/drawing/2014/main" val="1327337451"/>
                    </a:ext>
                  </a:extLst>
                </a:gridCol>
              </a:tblGrid>
              <a:tr h="378691">
                <a:tc>
                  <a:txBody>
                    <a:bodyPr/>
                    <a:lstStyle/>
                    <a:p>
                      <a:pPr marR="27305" algn="ctr">
                        <a:lnSpc>
                          <a:spcPct val="107000"/>
                        </a:lnSpc>
                        <a:spcAft>
                          <a:spcPts val="0"/>
                        </a:spcAft>
                      </a:pPr>
                      <a:r>
                        <a:rPr lang="it-IT" sz="1400" dirty="0" err="1">
                          <a:solidFill>
                            <a:schemeClr val="tx1"/>
                          </a:solidFill>
                          <a:effectLst/>
                        </a:rPr>
                        <a:t>Type</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algn="ctr">
                        <a:lnSpc>
                          <a:spcPct val="107000"/>
                        </a:lnSpc>
                        <a:spcAft>
                          <a:spcPts val="0"/>
                        </a:spcAft>
                      </a:pPr>
                      <a:r>
                        <a:rPr lang="it-IT" sz="1400">
                          <a:solidFill>
                            <a:schemeClr val="tx1"/>
                          </a:solidFill>
                          <a:effectLst/>
                        </a:rPr>
                        <a:t>Institutions</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12065" algn="ctr">
                        <a:lnSpc>
                          <a:spcPct val="107000"/>
                        </a:lnSpc>
                        <a:spcAft>
                          <a:spcPts val="0"/>
                        </a:spcAft>
                      </a:pPr>
                      <a:r>
                        <a:rPr lang="it-IT" sz="1400">
                          <a:solidFill>
                            <a:schemeClr val="tx1"/>
                          </a:solidFill>
                          <a:effectLst/>
                        </a:rPr>
                        <a:t>Total number of students</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extLst>
                  <a:ext uri="{0D108BD9-81ED-4DB2-BD59-A6C34878D82A}">
                    <a16:rowId xmlns:a16="http://schemas.microsoft.com/office/drawing/2014/main" val="1283422698"/>
                  </a:ext>
                </a:extLst>
              </a:tr>
              <a:tr h="378691">
                <a:tc>
                  <a:txBody>
                    <a:bodyPr/>
                    <a:lstStyle/>
                    <a:p>
                      <a:pPr marL="0">
                        <a:lnSpc>
                          <a:spcPct val="100000"/>
                        </a:lnSpc>
                        <a:spcAft>
                          <a:spcPts val="0"/>
                        </a:spcAft>
                      </a:pPr>
                      <a:r>
                        <a:rPr lang="it-IT" sz="1400" dirty="0">
                          <a:solidFill>
                            <a:schemeClr val="tx1"/>
                          </a:solidFill>
                          <a:effectLst/>
                        </a:rPr>
                        <a:t>State </a:t>
                      </a:r>
                      <a:r>
                        <a:rPr lang="it-IT" sz="1400" dirty="0" err="1">
                          <a:solidFill>
                            <a:schemeClr val="tx1"/>
                          </a:solidFill>
                          <a:effectLst/>
                        </a:rPr>
                        <a:t>Universities</a:t>
                      </a:r>
                      <a:r>
                        <a:rPr lang="it-IT" sz="14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115" algn="ctr">
                        <a:lnSpc>
                          <a:spcPct val="100000"/>
                        </a:lnSpc>
                        <a:spcAft>
                          <a:spcPts val="0"/>
                        </a:spcAft>
                      </a:pPr>
                      <a:r>
                        <a:rPr lang="it-IT" sz="1400" b="1" dirty="0">
                          <a:solidFill>
                            <a:schemeClr val="tx1"/>
                          </a:solidFill>
                          <a:effectLst/>
                        </a:rPr>
                        <a:t>61 </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750" algn="r">
                        <a:lnSpc>
                          <a:spcPct val="100000"/>
                        </a:lnSpc>
                        <a:spcAft>
                          <a:spcPts val="0"/>
                        </a:spcAft>
                      </a:pPr>
                      <a:r>
                        <a:rPr lang="it-IT" sz="1400" b="1" dirty="0">
                          <a:solidFill>
                            <a:schemeClr val="tx1"/>
                          </a:solidFill>
                          <a:effectLst/>
                        </a:rPr>
                        <a:t>1.504.338 </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extLst>
                  <a:ext uri="{0D108BD9-81ED-4DB2-BD59-A6C34878D82A}">
                    <a16:rowId xmlns:a16="http://schemas.microsoft.com/office/drawing/2014/main" val="2239679714"/>
                  </a:ext>
                </a:extLst>
              </a:tr>
              <a:tr h="378691">
                <a:tc>
                  <a:txBody>
                    <a:bodyPr/>
                    <a:lstStyle/>
                    <a:p>
                      <a:pPr marL="0">
                        <a:lnSpc>
                          <a:spcPct val="100000"/>
                        </a:lnSpc>
                        <a:spcAft>
                          <a:spcPts val="0"/>
                        </a:spcAft>
                      </a:pPr>
                      <a:r>
                        <a:rPr lang="it-IT" sz="1400" b="0" dirty="0">
                          <a:solidFill>
                            <a:schemeClr val="tx1"/>
                          </a:solidFill>
                          <a:effectLst/>
                        </a:rPr>
                        <a:t>	Big</a:t>
                      </a:r>
                      <a:endParaRPr lang="it-IT"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115" algn="r">
                        <a:lnSpc>
                          <a:spcPct val="100000"/>
                        </a:lnSpc>
                        <a:spcAft>
                          <a:spcPts val="0"/>
                        </a:spcAft>
                      </a:pPr>
                      <a:r>
                        <a:rPr lang="it-IT" sz="1400" dirty="0">
                          <a:solidFill>
                            <a:schemeClr val="tx1"/>
                          </a:solidFill>
                          <a:effectLst/>
                        </a:rPr>
                        <a:t>12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750" algn="r">
                        <a:lnSpc>
                          <a:spcPct val="100000"/>
                        </a:lnSpc>
                        <a:spcAft>
                          <a:spcPts val="0"/>
                        </a:spcAft>
                      </a:pPr>
                      <a:r>
                        <a:rPr lang="it-IT" sz="1400">
                          <a:solidFill>
                            <a:schemeClr val="tx1"/>
                          </a:solidFill>
                          <a:effectLst/>
                        </a:rPr>
                        <a:t>713.672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extLst>
                  <a:ext uri="{0D108BD9-81ED-4DB2-BD59-A6C34878D82A}">
                    <a16:rowId xmlns:a16="http://schemas.microsoft.com/office/drawing/2014/main" val="3123364176"/>
                  </a:ext>
                </a:extLst>
              </a:tr>
              <a:tr h="378691">
                <a:tc>
                  <a:txBody>
                    <a:bodyPr/>
                    <a:lstStyle/>
                    <a:p>
                      <a:pPr marL="0">
                        <a:lnSpc>
                          <a:spcPct val="100000"/>
                        </a:lnSpc>
                        <a:spcAft>
                          <a:spcPts val="0"/>
                        </a:spcAft>
                      </a:pPr>
                      <a:r>
                        <a:rPr lang="it-IT" sz="1400" b="0" dirty="0">
                          <a:solidFill>
                            <a:schemeClr val="tx1"/>
                          </a:solidFill>
                          <a:effectLst/>
                        </a:rPr>
                        <a:t>	Medium </a:t>
                      </a:r>
                      <a:endParaRPr lang="it-IT"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115" algn="r">
                        <a:lnSpc>
                          <a:spcPct val="100000"/>
                        </a:lnSpc>
                        <a:spcAft>
                          <a:spcPts val="0"/>
                        </a:spcAft>
                      </a:pPr>
                      <a:r>
                        <a:rPr lang="it-IT" sz="1400" dirty="0">
                          <a:solidFill>
                            <a:schemeClr val="tx1"/>
                          </a:solidFill>
                          <a:effectLst/>
                        </a:rPr>
                        <a:t>26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750" algn="r">
                        <a:lnSpc>
                          <a:spcPct val="100000"/>
                        </a:lnSpc>
                        <a:spcAft>
                          <a:spcPts val="0"/>
                        </a:spcAft>
                      </a:pPr>
                      <a:r>
                        <a:rPr lang="it-IT" sz="1400">
                          <a:solidFill>
                            <a:schemeClr val="tx1"/>
                          </a:solidFill>
                          <a:effectLst/>
                        </a:rPr>
                        <a:t>586.356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extLst>
                  <a:ext uri="{0D108BD9-81ED-4DB2-BD59-A6C34878D82A}">
                    <a16:rowId xmlns:a16="http://schemas.microsoft.com/office/drawing/2014/main" val="305121500"/>
                  </a:ext>
                </a:extLst>
              </a:tr>
              <a:tr h="378691">
                <a:tc>
                  <a:txBody>
                    <a:bodyPr/>
                    <a:lstStyle/>
                    <a:p>
                      <a:pPr marL="0">
                        <a:lnSpc>
                          <a:spcPct val="100000"/>
                        </a:lnSpc>
                        <a:spcAft>
                          <a:spcPts val="0"/>
                        </a:spcAft>
                      </a:pPr>
                      <a:r>
                        <a:rPr lang="it-IT" sz="1400" b="0" dirty="0">
                          <a:solidFill>
                            <a:schemeClr val="tx1"/>
                          </a:solidFill>
                          <a:effectLst/>
                        </a:rPr>
                        <a:t>	</a:t>
                      </a:r>
                      <a:r>
                        <a:rPr lang="it-IT" sz="1400" b="0" dirty="0" err="1">
                          <a:solidFill>
                            <a:schemeClr val="tx1"/>
                          </a:solidFill>
                          <a:effectLst/>
                        </a:rPr>
                        <a:t>Small</a:t>
                      </a:r>
                      <a:r>
                        <a:rPr lang="it-IT" sz="1400" b="0" dirty="0">
                          <a:solidFill>
                            <a:schemeClr val="tx1"/>
                          </a:solidFill>
                          <a:effectLst/>
                        </a:rPr>
                        <a:t> </a:t>
                      </a:r>
                      <a:endParaRPr lang="it-IT"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115" algn="r">
                        <a:lnSpc>
                          <a:spcPct val="100000"/>
                        </a:lnSpc>
                        <a:spcAft>
                          <a:spcPts val="0"/>
                        </a:spcAft>
                      </a:pPr>
                      <a:r>
                        <a:rPr lang="it-IT" sz="1400" dirty="0">
                          <a:solidFill>
                            <a:schemeClr val="tx1"/>
                          </a:solidFill>
                          <a:effectLst/>
                        </a:rPr>
                        <a:t>23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750" algn="r">
                        <a:lnSpc>
                          <a:spcPct val="100000"/>
                        </a:lnSpc>
                        <a:spcAft>
                          <a:spcPts val="0"/>
                        </a:spcAft>
                      </a:pPr>
                      <a:r>
                        <a:rPr lang="it-IT" sz="1400" dirty="0">
                          <a:solidFill>
                            <a:schemeClr val="tx1"/>
                          </a:solidFill>
                          <a:effectLst/>
                        </a:rPr>
                        <a:t>204.310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extLst>
                  <a:ext uri="{0D108BD9-81ED-4DB2-BD59-A6C34878D82A}">
                    <a16:rowId xmlns:a16="http://schemas.microsoft.com/office/drawing/2014/main" val="3409559335"/>
                  </a:ext>
                </a:extLst>
              </a:tr>
              <a:tr h="378691">
                <a:tc>
                  <a:txBody>
                    <a:bodyPr/>
                    <a:lstStyle/>
                    <a:p>
                      <a:pPr marL="0">
                        <a:lnSpc>
                          <a:spcPct val="100000"/>
                        </a:lnSpc>
                        <a:spcAft>
                          <a:spcPts val="0"/>
                        </a:spcAft>
                      </a:pPr>
                      <a:r>
                        <a:rPr lang="it-IT" sz="1400">
                          <a:solidFill>
                            <a:schemeClr val="tx1"/>
                          </a:solidFill>
                          <a:effectLst/>
                        </a:rPr>
                        <a:t>Private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115" algn="ctr">
                        <a:lnSpc>
                          <a:spcPct val="100000"/>
                        </a:lnSpc>
                        <a:spcAft>
                          <a:spcPts val="0"/>
                        </a:spcAft>
                      </a:pPr>
                      <a:r>
                        <a:rPr lang="it-IT" sz="1400" b="1" dirty="0">
                          <a:solidFill>
                            <a:schemeClr val="tx1"/>
                          </a:solidFill>
                          <a:effectLst/>
                        </a:rPr>
                        <a:t>30 </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750" algn="r">
                        <a:lnSpc>
                          <a:spcPct val="100000"/>
                        </a:lnSpc>
                        <a:spcAft>
                          <a:spcPts val="0"/>
                        </a:spcAft>
                      </a:pPr>
                      <a:r>
                        <a:rPr lang="it-IT" sz="1400" b="1" dirty="0">
                          <a:solidFill>
                            <a:schemeClr val="tx1"/>
                          </a:solidFill>
                          <a:effectLst/>
                        </a:rPr>
                        <a:t>166.899 </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extLst>
                  <a:ext uri="{0D108BD9-81ED-4DB2-BD59-A6C34878D82A}">
                    <a16:rowId xmlns:a16="http://schemas.microsoft.com/office/drawing/2014/main" val="1327464785"/>
                  </a:ext>
                </a:extLst>
              </a:tr>
              <a:tr h="378691">
                <a:tc>
                  <a:txBody>
                    <a:bodyPr/>
                    <a:lstStyle/>
                    <a:p>
                      <a:pPr marL="0">
                        <a:lnSpc>
                          <a:spcPct val="100000"/>
                        </a:lnSpc>
                        <a:spcAft>
                          <a:spcPts val="0"/>
                        </a:spcAft>
                      </a:pPr>
                      <a:r>
                        <a:rPr lang="it-IT" sz="1400" b="0" dirty="0">
                          <a:solidFill>
                            <a:schemeClr val="tx1"/>
                          </a:solidFill>
                          <a:effectLst/>
                        </a:rPr>
                        <a:t>	Medium </a:t>
                      </a:r>
                      <a:endParaRPr lang="it-IT"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2385" algn="r">
                        <a:lnSpc>
                          <a:spcPct val="100000"/>
                        </a:lnSpc>
                        <a:spcAft>
                          <a:spcPts val="0"/>
                        </a:spcAft>
                      </a:pPr>
                      <a:r>
                        <a:rPr lang="it-IT" sz="1400">
                          <a:solidFill>
                            <a:schemeClr val="tx1"/>
                          </a:solidFill>
                          <a:effectLst/>
                        </a:rPr>
                        <a:t>3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115" algn="r">
                        <a:lnSpc>
                          <a:spcPct val="100000"/>
                        </a:lnSpc>
                        <a:spcAft>
                          <a:spcPts val="0"/>
                        </a:spcAft>
                      </a:pPr>
                      <a:r>
                        <a:rPr lang="it-IT" sz="1400" dirty="0">
                          <a:solidFill>
                            <a:schemeClr val="tx1"/>
                          </a:solidFill>
                          <a:effectLst/>
                        </a:rPr>
                        <a:t>72.661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extLst>
                  <a:ext uri="{0D108BD9-81ED-4DB2-BD59-A6C34878D82A}">
                    <a16:rowId xmlns:a16="http://schemas.microsoft.com/office/drawing/2014/main" val="2974057891"/>
                  </a:ext>
                </a:extLst>
              </a:tr>
              <a:tr h="378691">
                <a:tc>
                  <a:txBody>
                    <a:bodyPr/>
                    <a:lstStyle/>
                    <a:p>
                      <a:pPr marL="0">
                        <a:lnSpc>
                          <a:spcPct val="100000"/>
                        </a:lnSpc>
                        <a:spcAft>
                          <a:spcPts val="0"/>
                        </a:spcAft>
                      </a:pPr>
                      <a:r>
                        <a:rPr lang="it-IT" sz="1400" b="0" dirty="0">
                          <a:solidFill>
                            <a:schemeClr val="tx1"/>
                          </a:solidFill>
                          <a:effectLst/>
                        </a:rPr>
                        <a:t>	</a:t>
                      </a:r>
                      <a:r>
                        <a:rPr lang="it-IT" sz="1400" b="0" dirty="0" err="1">
                          <a:solidFill>
                            <a:schemeClr val="tx1"/>
                          </a:solidFill>
                          <a:effectLst/>
                        </a:rPr>
                        <a:t>Small</a:t>
                      </a:r>
                      <a:endParaRPr lang="it-IT"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115" algn="r">
                        <a:lnSpc>
                          <a:spcPct val="100000"/>
                        </a:lnSpc>
                        <a:spcAft>
                          <a:spcPts val="0"/>
                        </a:spcAft>
                      </a:pPr>
                      <a:r>
                        <a:rPr lang="it-IT" sz="1400">
                          <a:solidFill>
                            <a:schemeClr val="tx1"/>
                          </a:solidFill>
                          <a:effectLst/>
                        </a:rPr>
                        <a:t>27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115" algn="r">
                        <a:lnSpc>
                          <a:spcPct val="100000"/>
                        </a:lnSpc>
                        <a:spcAft>
                          <a:spcPts val="0"/>
                        </a:spcAft>
                      </a:pPr>
                      <a:r>
                        <a:rPr lang="it-IT" sz="1400" dirty="0">
                          <a:solidFill>
                            <a:schemeClr val="tx1"/>
                          </a:solidFill>
                          <a:effectLst/>
                        </a:rPr>
                        <a:t>94.238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extLst>
                  <a:ext uri="{0D108BD9-81ED-4DB2-BD59-A6C34878D82A}">
                    <a16:rowId xmlns:a16="http://schemas.microsoft.com/office/drawing/2014/main" val="1298085402"/>
                  </a:ext>
                </a:extLst>
              </a:tr>
              <a:tr h="378691">
                <a:tc>
                  <a:txBody>
                    <a:bodyPr/>
                    <a:lstStyle/>
                    <a:p>
                      <a:pPr marL="0" algn="r">
                        <a:lnSpc>
                          <a:spcPct val="100000"/>
                        </a:lnSpc>
                        <a:spcAft>
                          <a:spcPts val="0"/>
                        </a:spcAft>
                      </a:pPr>
                      <a:r>
                        <a:rPr lang="it-IT" sz="1400" dirty="0">
                          <a:solidFill>
                            <a:schemeClr val="tx1"/>
                          </a:solidFill>
                          <a:effectLst/>
                        </a:rPr>
                        <a:t>ITALY</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115" algn="ctr">
                        <a:lnSpc>
                          <a:spcPct val="100000"/>
                        </a:lnSpc>
                        <a:spcAft>
                          <a:spcPts val="0"/>
                        </a:spcAft>
                      </a:pPr>
                      <a:r>
                        <a:rPr lang="it-IT" sz="1400" b="1" dirty="0">
                          <a:solidFill>
                            <a:schemeClr val="tx1"/>
                          </a:solidFill>
                          <a:effectLst/>
                        </a:rPr>
                        <a:t>91 </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tc>
                  <a:txBody>
                    <a:bodyPr/>
                    <a:lstStyle/>
                    <a:p>
                      <a:pPr marL="0" marR="31750" algn="r">
                        <a:lnSpc>
                          <a:spcPct val="100000"/>
                        </a:lnSpc>
                        <a:spcAft>
                          <a:spcPts val="0"/>
                        </a:spcAft>
                      </a:pPr>
                      <a:r>
                        <a:rPr lang="it-IT" sz="1400" b="1" dirty="0">
                          <a:solidFill>
                            <a:schemeClr val="tx1"/>
                          </a:solidFill>
                          <a:effectLst/>
                        </a:rPr>
                        <a:t>1.671.237 </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990" marR="12700" marT="27305" marB="0"/>
                </a:tc>
                <a:extLst>
                  <a:ext uri="{0D108BD9-81ED-4DB2-BD59-A6C34878D82A}">
                    <a16:rowId xmlns:a16="http://schemas.microsoft.com/office/drawing/2014/main" val="686335001"/>
                  </a:ext>
                </a:extLst>
              </a:tr>
            </a:tbl>
          </a:graphicData>
        </a:graphic>
      </p:graphicFrame>
      <p:sp>
        <p:nvSpPr>
          <p:cNvPr id="2" name="CasellaDiTesto 1"/>
          <p:cNvSpPr txBox="1"/>
          <p:nvPr/>
        </p:nvSpPr>
        <p:spPr>
          <a:xfrm>
            <a:off x="1677816" y="1408718"/>
            <a:ext cx="2407297" cy="382555"/>
          </a:xfrm>
          <a:prstGeom prst="rect">
            <a:avLst/>
          </a:prstGeom>
          <a:solidFill>
            <a:schemeClr val="bg1"/>
          </a:solidFill>
          <a:ln>
            <a:noFill/>
          </a:ln>
        </p:spPr>
        <p:txBody>
          <a:bodyPr vert="horz" wrap="none" lIns="91440" tIns="45721" rIns="91440" bIns="45721" rtlCol="0" anchor="ctr">
            <a:noAutofit/>
          </a:bodyPr>
          <a:lstStyle/>
          <a:p>
            <a:r>
              <a:rPr lang="en-US" sz="1400" dirty="0"/>
              <a:t>UNIVERSITIES AND NUMBER OF STUDENTS </a:t>
            </a:r>
            <a:endParaRPr lang="it-IT" sz="1400" dirty="0"/>
          </a:p>
        </p:txBody>
      </p:sp>
      <p:sp>
        <p:nvSpPr>
          <p:cNvPr id="3" name="CasellaDiTesto 2"/>
          <p:cNvSpPr txBox="1"/>
          <p:nvPr/>
        </p:nvSpPr>
        <p:spPr>
          <a:xfrm>
            <a:off x="1711532" y="5286519"/>
            <a:ext cx="3920341" cy="382555"/>
          </a:xfrm>
          <a:prstGeom prst="rect">
            <a:avLst/>
          </a:prstGeom>
          <a:solidFill>
            <a:schemeClr val="bg1"/>
          </a:solidFill>
          <a:ln>
            <a:noFill/>
          </a:ln>
        </p:spPr>
        <p:txBody>
          <a:bodyPr vert="horz" wrap="none" lIns="91440" tIns="45721" rIns="91440" bIns="45721" rtlCol="0" anchor="ctr">
            <a:noAutofit/>
          </a:bodyPr>
          <a:lstStyle/>
          <a:p>
            <a:r>
              <a:rPr lang="en-US" sz="1200" dirty="0"/>
              <a:t>Source: Corte </a:t>
            </a:r>
            <a:r>
              <a:rPr lang="en-US" sz="1200" dirty="0" err="1"/>
              <a:t>dei</a:t>
            </a:r>
            <a:r>
              <a:rPr lang="en-US" sz="1200" dirty="0"/>
              <a:t> </a:t>
            </a:r>
            <a:r>
              <a:rPr lang="en-US" sz="1200" dirty="0" err="1"/>
              <a:t>conti</a:t>
            </a:r>
            <a:r>
              <a:rPr lang="en-US" sz="1200" dirty="0"/>
              <a:t> on data of the Ministry for education</a:t>
            </a:r>
            <a:endParaRPr lang="it-IT" sz="1200" dirty="0"/>
          </a:p>
        </p:txBody>
      </p:sp>
      <p:sp>
        <p:nvSpPr>
          <p:cNvPr id="4" name="CasellaDiTesto 3"/>
          <p:cNvSpPr txBox="1"/>
          <p:nvPr/>
        </p:nvSpPr>
        <p:spPr>
          <a:xfrm>
            <a:off x="7457705" y="1606146"/>
            <a:ext cx="914400" cy="191479"/>
          </a:xfrm>
          <a:prstGeom prst="rect">
            <a:avLst/>
          </a:prstGeom>
          <a:solidFill>
            <a:schemeClr val="bg1"/>
          </a:solidFill>
          <a:ln>
            <a:noFill/>
          </a:ln>
        </p:spPr>
        <p:txBody>
          <a:bodyPr vert="horz" wrap="none" lIns="91440" tIns="45721" rIns="91440" bIns="45721" rtlCol="0" anchor="ctr">
            <a:noAutofit/>
          </a:bodyPr>
          <a:lstStyle/>
          <a:p>
            <a:pPr algn="r"/>
            <a:r>
              <a:rPr lang="en-US" sz="1200" b="1" dirty="0"/>
              <a:t>TABLE N. 1</a:t>
            </a:r>
            <a:endParaRPr lang="it-IT" sz="1200" dirty="0"/>
          </a:p>
          <a:p>
            <a:endParaRPr lang="it-IT" sz="1500" dirty="0">
              <a:solidFill>
                <a:srgbClr val="A92A1A"/>
              </a:solidFill>
              <a:latin typeface="Myriad Pro" panose="020B0503030403020204" pitchFamily="34" charset="0"/>
            </a:endParaRPr>
          </a:p>
        </p:txBody>
      </p:sp>
      <p:sp>
        <p:nvSpPr>
          <p:cNvPr id="7"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1216199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31371" y="1609493"/>
            <a:ext cx="8581726" cy="4636654"/>
          </a:xfrm>
        </p:spPr>
        <p:txBody>
          <a:bodyPr/>
          <a:lstStyle/>
          <a:p>
            <a:pPr algn="just"/>
            <a:r>
              <a:rPr lang="en-US" sz="2400" dirty="0"/>
              <a:t>	</a:t>
            </a:r>
            <a:r>
              <a:rPr lang="en-US" sz="2400" dirty="0">
                <a:solidFill>
                  <a:schemeClr val="tx1"/>
                </a:solidFill>
              </a:rPr>
              <a:t>The UN 2030 Agenda has set out 17 Sustainable Development Goals (SDGs) relating to various areas of critical importance for progress and prosperity. Their implementation involves all countries and all political and institutional stakeholders acting in collaborative partnership.</a:t>
            </a:r>
          </a:p>
          <a:p>
            <a:pPr algn="just"/>
            <a:r>
              <a:rPr lang="en-US" sz="2400" dirty="0">
                <a:solidFill>
                  <a:schemeClr val="tx1"/>
                </a:solidFill>
              </a:rPr>
              <a:t>	The SDGs respond to the need to foster universal peace and freedom, to eradicate poverty in all its forms and dimensions, and to achieve substantial improvements, in terms of personal security, well-being and justice, in the three dimensions of sustainable development: the economic, social and environmental. </a:t>
            </a:r>
            <a:endParaRPr lang="it-IT" sz="2400" dirty="0">
              <a:solidFill>
                <a:schemeClr val="tx1"/>
              </a:solidFill>
            </a:endParaRPr>
          </a:p>
          <a:p>
            <a:pPr algn="just">
              <a:lnSpc>
                <a:spcPct val="100000"/>
              </a:lnSpc>
            </a:pPr>
            <a:endParaRPr lang="it-IT" dirty="0"/>
          </a:p>
          <a:p>
            <a:pPr>
              <a:lnSpc>
                <a:spcPct val="100000"/>
              </a:lnSpc>
            </a:pPr>
            <a:endParaRPr lang="en-US" dirty="0"/>
          </a:p>
          <a:p>
            <a:endParaRPr lang="it-IT" dirty="0"/>
          </a:p>
        </p:txBody>
      </p:sp>
      <p:sp>
        <p:nvSpPr>
          <p:cNvPr id="8" name="Segnaposto numero diapositiva 7"/>
          <p:cNvSpPr>
            <a:spLocks noGrp="1"/>
          </p:cNvSpPr>
          <p:nvPr>
            <p:ph type="sldNum" sz="quarter" idx="12"/>
          </p:nvPr>
        </p:nvSpPr>
        <p:spPr/>
        <p:txBody>
          <a:bodyPr/>
          <a:lstStyle/>
          <a:p>
            <a:fld id="{1C97FF98-940A-4A06-8159-30D93523CFB8}" type="slidenum">
              <a:rPr lang="it-IT" smtClean="0"/>
              <a:pPr/>
              <a:t>2</a:t>
            </a:fld>
            <a:endParaRPr lang="it-IT" dirty="0"/>
          </a:p>
        </p:txBody>
      </p:sp>
      <p:sp>
        <p:nvSpPr>
          <p:cNvPr id="15"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a:t>
            </a:r>
            <a:r>
              <a:rPr lang="it-IT">
                <a:solidFill>
                  <a:schemeClr val="tx1"/>
                </a:solidFill>
              </a:rPr>
              <a:t>, 27 </a:t>
            </a:r>
            <a:r>
              <a:rPr lang="it-IT" dirty="0">
                <a:solidFill>
                  <a:schemeClr val="tx1"/>
                </a:solidFill>
              </a:rPr>
              <a:t>– 29 March 2018</a:t>
            </a:r>
            <a:endParaRPr lang="it-IT" dirty="0"/>
          </a:p>
        </p:txBody>
      </p:sp>
    </p:spTree>
    <p:extLst>
      <p:ext uri="{BB962C8B-B14F-4D97-AF65-F5344CB8AC3E}">
        <p14:creationId xmlns:p14="http://schemas.microsoft.com/office/powerpoint/2010/main" val="2624544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23455" y="2191384"/>
            <a:ext cx="8589642" cy="2753061"/>
          </a:xfrm>
        </p:spPr>
        <p:txBody>
          <a:bodyPr/>
          <a:lstStyle/>
          <a:p>
            <a:pPr algn="just"/>
            <a:r>
              <a:rPr lang="en-US" sz="2400" dirty="0">
                <a:solidFill>
                  <a:schemeClr val="tx1"/>
                </a:solidFill>
              </a:rPr>
              <a:t>	The reform introduced by law n. 240 of 2010 is aimed to increase efficiency and effectiveness by recognizing a higher degree of autonomy to universities including when it comes to establish the typologies of study courses (degree and master degree).</a:t>
            </a:r>
          </a:p>
          <a:p>
            <a:pPr algn="just"/>
            <a:r>
              <a:rPr lang="en-US" sz="2400" dirty="0">
                <a:solidFill>
                  <a:schemeClr val="tx1"/>
                </a:solidFill>
              </a:rPr>
              <a:t>	This triggered a gradual process of rationalization of the educational offer. </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20</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2688607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37174" y="1127000"/>
            <a:ext cx="8997949" cy="840230"/>
          </a:xfrm>
        </p:spPr>
        <p:txBody>
          <a:bodyPr/>
          <a:lstStyle/>
          <a:p>
            <a:r>
              <a:rPr lang="en-US" sz="1800" b="0" dirty="0">
                <a:solidFill>
                  <a:schemeClr val="tx1"/>
                </a:solidFill>
              </a:rPr>
              <a:t>This rationalization is shown by the number of study courses, which decreased after the reform (table n. 2).</a:t>
            </a:r>
            <a:r>
              <a:rPr lang="it-IT" sz="1800" b="0" dirty="0">
                <a:solidFill>
                  <a:schemeClr val="tx1"/>
                </a:solidFill>
              </a:rPr>
              <a:t/>
            </a:r>
            <a:br>
              <a:rPr lang="it-IT" sz="1800" b="0" dirty="0">
                <a:solidFill>
                  <a:schemeClr val="tx1"/>
                </a:solidFill>
              </a:rPr>
            </a:br>
            <a:endParaRPr lang="it-IT" sz="1800" b="0" dirty="0">
              <a:solidFill>
                <a:schemeClr val="tx1"/>
              </a:solidFill>
            </a:endParaRPr>
          </a:p>
        </p:txBody>
      </p:sp>
      <p:sp>
        <p:nvSpPr>
          <p:cNvPr id="6" name="Segnaposto numero diapositiva 5"/>
          <p:cNvSpPr>
            <a:spLocks noGrp="1"/>
          </p:cNvSpPr>
          <p:nvPr>
            <p:ph type="sldNum" sz="quarter" idx="12"/>
          </p:nvPr>
        </p:nvSpPr>
        <p:spPr/>
        <p:txBody>
          <a:bodyPr/>
          <a:lstStyle/>
          <a:p>
            <a:fld id="{1C97FF98-940A-4A06-8159-30D93523CFB8}" type="slidenum">
              <a:rPr lang="it-IT" smtClean="0"/>
              <a:pPr/>
              <a:t>21</a:t>
            </a:fld>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4103023005"/>
              </p:ext>
            </p:extLst>
          </p:nvPr>
        </p:nvGraphicFramePr>
        <p:xfrm>
          <a:off x="1847056" y="2373852"/>
          <a:ext cx="5781675" cy="3254883"/>
        </p:xfrm>
        <a:graphic>
          <a:graphicData uri="http://schemas.openxmlformats.org/drawingml/2006/table">
            <a:tbl>
              <a:tblPr firstRow="1" firstCol="1" bandRow="1">
                <a:tableStyleId>{5C22544A-7EE6-4342-B048-85BDC9FD1C3A}</a:tableStyleId>
              </a:tblPr>
              <a:tblGrid>
                <a:gridCol w="1630501">
                  <a:extLst>
                    <a:ext uri="{9D8B030D-6E8A-4147-A177-3AD203B41FA5}">
                      <a16:colId xmlns:a16="http://schemas.microsoft.com/office/drawing/2014/main" val="353787869"/>
                    </a:ext>
                  </a:extLst>
                </a:gridCol>
                <a:gridCol w="1102239">
                  <a:extLst>
                    <a:ext uri="{9D8B030D-6E8A-4147-A177-3AD203B41FA5}">
                      <a16:colId xmlns:a16="http://schemas.microsoft.com/office/drawing/2014/main" val="3193923349"/>
                    </a:ext>
                  </a:extLst>
                </a:gridCol>
                <a:gridCol w="609533">
                  <a:extLst>
                    <a:ext uri="{9D8B030D-6E8A-4147-A177-3AD203B41FA5}">
                      <a16:colId xmlns:a16="http://schemas.microsoft.com/office/drawing/2014/main" val="3213105090"/>
                    </a:ext>
                  </a:extLst>
                </a:gridCol>
                <a:gridCol w="610168">
                  <a:extLst>
                    <a:ext uri="{9D8B030D-6E8A-4147-A177-3AD203B41FA5}">
                      <a16:colId xmlns:a16="http://schemas.microsoft.com/office/drawing/2014/main" val="1886850746"/>
                    </a:ext>
                  </a:extLst>
                </a:gridCol>
                <a:gridCol w="610168">
                  <a:extLst>
                    <a:ext uri="{9D8B030D-6E8A-4147-A177-3AD203B41FA5}">
                      <a16:colId xmlns:a16="http://schemas.microsoft.com/office/drawing/2014/main" val="933130727"/>
                    </a:ext>
                  </a:extLst>
                </a:gridCol>
                <a:gridCol w="609533">
                  <a:extLst>
                    <a:ext uri="{9D8B030D-6E8A-4147-A177-3AD203B41FA5}">
                      <a16:colId xmlns:a16="http://schemas.microsoft.com/office/drawing/2014/main" val="2889123489"/>
                    </a:ext>
                  </a:extLst>
                </a:gridCol>
                <a:gridCol w="609533">
                  <a:extLst>
                    <a:ext uri="{9D8B030D-6E8A-4147-A177-3AD203B41FA5}">
                      <a16:colId xmlns:a16="http://schemas.microsoft.com/office/drawing/2014/main" val="3256007880"/>
                    </a:ext>
                  </a:extLst>
                </a:gridCol>
              </a:tblGrid>
              <a:tr h="330835">
                <a:tc>
                  <a:txBody>
                    <a:bodyPr/>
                    <a:lstStyle/>
                    <a:p>
                      <a:pPr marR="35560" algn="ctr">
                        <a:lnSpc>
                          <a:spcPct val="107000"/>
                        </a:lnSpc>
                        <a:spcAft>
                          <a:spcPts val="0"/>
                        </a:spcAft>
                      </a:pPr>
                      <a:r>
                        <a:rPr lang="it-IT" sz="1000" dirty="0" err="1">
                          <a:solidFill>
                            <a:schemeClr val="tx1"/>
                          </a:solidFill>
                          <a:effectLst/>
                        </a:rPr>
                        <a:t>Geographical</a:t>
                      </a:r>
                      <a:r>
                        <a:rPr lang="it-IT" sz="1000" dirty="0">
                          <a:solidFill>
                            <a:schemeClr val="tx1"/>
                          </a:solidFill>
                          <a:effectLst/>
                        </a:rPr>
                        <a:t> </a:t>
                      </a:r>
                      <a:r>
                        <a:rPr lang="it-IT" sz="1000" dirty="0" err="1">
                          <a:solidFill>
                            <a:schemeClr val="tx1"/>
                          </a:solidFill>
                          <a:effectLst/>
                        </a:rPr>
                        <a:t>distribution</a:t>
                      </a:r>
                      <a:r>
                        <a:rPr lang="it-IT" sz="10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nchor="ctr"/>
                </a:tc>
                <a:tc>
                  <a:txBody>
                    <a:bodyPr/>
                    <a:lstStyle/>
                    <a:p>
                      <a:pPr marL="16510" marR="16510" algn="ctr">
                        <a:lnSpc>
                          <a:spcPct val="107000"/>
                        </a:lnSpc>
                        <a:spcAft>
                          <a:spcPts val="0"/>
                        </a:spcAft>
                      </a:pPr>
                      <a:r>
                        <a:rPr lang="it-IT" sz="1000">
                          <a:solidFill>
                            <a:schemeClr val="tx1"/>
                          </a:solidFill>
                          <a:effectLst/>
                        </a:rPr>
                        <a:t>Degree  Courses</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L="52070">
                        <a:lnSpc>
                          <a:spcPct val="107000"/>
                        </a:lnSpc>
                        <a:spcAft>
                          <a:spcPts val="0"/>
                        </a:spcAft>
                      </a:pPr>
                      <a:r>
                        <a:rPr lang="it-IT" sz="1000">
                          <a:solidFill>
                            <a:schemeClr val="tx1"/>
                          </a:solidFill>
                          <a:effectLst/>
                        </a:rPr>
                        <a:t>2011/12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nchor="ctr"/>
                </a:tc>
                <a:tc>
                  <a:txBody>
                    <a:bodyPr/>
                    <a:lstStyle/>
                    <a:p>
                      <a:pPr marL="52070">
                        <a:lnSpc>
                          <a:spcPct val="107000"/>
                        </a:lnSpc>
                        <a:spcAft>
                          <a:spcPts val="0"/>
                        </a:spcAft>
                      </a:pPr>
                      <a:r>
                        <a:rPr lang="it-IT" sz="1000">
                          <a:solidFill>
                            <a:schemeClr val="tx1"/>
                          </a:solidFill>
                          <a:effectLst/>
                        </a:rPr>
                        <a:t>2012/13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nchor="ctr"/>
                </a:tc>
                <a:tc>
                  <a:txBody>
                    <a:bodyPr/>
                    <a:lstStyle/>
                    <a:p>
                      <a:pPr marL="52070">
                        <a:lnSpc>
                          <a:spcPct val="107000"/>
                        </a:lnSpc>
                        <a:spcAft>
                          <a:spcPts val="0"/>
                        </a:spcAft>
                      </a:pPr>
                      <a:r>
                        <a:rPr lang="it-IT" sz="1000">
                          <a:solidFill>
                            <a:schemeClr val="tx1"/>
                          </a:solidFill>
                          <a:effectLst/>
                        </a:rPr>
                        <a:t>2013/14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nchor="ctr"/>
                </a:tc>
                <a:tc>
                  <a:txBody>
                    <a:bodyPr/>
                    <a:lstStyle/>
                    <a:p>
                      <a:pPr marL="52070">
                        <a:lnSpc>
                          <a:spcPct val="107000"/>
                        </a:lnSpc>
                        <a:spcAft>
                          <a:spcPts val="0"/>
                        </a:spcAft>
                      </a:pPr>
                      <a:r>
                        <a:rPr lang="it-IT" sz="1000">
                          <a:solidFill>
                            <a:schemeClr val="tx1"/>
                          </a:solidFill>
                          <a:effectLst/>
                        </a:rPr>
                        <a:t>2014/15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nchor="ctr"/>
                </a:tc>
                <a:tc>
                  <a:txBody>
                    <a:bodyPr/>
                    <a:lstStyle/>
                    <a:p>
                      <a:pPr marL="52070">
                        <a:lnSpc>
                          <a:spcPct val="107000"/>
                        </a:lnSpc>
                        <a:spcAft>
                          <a:spcPts val="0"/>
                        </a:spcAft>
                      </a:pPr>
                      <a:r>
                        <a:rPr lang="it-IT" sz="1000">
                          <a:solidFill>
                            <a:schemeClr val="tx1"/>
                          </a:solidFill>
                          <a:effectLst/>
                        </a:rPr>
                        <a:t>2015/16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nchor="ctr"/>
                </a:tc>
                <a:extLst>
                  <a:ext uri="{0D108BD9-81ED-4DB2-BD59-A6C34878D82A}">
                    <a16:rowId xmlns:a16="http://schemas.microsoft.com/office/drawing/2014/main" val="2898225977"/>
                  </a:ext>
                </a:extLst>
              </a:tr>
              <a:tr h="167640">
                <a:tc rowSpan="4">
                  <a:txBody>
                    <a:bodyPr/>
                    <a:lstStyle/>
                    <a:p>
                      <a:pPr marR="34925" algn="ctr">
                        <a:lnSpc>
                          <a:spcPct val="107000"/>
                        </a:lnSpc>
                        <a:spcAft>
                          <a:spcPts val="0"/>
                        </a:spcAft>
                      </a:pPr>
                      <a:r>
                        <a:rPr lang="it-IT" sz="1000">
                          <a:solidFill>
                            <a:schemeClr val="tx1"/>
                          </a:solidFill>
                          <a:effectLst/>
                        </a:rPr>
                        <a:t>NORTH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nchor="ctr"/>
                </a:tc>
                <a:tc>
                  <a:txBody>
                    <a:bodyPr/>
                    <a:lstStyle/>
                    <a:p>
                      <a:pPr algn="ctr">
                        <a:lnSpc>
                          <a:spcPct val="107000"/>
                        </a:lnSpc>
                        <a:spcAft>
                          <a:spcPts val="0"/>
                        </a:spcAft>
                      </a:pPr>
                      <a:r>
                        <a:rPr lang="it-IT" sz="1000">
                          <a:solidFill>
                            <a:schemeClr val="tx1"/>
                          </a:solidFill>
                          <a:effectLst/>
                        </a:rPr>
                        <a:t>Three-year degree</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988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984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989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971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968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1897362717"/>
                  </a:ext>
                </a:extLst>
              </a:tr>
              <a:tr h="168910">
                <a:tc vMerge="1">
                  <a:txBody>
                    <a:bodyPr/>
                    <a:lstStyle/>
                    <a:p>
                      <a:endParaRPr lang="it-IT"/>
                    </a:p>
                  </a:txBody>
                  <a:tcPr/>
                </a:tc>
                <a:tc>
                  <a:txBody>
                    <a:bodyPr/>
                    <a:lstStyle/>
                    <a:p>
                      <a:pPr algn="ctr">
                        <a:lnSpc>
                          <a:spcPct val="107000"/>
                        </a:lnSpc>
                        <a:spcAft>
                          <a:spcPts val="0"/>
                        </a:spcAft>
                      </a:pPr>
                      <a:r>
                        <a:rPr lang="it-IT" sz="1000">
                          <a:solidFill>
                            <a:schemeClr val="tx1"/>
                          </a:solidFill>
                          <a:effectLst/>
                        </a:rPr>
                        <a:t>Master degree</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853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851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870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863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875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3692832213"/>
                  </a:ext>
                </a:extLst>
              </a:tr>
              <a:tr h="167640">
                <a:tc vMerge="1">
                  <a:txBody>
                    <a:bodyPr/>
                    <a:lstStyle/>
                    <a:p>
                      <a:endParaRPr lang="it-IT"/>
                    </a:p>
                  </a:txBody>
                  <a:tcPr/>
                </a:tc>
                <a:tc>
                  <a:txBody>
                    <a:bodyPr/>
                    <a:lstStyle/>
                    <a:p>
                      <a:pPr algn="ctr">
                        <a:lnSpc>
                          <a:spcPct val="107000"/>
                        </a:lnSpc>
                        <a:spcAft>
                          <a:spcPts val="0"/>
                        </a:spcAft>
                      </a:pPr>
                      <a:r>
                        <a:rPr lang="it-IT" sz="1000">
                          <a:solidFill>
                            <a:schemeClr val="tx1"/>
                          </a:solidFill>
                          <a:effectLst/>
                        </a:rPr>
                        <a:t>Single cycle</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118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118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121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119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119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4201638898"/>
                  </a:ext>
                </a:extLst>
              </a:tr>
              <a:tr h="168910">
                <a:tc vMerge="1">
                  <a:txBody>
                    <a:bodyPr/>
                    <a:lstStyle/>
                    <a:p>
                      <a:endParaRPr lang="it-IT"/>
                    </a:p>
                  </a:txBody>
                  <a:tcPr/>
                </a:tc>
                <a:tc>
                  <a:txBody>
                    <a:bodyPr/>
                    <a:lstStyle/>
                    <a:p>
                      <a:pPr algn="ctr">
                        <a:lnSpc>
                          <a:spcPct val="107000"/>
                        </a:lnSpc>
                        <a:spcAft>
                          <a:spcPts val="0"/>
                        </a:spcAft>
                      </a:pPr>
                      <a:r>
                        <a:rPr lang="it-IT" sz="1000">
                          <a:solidFill>
                            <a:schemeClr val="tx1"/>
                          </a:solidFill>
                          <a:effectLst/>
                        </a:rPr>
                        <a:t>Total</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1.959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1.953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750" algn="r">
                        <a:lnSpc>
                          <a:spcPct val="107000"/>
                        </a:lnSpc>
                        <a:spcAft>
                          <a:spcPts val="0"/>
                        </a:spcAft>
                      </a:pPr>
                      <a:r>
                        <a:rPr lang="it-IT" sz="1000">
                          <a:solidFill>
                            <a:schemeClr val="tx1"/>
                          </a:solidFill>
                          <a:effectLst/>
                        </a:rPr>
                        <a:t>1.980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1.953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1.962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447214583"/>
                  </a:ext>
                </a:extLst>
              </a:tr>
              <a:tr h="167640">
                <a:tc rowSpan="4">
                  <a:txBody>
                    <a:bodyPr/>
                    <a:lstStyle/>
                    <a:p>
                      <a:pPr marR="35560" algn="ctr">
                        <a:lnSpc>
                          <a:spcPct val="107000"/>
                        </a:lnSpc>
                        <a:spcAft>
                          <a:spcPts val="0"/>
                        </a:spcAft>
                      </a:pPr>
                      <a:r>
                        <a:rPr lang="it-IT" sz="1000">
                          <a:solidFill>
                            <a:schemeClr val="tx1"/>
                          </a:solidFill>
                          <a:effectLst/>
                        </a:rPr>
                        <a:t>CENTER</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nchor="ctr"/>
                </a:tc>
                <a:tc>
                  <a:txBody>
                    <a:bodyPr/>
                    <a:lstStyle/>
                    <a:p>
                      <a:pPr algn="ctr">
                        <a:lnSpc>
                          <a:spcPct val="107000"/>
                        </a:lnSpc>
                        <a:spcAft>
                          <a:spcPts val="0"/>
                        </a:spcAft>
                      </a:pPr>
                      <a:r>
                        <a:rPr lang="it-IT" sz="1000">
                          <a:solidFill>
                            <a:schemeClr val="tx1"/>
                          </a:solidFill>
                          <a:effectLst/>
                        </a:rPr>
                        <a:t>Three-year degree</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656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633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613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dirty="0">
                          <a:solidFill>
                            <a:schemeClr val="tx1"/>
                          </a:solidFill>
                          <a:effectLst/>
                        </a:rPr>
                        <a:t>598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589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2058084140"/>
                  </a:ext>
                </a:extLst>
              </a:tr>
              <a:tr h="167640">
                <a:tc vMerge="1">
                  <a:txBody>
                    <a:bodyPr/>
                    <a:lstStyle/>
                    <a:p>
                      <a:endParaRPr lang="it-IT"/>
                    </a:p>
                  </a:txBody>
                  <a:tcPr/>
                </a:tc>
                <a:tc>
                  <a:txBody>
                    <a:bodyPr/>
                    <a:lstStyle/>
                    <a:p>
                      <a:pPr algn="ctr">
                        <a:lnSpc>
                          <a:spcPct val="107000"/>
                        </a:lnSpc>
                        <a:spcAft>
                          <a:spcPts val="0"/>
                        </a:spcAft>
                      </a:pPr>
                      <a:r>
                        <a:rPr lang="it-IT" sz="1000">
                          <a:solidFill>
                            <a:schemeClr val="tx1"/>
                          </a:solidFill>
                          <a:effectLst/>
                        </a:rPr>
                        <a:t>Master degree</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552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536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540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535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540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2289604866"/>
                  </a:ext>
                </a:extLst>
              </a:tr>
              <a:tr h="168910">
                <a:tc vMerge="1">
                  <a:txBody>
                    <a:bodyPr/>
                    <a:lstStyle/>
                    <a:p>
                      <a:endParaRPr lang="it-IT"/>
                    </a:p>
                  </a:txBody>
                  <a:tcPr/>
                </a:tc>
                <a:tc>
                  <a:txBody>
                    <a:bodyPr/>
                    <a:lstStyle/>
                    <a:p>
                      <a:pPr algn="ctr">
                        <a:lnSpc>
                          <a:spcPct val="107000"/>
                        </a:lnSpc>
                        <a:spcAft>
                          <a:spcPts val="0"/>
                        </a:spcAft>
                      </a:pPr>
                      <a:r>
                        <a:rPr lang="it-IT" sz="1000">
                          <a:solidFill>
                            <a:schemeClr val="tx1"/>
                          </a:solidFill>
                          <a:effectLst/>
                        </a:rPr>
                        <a:t>Single cycle</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73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75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79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78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79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604836044"/>
                  </a:ext>
                </a:extLst>
              </a:tr>
              <a:tr h="167640">
                <a:tc vMerge="1">
                  <a:txBody>
                    <a:bodyPr/>
                    <a:lstStyle/>
                    <a:p>
                      <a:endParaRPr lang="it-IT"/>
                    </a:p>
                  </a:txBody>
                  <a:tcPr/>
                </a:tc>
                <a:tc>
                  <a:txBody>
                    <a:bodyPr/>
                    <a:lstStyle/>
                    <a:p>
                      <a:pPr algn="ctr">
                        <a:lnSpc>
                          <a:spcPct val="107000"/>
                        </a:lnSpc>
                        <a:spcAft>
                          <a:spcPts val="0"/>
                        </a:spcAft>
                      </a:pPr>
                      <a:r>
                        <a:rPr lang="it-IT" sz="1000">
                          <a:solidFill>
                            <a:schemeClr val="tx1"/>
                          </a:solidFill>
                          <a:effectLst/>
                        </a:rPr>
                        <a:t>Total</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1.281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1.244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750" algn="r">
                        <a:lnSpc>
                          <a:spcPct val="107000"/>
                        </a:lnSpc>
                        <a:spcAft>
                          <a:spcPts val="0"/>
                        </a:spcAft>
                      </a:pPr>
                      <a:r>
                        <a:rPr lang="it-IT" sz="1000">
                          <a:solidFill>
                            <a:schemeClr val="tx1"/>
                          </a:solidFill>
                          <a:effectLst/>
                        </a:rPr>
                        <a:t>1.232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1.211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1.208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4097234220"/>
                  </a:ext>
                </a:extLst>
              </a:tr>
              <a:tr h="168910">
                <a:tc rowSpan="4">
                  <a:txBody>
                    <a:bodyPr/>
                    <a:lstStyle/>
                    <a:p>
                      <a:pPr marR="37465" algn="ctr">
                        <a:lnSpc>
                          <a:spcPct val="107000"/>
                        </a:lnSpc>
                        <a:spcAft>
                          <a:spcPts val="0"/>
                        </a:spcAft>
                      </a:pPr>
                      <a:r>
                        <a:rPr lang="it-IT" sz="1000">
                          <a:solidFill>
                            <a:schemeClr val="tx1"/>
                          </a:solidFill>
                          <a:effectLst/>
                        </a:rPr>
                        <a:t>SOUTH</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nchor="ctr"/>
                </a:tc>
                <a:tc>
                  <a:txBody>
                    <a:bodyPr/>
                    <a:lstStyle/>
                    <a:p>
                      <a:pPr algn="ctr">
                        <a:lnSpc>
                          <a:spcPct val="107000"/>
                        </a:lnSpc>
                        <a:spcAft>
                          <a:spcPts val="0"/>
                        </a:spcAft>
                      </a:pPr>
                      <a:r>
                        <a:rPr lang="it-IT" sz="1000">
                          <a:solidFill>
                            <a:schemeClr val="tx1"/>
                          </a:solidFill>
                          <a:effectLst/>
                        </a:rPr>
                        <a:t>Three-year degree</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707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720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732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707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698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2189281899"/>
                  </a:ext>
                </a:extLst>
              </a:tr>
              <a:tr h="167640">
                <a:tc vMerge="1">
                  <a:txBody>
                    <a:bodyPr/>
                    <a:lstStyle/>
                    <a:p>
                      <a:endParaRPr lang="it-IT"/>
                    </a:p>
                  </a:txBody>
                  <a:tcPr/>
                </a:tc>
                <a:tc>
                  <a:txBody>
                    <a:bodyPr/>
                    <a:lstStyle/>
                    <a:p>
                      <a:pPr algn="ctr">
                        <a:lnSpc>
                          <a:spcPct val="107000"/>
                        </a:lnSpc>
                        <a:spcAft>
                          <a:spcPts val="0"/>
                        </a:spcAft>
                      </a:pPr>
                      <a:r>
                        <a:rPr lang="it-IT" sz="1000">
                          <a:solidFill>
                            <a:schemeClr val="tx1"/>
                          </a:solidFill>
                          <a:effectLst/>
                        </a:rPr>
                        <a:t>Master degree</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598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599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600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596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600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1154650511"/>
                  </a:ext>
                </a:extLst>
              </a:tr>
              <a:tr h="168910">
                <a:tc vMerge="1">
                  <a:txBody>
                    <a:bodyPr/>
                    <a:lstStyle/>
                    <a:p>
                      <a:endParaRPr lang="it-IT"/>
                    </a:p>
                  </a:txBody>
                  <a:tcPr/>
                </a:tc>
                <a:tc>
                  <a:txBody>
                    <a:bodyPr/>
                    <a:lstStyle/>
                    <a:p>
                      <a:pPr algn="ctr">
                        <a:lnSpc>
                          <a:spcPct val="107000"/>
                        </a:lnSpc>
                        <a:spcAft>
                          <a:spcPts val="0"/>
                        </a:spcAft>
                      </a:pPr>
                      <a:r>
                        <a:rPr lang="it-IT" sz="1000">
                          <a:solidFill>
                            <a:schemeClr val="tx1"/>
                          </a:solidFill>
                          <a:effectLst/>
                        </a:rPr>
                        <a:t>Single cycle</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111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117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118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116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118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1885559654"/>
                  </a:ext>
                </a:extLst>
              </a:tr>
              <a:tr h="167640">
                <a:tc vMerge="1">
                  <a:txBody>
                    <a:bodyPr/>
                    <a:lstStyle/>
                    <a:p>
                      <a:endParaRPr lang="it-IT"/>
                    </a:p>
                  </a:txBody>
                  <a:tcPr/>
                </a:tc>
                <a:tc>
                  <a:txBody>
                    <a:bodyPr/>
                    <a:lstStyle/>
                    <a:p>
                      <a:pPr algn="ctr">
                        <a:lnSpc>
                          <a:spcPct val="107000"/>
                        </a:lnSpc>
                        <a:spcAft>
                          <a:spcPts val="0"/>
                        </a:spcAft>
                      </a:pPr>
                      <a:r>
                        <a:rPr lang="it-IT" sz="1000">
                          <a:solidFill>
                            <a:schemeClr val="tx1"/>
                          </a:solidFill>
                          <a:effectLst/>
                        </a:rPr>
                        <a:t>Total</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1.416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1.436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750" algn="r">
                        <a:lnSpc>
                          <a:spcPct val="107000"/>
                        </a:lnSpc>
                        <a:spcAft>
                          <a:spcPts val="0"/>
                        </a:spcAft>
                      </a:pPr>
                      <a:r>
                        <a:rPr lang="it-IT" sz="1000">
                          <a:solidFill>
                            <a:schemeClr val="tx1"/>
                          </a:solidFill>
                          <a:effectLst/>
                        </a:rPr>
                        <a:t>1.450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1.419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1.416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2753090095"/>
                  </a:ext>
                </a:extLst>
              </a:tr>
              <a:tr h="167640">
                <a:tc rowSpan="4">
                  <a:txBody>
                    <a:bodyPr/>
                    <a:lstStyle/>
                    <a:p>
                      <a:pPr marR="34290" algn="ctr">
                        <a:lnSpc>
                          <a:spcPct val="107000"/>
                        </a:lnSpc>
                        <a:spcAft>
                          <a:spcPts val="0"/>
                        </a:spcAft>
                      </a:pPr>
                      <a:r>
                        <a:rPr lang="it-IT" sz="1000" dirty="0">
                          <a:solidFill>
                            <a:schemeClr val="tx1"/>
                          </a:solidFill>
                          <a:effectLst/>
                        </a:rPr>
                        <a:t>ITALY</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nchor="ctr"/>
                </a:tc>
                <a:tc>
                  <a:txBody>
                    <a:bodyPr/>
                    <a:lstStyle/>
                    <a:p>
                      <a:pPr algn="ctr">
                        <a:lnSpc>
                          <a:spcPct val="107000"/>
                        </a:lnSpc>
                        <a:spcAft>
                          <a:spcPts val="0"/>
                        </a:spcAft>
                      </a:pPr>
                      <a:r>
                        <a:rPr lang="it-IT" sz="1000">
                          <a:solidFill>
                            <a:schemeClr val="tx1"/>
                          </a:solidFill>
                          <a:effectLst/>
                        </a:rPr>
                        <a:t>Three-year degree</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2.351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2.337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750" algn="r">
                        <a:lnSpc>
                          <a:spcPct val="107000"/>
                        </a:lnSpc>
                        <a:spcAft>
                          <a:spcPts val="0"/>
                        </a:spcAft>
                      </a:pPr>
                      <a:r>
                        <a:rPr lang="it-IT" sz="1000">
                          <a:solidFill>
                            <a:schemeClr val="tx1"/>
                          </a:solidFill>
                          <a:effectLst/>
                        </a:rPr>
                        <a:t>2.334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2.276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2.255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3637026034"/>
                  </a:ext>
                </a:extLst>
              </a:tr>
              <a:tr h="168910">
                <a:tc vMerge="1">
                  <a:txBody>
                    <a:bodyPr/>
                    <a:lstStyle/>
                    <a:p>
                      <a:endParaRPr lang="it-IT"/>
                    </a:p>
                  </a:txBody>
                  <a:tcPr/>
                </a:tc>
                <a:tc>
                  <a:txBody>
                    <a:bodyPr/>
                    <a:lstStyle/>
                    <a:p>
                      <a:pPr algn="ctr">
                        <a:lnSpc>
                          <a:spcPct val="107000"/>
                        </a:lnSpc>
                        <a:spcAft>
                          <a:spcPts val="0"/>
                        </a:spcAft>
                      </a:pPr>
                      <a:r>
                        <a:rPr lang="it-IT" sz="1000">
                          <a:solidFill>
                            <a:schemeClr val="tx1"/>
                          </a:solidFill>
                          <a:effectLst/>
                        </a:rPr>
                        <a:t>II livello</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2.003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1.986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750" algn="r">
                        <a:lnSpc>
                          <a:spcPct val="107000"/>
                        </a:lnSpc>
                        <a:spcAft>
                          <a:spcPts val="0"/>
                        </a:spcAft>
                      </a:pPr>
                      <a:r>
                        <a:rPr lang="it-IT" sz="1000">
                          <a:solidFill>
                            <a:schemeClr val="tx1"/>
                          </a:solidFill>
                          <a:effectLst/>
                        </a:rPr>
                        <a:t>2.010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1.994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2.015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2119535186"/>
                  </a:ext>
                </a:extLst>
              </a:tr>
              <a:tr h="168275">
                <a:tc vMerge="1">
                  <a:txBody>
                    <a:bodyPr/>
                    <a:lstStyle/>
                    <a:p>
                      <a:endParaRPr lang="it-IT"/>
                    </a:p>
                  </a:txBody>
                  <a:tcPr/>
                </a:tc>
                <a:tc>
                  <a:txBody>
                    <a:bodyPr/>
                    <a:lstStyle/>
                    <a:p>
                      <a:pPr algn="ctr">
                        <a:lnSpc>
                          <a:spcPct val="107000"/>
                        </a:lnSpc>
                        <a:spcAft>
                          <a:spcPts val="0"/>
                        </a:spcAft>
                      </a:pPr>
                      <a:r>
                        <a:rPr lang="it-IT" sz="1000">
                          <a:solidFill>
                            <a:schemeClr val="tx1"/>
                          </a:solidFill>
                          <a:effectLst/>
                        </a:rPr>
                        <a:t>Single cycle</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302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310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318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313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316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3713297551"/>
                  </a:ext>
                </a:extLst>
              </a:tr>
              <a:tr h="178435">
                <a:tc vMerge="1">
                  <a:txBody>
                    <a:bodyPr/>
                    <a:lstStyle/>
                    <a:p>
                      <a:endParaRPr lang="it-IT"/>
                    </a:p>
                  </a:txBody>
                  <a:tcPr/>
                </a:tc>
                <a:tc>
                  <a:txBody>
                    <a:bodyPr/>
                    <a:lstStyle/>
                    <a:p>
                      <a:pPr algn="ctr">
                        <a:lnSpc>
                          <a:spcPct val="107000"/>
                        </a:lnSpc>
                        <a:spcAft>
                          <a:spcPts val="0"/>
                        </a:spcAft>
                      </a:pPr>
                      <a:r>
                        <a:rPr lang="it-IT" sz="1000">
                          <a:solidFill>
                            <a:schemeClr val="tx1"/>
                          </a:solidFill>
                          <a:effectLst/>
                        </a:rPr>
                        <a:t>Total</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4.656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4.633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750" algn="r">
                        <a:lnSpc>
                          <a:spcPct val="107000"/>
                        </a:lnSpc>
                        <a:spcAft>
                          <a:spcPts val="0"/>
                        </a:spcAft>
                      </a:pPr>
                      <a:r>
                        <a:rPr lang="it-IT" sz="1000">
                          <a:solidFill>
                            <a:schemeClr val="tx1"/>
                          </a:solidFill>
                          <a:effectLst/>
                        </a:rPr>
                        <a:t>4.662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a:solidFill>
                            <a:schemeClr val="tx1"/>
                          </a:solidFill>
                          <a:effectLst/>
                        </a:rPr>
                        <a:t>4.583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tc>
                  <a:txBody>
                    <a:bodyPr/>
                    <a:lstStyle/>
                    <a:p>
                      <a:pPr marR="31115" algn="r">
                        <a:lnSpc>
                          <a:spcPct val="107000"/>
                        </a:lnSpc>
                        <a:spcAft>
                          <a:spcPts val="0"/>
                        </a:spcAft>
                      </a:pPr>
                      <a:r>
                        <a:rPr lang="it-IT" sz="1000" dirty="0">
                          <a:solidFill>
                            <a:schemeClr val="tx1"/>
                          </a:solidFill>
                          <a:effectLst/>
                        </a:rPr>
                        <a:t>4.586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12700" marT="19685" marB="0"/>
                </a:tc>
                <a:extLst>
                  <a:ext uri="{0D108BD9-81ED-4DB2-BD59-A6C34878D82A}">
                    <a16:rowId xmlns:a16="http://schemas.microsoft.com/office/drawing/2014/main" val="2733026764"/>
                  </a:ext>
                </a:extLst>
              </a:tr>
            </a:tbl>
          </a:graphicData>
        </a:graphic>
      </p:graphicFrame>
      <p:sp>
        <p:nvSpPr>
          <p:cNvPr id="3" name="CasellaDiTesto 2"/>
          <p:cNvSpPr txBox="1"/>
          <p:nvPr/>
        </p:nvSpPr>
        <p:spPr>
          <a:xfrm>
            <a:off x="1847056" y="1967230"/>
            <a:ext cx="3527377" cy="225464"/>
          </a:xfrm>
          <a:prstGeom prst="rect">
            <a:avLst/>
          </a:prstGeom>
          <a:solidFill>
            <a:schemeClr val="bg1"/>
          </a:solidFill>
          <a:ln>
            <a:noFill/>
          </a:ln>
        </p:spPr>
        <p:txBody>
          <a:bodyPr vert="horz" wrap="none" lIns="91440" tIns="45721" rIns="91440" bIns="45721" rtlCol="0" anchor="ctr">
            <a:noAutofit/>
          </a:bodyPr>
          <a:lstStyle/>
          <a:p>
            <a:r>
              <a:rPr lang="en-US" sz="1400" dirty="0"/>
              <a:t>NUMBER OF COURSES AND GEOGRAPHICAL DISTRIBUTION</a:t>
            </a:r>
            <a:endParaRPr lang="it-IT" sz="1400" dirty="0"/>
          </a:p>
        </p:txBody>
      </p:sp>
      <p:sp>
        <p:nvSpPr>
          <p:cNvPr id="4" name="CasellaDiTesto 3"/>
          <p:cNvSpPr txBox="1"/>
          <p:nvPr/>
        </p:nvSpPr>
        <p:spPr>
          <a:xfrm>
            <a:off x="1847056" y="5628735"/>
            <a:ext cx="4031229" cy="501477"/>
          </a:xfrm>
          <a:prstGeom prst="rect">
            <a:avLst/>
          </a:prstGeom>
          <a:solidFill>
            <a:schemeClr val="bg1"/>
          </a:solidFill>
          <a:ln>
            <a:noFill/>
          </a:ln>
        </p:spPr>
        <p:txBody>
          <a:bodyPr vert="horz" wrap="none" lIns="91440" tIns="45721" rIns="91440" bIns="45721" rtlCol="0" anchor="ctr">
            <a:noAutofit/>
          </a:bodyPr>
          <a:lstStyle/>
          <a:p>
            <a:r>
              <a:rPr lang="en-US" sz="1200" dirty="0"/>
              <a:t>Source: Corte </a:t>
            </a:r>
            <a:r>
              <a:rPr lang="en-US" sz="1200" dirty="0" err="1"/>
              <a:t>dei</a:t>
            </a:r>
            <a:r>
              <a:rPr lang="en-US" sz="1200" dirty="0"/>
              <a:t> </a:t>
            </a:r>
            <a:r>
              <a:rPr lang="en-US" sz="1200" dirty="0" err="1"/>
              <a:t>conti</a:t>
            </a:r>
            <a:r>
              <a:rPr lang="en-US" sz="1200" dirty="0"/>
              <a:t> on data of the Ministry for education</a:t>
            </a:r>
            <a:endParaRPr lang="it-IT" sz="1200" dirty="0"/>
          </a:p>
        </p:txBody>
      </p:sp>
      <p:sp>
        <p:nvSpPr>
          <p:cNvPr id="8"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1856680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23455" y="1483567"/>
            <a:ext cx="8686800" cy="4901342"/>
          </a:xfrm>
        </p:spPr>
        <p:txBody>
          <a:bodyPr/>
          <a:lstStyle/>
          <a:p>
            <a:pPr algn="just"/>
            <a:r>
              <a:rPr lang="en-US" sz="2400" dirty="0">
                <a:solidFill>
                  <a:schemeClr val="tx1"/>
                </a:solidFill>
              </a:rPr>
              <a:t>	The right to education is anchored in the Italian Constitution. The State has exclusive authority to define the so-called “Essential Levels of Performance” (LEP), to be provided by Universities.</a:t>
            </a:r>
            <a:endParaRPr lang="it-IT" sz="2400" dirty="0">
              <a:solidFill>
                <a:schemeClr val="tx1"/>
              </a:solidFill>
            </a:endParaRPr>
          </a:p>
          <a:p>
            <a:pPr algn="just"/>
            <a:r>
              <a:rPr lang="en-US" sz="2400" dirty="0">
                <a:solidFill>
                  <a:schemeClr val="tx1"/>
                </a:solidFill>
              </a:rPr>
              <a:t>	Legislative decree n. 68 of 2012 sets out an integrated system to guarantee the right to education, which involves a number of subjects, amongst which:</a:t>
            </a:r>
            <a:endParaRPr lang="it-IT" sz="2400" dirty="0">
              <a:solidFill>
                <a:schemeClr val="tx1"/>
              </a:solidFill>
            </a:endParaRPr>
          </a:p>
          <a:p>
            <a:pPr algn="just"/>
            <a:r>
              <a:rPr lang="en-US" sz="2400" dirty="0">
                <a:solidFill>
                  <a:schemeClr val="tx1"/>
                </a:solidFill>
              </a:rPr>
              <a:t>- The Regions to regulate and activate actions related to the concrete exercise of the right to education; </a:t>
            </a:r>
          </a:p>
          <a:p>
            <a:pPr algn="just"/>
            <a:r>
              <a:rPr lang="en-US" sz="2400" dirty="0">
                <a:solidFill>
                  <a:schemeClr val="tx1"/>
                </a:solidFill>
              </a:rPr>
              <a:t>- The Universities to organize services – including orientation and tutoring – and to promote cultural, sport and leisure activities, as well as exchange between students of Italian and foreign universities.</a:t>
            </a: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22</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617104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1C97FF98-940A-4A06-8159-30D93523CFB8}" type="slidenum">
              <a:rPr lang="it-IT" smtClean="0"/>
              <a:pPr/>
              <a:t>23</a:t>
            </a:fld>
            <a:endParaRPr lang="it-IT" dirty="0"/>
          </a:p>
        </p:txBody>
      </p:sp>
      <p:graphicFrame>
        <p:nvGraphicFramePr>
          <p:cNvPr id="8" name="Tabella 7"/>
          <p:cNvGraphicFramePr>
            <a:graphicFrameLocks noGrp="1"/>
          </p:cNvGraphicFramePr>
          <p:nvPr>
            <p:extLst>
              <p:ext uri="{D42A27DB-BD31-4B8C-83A1-F6EECF244321}">
                <p14:modId xmlns:p14="http://schemas.microsoft.com/office/powerpoint/2010/main" val="1146091667"/>
              </p:ext>
            </p:extLst>
          </p:nvPr>
        </p:nvGraphicFramePr>
        <p:xfrm>
          <a:off x="2288064" y="3285871"/>
          <a:ext cx="4899660" cy="1577594"/>
        </p:xfrm>
        <a:graphic>
          <a:graphicData uri="http://schemas.openxmlformats.org/drawingml/2006/table">
            <a:tbl>
              <a:tblPr firstRow="1" firstCol="1" bandRow="1">
                <a:tableStyleId>{5C22544A-7EE6-4342-B048-85BDC9FD1C3A}</a:tableStyleId>
              </a:tblPr>
              <a:tblGrid>
                <a:gridCol w="448635">
                  <a:extLst>
                    <a:ext uri="{9D8B030D-6E8A-4147-A177-3AD203B41FA5}">
                      <a16:colId xmlns:a16="http://schemas.microsoft.com/office/drawing/2014/main" val="104706139"/>
                    </a:ext>
                  </a:extLst>
                </a:gridCol>
                <a:gridCol w="663199">
                  <a:extLst>
                    <a:ext uri="{9D8B030D-6E8A-4147-A177-3AD203B41FA5}">
                      <a16:colId xmlns:a16="http://schemas.microsoft.com/office/drawing/2014/main" val="2281058906"/>
                    </a:ext>
                  </a:extLst>
                </a:gridCol>
                <a:gridCol w="543949">
                  <a:extLst>
                    <a:ext uri="{9D8B030D-6E8A-4147-A177-3AD203B41FA5}">
                      <a16:colId xmlns:a16="http://schemas.microsoft.com/office/drawing/2014/main" val="696304219"/>
                    </a:ext>
                  </a:extLst>
                </a:gridCol>
                <a:gridCol w="536780">
                  <a:extLst>
                    <a:ext uri="{9D8B030D-6E8A-4147-A177-3AD203B41FA5}">
                      <a16:colId xmlns:a16="http://schemas.microsoft.com/office/drawing/2014/main" val="3169907043"/>
                    </a:ext>
                  </a:extLst>
                </a:gridCol>
                <a:gridCol w="664781">
                  <a:extLst>
                    <a:ext uri="{9D8B030D-6E8A-4147-A177-3AD203B41FA5}">
                      <a16:colId xmlns:a16="http://schemas.microsoft.com/office/drawing/2014/main" val="2930753458"/>
                    </a:ext>
                  </a:extLst>
                </a:gridCol>
                <a:gridCol w="583067">
                  <a:extLst>
                    <a:ext uri="{9D8B030D-6E8A-4147-A177-3AD203B41FA5}">
                      <a16:colId xmlns:a16="http://schemas.microsoft.com/office/drawing/2014/main" val="105326482"/>
                    </a:ext>
                  </a:extLst>
                </a:gridCol>
                <a:gridCol w="744386">
                  <a:extLst>
                    <a:ext uri="{9D8B030D-6E8A-4147-A177-3AD203B41FA5}">
                      <a16:colId xmlns:a16="http://schemas.microsoft.com/office/drawing/2014/main" val="444211120"/>
                    </a:ext>
                  </a:extLst>
                </a:gridCol>
                <a:gridCol w="714863">
                  <a:extLst>
                    <a:ext uri="{9D8B030D-6E8A-4147-A177-3AD203B41FA5}">
                      <a16:colId xmlns:a16="http://schemas.microsoft.com/office/drawing/2014/main" val="3366192170"/>
                    </a:ext>
                  </a:extLst>
                </a:gridCol>
              </a:tblGrid>
              <a:tr h="339725">
                <a:tc>
                  <a:txBody>
                    <a:bodyPr/>
                    <a:lstStyle/>
                    <a:p>
                      <a:pPr marR="66040" algn="ctr">
                        <a:lnSpc>
                          <a:spcPct val="107000"/>
                        </a:lnSpc>
                        <a:spcAft>
                          <a:spcPts val="0"/>
                        </a:spcAft>
                      </a:pPr>
                      <a:r>
                        <a:rPr lang="it-IT" sz="900">
                          <a:effectLst/>
                        </a:rPr>
                        <a:t>Year</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ctr"/>
                </a:tc>
                <a:tc>
                  <a:txBody>
                    <a:bodyPr/>
                    <a:lstStyle/>
                    <a:p>
                      <a:pPr algn="ctr">
                        <a:lnSpc>
                          <a:spcPct val="107000"/>
                        </a:lnSpc>
                        <a:spcAft>
                          <a:spcPts val="0"/>
                        </a:spcAft>
                      </a:pPr>
                      <a:r>
                        <a:rPr lang="it-IT" sz="900">
                          <a:effectLst/>
                        </a:rPr>
                        <a:t>Regional expenditure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8890" algn="ctr">
                        <a:lnSpc>
                          <a:spcPct val="107000"/>
                        </a:lnSpc>
                        <a:spcAft>
                          <a:spcPts val="0"/>
                        </a:spcAft>
                      </a:pPr>
                      <a:r>
                        <a:rPr lang="it-IT" sz="900">
                          <a:effectLst/>
                        </a:rPr>
                        <a:t>Amount  FIS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algn="ctr">
                        <a:lnSpc>
                          <a:spcPct val="107000"/>
                        </a:lnSpc>
                        <a:spcAft>
                          <a:spcPts val="0"/>
                        </a:spcAft>
                      </a:pPr>
                      <a:r>
                        <a:rPr lang="it-IT" sz="900">
                          <a:effectLst/>
                        </a:rPr>
                        <a:t>Total amount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algn="ctr">
                        <a:lnSpc>
                          <a:spcPct val="107000"/>
                        </a:lnSpc>
                        <a:spcAft>
                          <a:spcPts val="0"/>
                        </a:spcAft>
                      </a:pPr>
                      <a:r>
                        <a:rPr lang="it-IT" sz="900" dirty="0" err="1">
                          <a:effectLst/>
                        </a:rPr>
                        <a:t>Number</a:t>
                      </a:r>
                      <a:r>
                        <a:rPr lang="it-IT" sz="900" dirty="0">
                          <a:effectLst/>
                        </a:rPr>
                        <a:t> of </a:t>
                      </a:r>
                      <a:r>
                        <a:rPr lang="it-IT" sz="900" dirty="0" err="1">
                          <a:effectLst/>
                        </a:rPr>
                        <a:t>eligible</a:t>
                      </a:r>
                      <a:r>
                        <a:rPr lang="it-IT" sz="900" dirty="0">
                          <a:effectLst/>
                        </a:rPr>
                        <a:t> </a:t>
                      </a:r>
                      <a:r>
                        <a:rPr lang="it-IT" sz="900" dirty="0" err="1">
                          <a:effectLst/>
                        </a:rPr>
                        <a:t>students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algn="ctr">
                        <a:lnSpc>
                          <a:spcPct val="107000"/>
                        </a:lnSpc>
                        <a:spcAft>
                          <a:spcPts val="0"/>
                        </a:spcAft>
                      </a:pPr>
                      <a:r>
                        <a:rPr lang="it-IT" sz="900">
                          <a:effectLst/>
                        </a:rPr>
                        <a:t>Number of recipient tudents</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1270" algn="ctr">
                        <a:lnSpc>
                          <a:spcPct val="107000"/>
                        </a:lnSpc>
                        <a:spcAft>
                          <a:spcPts val="0"/>
                        </a:spcAft>
                      </a:pPr>
                      <a:r>
                        <a:rPr lang="it-IT" sz="900" dirty="0">
                          <a:effectLst/>
                        </a:rPr>
                        <a:t>% of </a:t>
                      </a:r>
                      <a:r>
                        <a:rPr lang="it-IT" sz="900" dirty="0" err="1">
                          <a:effectLst/>
                        </a:rPr>
                        <a:t>met</a:t>
                      </a:r>
                      <a:r>
                        <a:rPr lang="it-IT" sz="900" dirty="0">
                          <a:effectLst/>
                        </a:rPr>
                        <a:t> </a:t>
                      </a:r>
                      <a:r>
                        <a:rPr lang="it-IT" sz="900" dirty="0" err="1">
                          <a:effectLst/>
                        </a:rPr>
                        <a:t>needs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algn="ctr">
                        <a:lnSpc>
                          <a:spcPct val="107000"/>
                        </a:lnSpc>
                        <a:spcAft>
                          <a:spcPts val="0"/>
                        </a:spcAft>
                      </a:pPr>
                      <a:r>
                        <a:rPr lang="it-IT" sz="900" dirty="0" err="1">
                          <a:effectLst/>
                        </a:rPr>
                        <a:t>Number</a:t>
                      </a:r>
                      <a:r>
                        <a:rPr lang="it-IT" sz="900" dirty="0">
                          <a:effectLst/>
                        </a:rPr>
                        <a:t> of </a:t>
                      </a:r>
                      <a:r>
                        <a:rPr lang="it-IT" sz="900" dirty="0" err="1">
                          <a:effectLst/>
                        </a:rPr>
                        <a:t>unmet</a:t>
                      </a:r>
                      <a:r>
                        <a:rPr lang="it-IT" sz="900" baseline="0" dirty="0">
                          <a:effectLst/>
                        </a:rPr>
                        <a:t> </a:t>
                      </a:r>
                      <a:r>
                        <a:rPr lang="it-IT" sz="900" baseline="0" dirty="0" err="1">
                          <a:effectLst/>
                        </a:rPr>
                        <a:t>needs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extLst>
                  <a:ext uri="{0D108BD9-81ED-4DB2-BD59-A6C34878D82A}">
                    <a16:rowId xmlns:a16="http://schemas.microsoft.com/office/drawing/2014/main" val="1333201756"/>
                  </a:ext>
                </a:extLst>
              </a:tr>
              <a:tr h="196850">
                <a:tc>
                  <a:txBody>
                    <a:bodyPr/>
                    <a:lstStyle/>
                    <a:p>
                      <a:pPr marR="43180" algn="r">
                        <a:lnSpc>
                          <a:spcPct val="107000"/>
                        </a:lnSpc>
                        <a:spcAft>
                          <a:spcPts val="0"/>
                        </a:spcAft>
                      </a:pPr>
                      <a:r>
                        <a:rPr lang="it-IT" sz="900">
                          <a:effectLst/>
                        </a:rPr>
                        <a:t>2011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334,4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98,6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433,0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176.353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131.263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74,43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   45.090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extLst>
                  <a:ext uri="{0D108BD9-81ED-4DB2-BD59-A6C34878D82A}">
                    <a16:rowId xmlns:a16="http://schemas.microsoft.com/office/drawing/2014/main" val="2977848002"/>
                  </a:ext>
                </a:extLst>
              </a:tr>
              <a:tr h="198120">
                <a:tc>
                  <a:txBody>
                    <a:bodyPr/>
                    <a:lstStyle/>
                    <a:p>
                      <a:pPr marR="43180" algn="r">
                        <a:lnSpc>
                          <a:spcPct val="107000"/>
                        </a:lnSpc>
                        <a:spcAft>
                          <a:spcPts val="0"/>
                        </a:spcAft>
                      </a:pPr>
                      <a:r>
                        <a:rPr lang="it-IT" sz="900">
                          <a:effectLst/>
                        </a:rPr>
                        <a:t>2012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294,4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162,9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457,3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171.819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114.817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66,82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57.002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extLst>
                  <a:ext uri="{0D108BD9-81ED-4DB2-BD59-A6C34878D82A}">
                    <a16:rowId xmlns:a16="http://schemas.microsoft.com/office/drawing/2014/main" val="1098451150"/>
                  </a:ext>
                </a:extLst>
              </a:tr>
              <a:tr h="196850">
                <a:tc>
                  <a:txBody>
                    <a:bodyPr/>
                    <a:lstStyle/>
                    <a:p>
                      <a:pPr marR="43180" algn="r">
                        <a:lnSpc>
                          <a:spcPct val="107000"/>
                        </a:lnSpc>
                        <a:spcAft>
                          <a:spcPts val="0"/>
                        </a:spcAft>
                      </a:pPr>
                      <a:r>
                        <a:rPr lang="it-IT" sz="900">
                          <a:effectLst/>
                        </a:rPr>
                        <a:t>2013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313,8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149,2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463,0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171.304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136.621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79,75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34.683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extLst>
                  <a:ext uri="{0D108BD9-81ED-4DB2-BD59-A6C34878D82A}">
                    <a16:rowId xmlns:a16="http://schemas.microsoft.com/office/drawing/2014/main" val="3106702704"/>
                  </a:ext>
                </a:extLst>
              </a:tr>
              <a:tr h="196850">
                <a:tc>
                  <a:txBody>
                    <a:bodyPr/>
                    <a:lstStyle/>
                    <a:p>
                      <a:pPr marR="43180" algn="r">
                        <a:lnSpc>
                          <a:spcPct val="107000"/>
                        </a:lnSpc>
                        <a:spcAft>
                          <a:spcPts val="0"/>
                        </a:spcAft>
                      </a:pPr>
                      <a:r>
                        <a:rPr lang="it-IT" sz="900">
                          <a:effectLst/>
                        </a:rPr>
                        <a:t>2014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322,6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162,7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485,3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179.284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133.117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74,25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46.167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extLst>
                  <a:ext uri="{0D108BD9-81ED-4DB2-BD59-A6C34878D82A}">
                    <a16:rowId xmlns:a16="http://schemas.microsoft.com/office/drawing/2014/main" val="3131444140"/>
                  </a:ext>
                </a:extLst>
              </a:tr>
              <a:tr h="196850">
                <a:tc>
                  <a:txBody>
                    <a:bodyPr/>
                    <a:lstStyle/>
                    <a:p>
                      <a:pPr marR="43180" algn="r">
                        <a:lnSpc>
                          <a:spcPct val="107000"/>
                        </a:lnSpc>
                        <a:spcAft>
                          <a:spcPts val="0"/>
                        </a:spcAft>
                      </a:pPr>
                      <a:r>
                        <a:rPr lang="it-IT" sz="900">
                          <a:effectLst/>
                        </a:rPr>
                        <a:t>2015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336,7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162,0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a:effectLst/>
                        </a:rPr>
                        <a:t>498,7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188.612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139.370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3815" algn="r">
                        <a:lnSpc>
                          <a:spcPct val="107000"/>
                        </a:lnSpc>
                        <a:spcAft>
                          <a:spcPts val="0"/>
                        </a:spcAft>
                      </a:pPr>
                      <a:r>
                        <a:rPr lang="it-IT" sz="900">
                          <a:effectLst/>
                        </a:rPr>
                        <a:t>73,89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tc>
                  <a:txBody>
                    <a:bodyPr/>
                    <a:lstStyle/>
                    <a:p>
                      <a:pPr marR="45085" algn="r">
                        <a:lnSpc>
                          <a:spcPct val="107000"/>
                        </a:lnSpc>
                        <a:spcAft>
                          <a:spcPts val="0"/>
                        </a:spcAft>
                      </a:pPr>
                      <a:r>
                        <a:rPr lang="it-IT" sz="900" dirty="0">
                          <a:effectLst/>
                        </a:rPr>
                        <a:t>49.242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3025" marR="0" marT="0" marB="5080" anchor="b"/>
                </a:tc>
                <a:extLst>
                  <a:ext uri="{0D108BD9-81ED-4DB2-BD59-A6C34878D82A}">
                    <a16:rowId xmlns:a16="http://schemas.microsoft.com/office/drawing/2014/main" val="3820670382"/>
                  </a:ext>
                </a:extLst>
              </a:tr>
            </a:tbl>
          </a:graphicData>
        </a:graphic>
      </p:graphicFrame>
      <p:sp>
        <p:nvSpPr>
          <p:cNvPr id="3" name="CasellaDiTesto 2"/>
          <p:cNvSpPr txBox="1"/>
          <p:nvPr/>
        </p:nvSpPr>
        <p:spPr>
          <a:xfrm>
            <a:off x="6391469" y="1903445"/>
            <a:ext cx="914400" cy="914400"/>
          </a:xfrm>
          <a:prstGeom prst="rect">
            <a:avLst/>
          </a:prstGeom>
          <a:solidFill>
            <a:schemeClr val="bg1"/>
          </a:solidFill>
          <a:ln>
            <a:noFill/>
          </a:ln>
        </p:spPr>
        <p:txBody>
          <a:bodyPr vert="horz" wrap="none" lIns="91440" tIns="45721" rIns="91440" bIns="45721" rtlCol="0" anchor="ctr">
            <a:noAutofit/>
          </a:bodyPr>
          <a:lstStyle/>
          <a:p>
            <a:r>
              <a:rPr lang="it-IT" sz="1200" b="1" dirty="0"/>
              <a:t>TABLE  3</a:t>
            </a:r>
          </a:p>
        </p:txBody>
      </p:sp>
      <p:sp>
        <p:nvSpPr>
          <p:cNvPr id="4" name="CasellaDiTesto 3"/>
          <p:cNvSpPr txBox="1"/>
          <p:nvPr/>
        </p:nvSpPr>
        <p:spPr>
          <a:xfrm>
            <a:off x="2288064" y="2886324"/>
            <a:ext cx="3711519" cy="295416"/>
          </a:xfrm>
          <a:prstGeom prst="rect">
            <a:avLst/>
          </a:prstGeom>
          <a:solidFill>
            <a:schemeClr val="bg1"/>
          </a:solidFill>
          <a:ln>
            <a:noFill/>
          </a:ln>
        </p:spPr>
        <p:txBody>
          <a:bodyPr vert="horz" wrap="none" lIns="91440" tIns="45721" rIns="91440" bIns="45721" rtlCol="0" anchor="ctr">
            <a:noAutofit/>
          </a:bodyPr>
          <a:lstStyle/>
          <a:p>
            <a:r>
              <a:rPr lang="en-US" sz="1400" dirty="0"/>
              <a:t>RESOURCES AVAILABLE FOR SCHOLARSHIP 	(in million euro)</a:t>
            </a:r>
            <a:endParaRPr lang="it-IT" sz="1400" dirty="0"/>
          </a:p>
        </p:txBody>
      </p:sp>
      <p:sp>
        <p:nvSpPr>
          <p:cNvPr id="5" name="CasellaDiTesto 4"/>
          <p:cNvSpPr txBox="1"/>
          <p:nvPr/>
        </p:nvSpPr>
        <p:spPr>
          <a:xfrm>
            <a:off x="2155371" y="4967598"/>
            <a:ext cx="4236097" cy="363894"/>
          </a:xfrm>
          <a:prstGeom prst="rect">
            <a:avLst/>
          </a:prstGeom>
          <a:solidFill>
            <a:schemeClr val="bg1"/>
          </a:solidFill>
          <a:ln>
            <a:noFill/>
          </a:ln>
        </p:spPr>
        <p:txBody>
          <a:bodyPr vert="horz" wrap="none" lIns="91440" tIns="45721" rIns="91440" bIns="45721" rtlCol="0" anchor="ctr">
            <a:noAutofit/>
          </a:bodyPr>
          <a:lstStyle/>
          <a:p>
            <a:r>
              <a:rPr lang="en-US" sz="1200" dirty="0"/>
              <a:t>Source: Corte </a:t>
            </a:r>
            <a:r>
              <a:rPr lang="en-US" sz="1200" dirty="0" err="1"/>
              <a:t>dei</a:t>
            </a:r>
            <a:r>
              <a:rPr lang="en-US" sz="1200" dirty="0"/>
              <a:t> </a:t>
            </a:r>
            <a:r>
              <a:rPr lang="en-US" sz="1200" dirty="0" err="1"/>
              <a:t>conti</a:t>
            </a:r>
            <a:r>
              <a:rPr lang="en-US" sz="1200" dirty="0"/>
              <a:t> on data of the Ministry for education</a:t>
            </a:r>
            <a:endParaRPr lang="it-IT" sz="1200" dirty="0"/>
          </a:p>
        </p:txBody>
      </p:sp>
      <p:sp>
        <p:nvSpPr>
          <p:cNvPr id="9" name="CasellaDiTesto 8"/>
          <p:cNvSpPr txBox="1"/>
          <p:nvPr/>
        </p:nvSpPr>
        <p:spPr>
          <a:xfrm>
            <a:off x="2024742" y="1259633"/>
            <a:ext cx="4562670" cy="914400"/>
          </a:xfrm>
          <a:prstGeom prst="rect">
            <a:avLst/>
          </a:prstGeom>
          <a:solidFill>
            <a:schemeClr val="bg1"/>
          </a:solidFill>
          <a:ln>
            <a:noFill/>
          </a:ln>
        </p:spPr>
        <p:txBody>
          <a:bodyPr vert="horz" wrap="none" lIns="91440" tIns="45721" rIns="91440" bIns="45721" rtlCol="0" anchor="ctr">
            <a:noAutofit/>
          </a:bodyPr>
          <a:lstStyle/>
          <a:p>
            <a:endParaRPr lang="it-IT" sz="1500" dirty="0">
              <a:solidFill>
                <a:srgbClr val="A92A1A"/>
              </a:solidFill>
              <a:latin typeface="Myriad Pro" panose="020B0503030403020204" pitchFamily="34" charset="0"/>
            </a:endParaRPr>
          </a:p>
        </p:txBody>
      </p:sp>
      <p:sp>
        <p:nvSpPr>
          <p:cNvPr id="11" name="CasellaDiTesto 10"/>
          <p:cNvSpPr txBox="1"/>
          <p:nvPr/>
        </p:nvSpPr>
        <p:spPr>
          <a:xfrm>
            <a:off x="737118" y="1155501"/>
            <a:ext cx="8770776" cy="943888"/>
          </a:xfrm>
          <a:prstGeom prst="rect">
            <a:avLst/>
          </a:prstGeom>
          <a:solidFill>
            <a:schemeClr val="bg1"/>
          </a:solidFill>
          <a:ln>
            <a:noFill/>
          </a:ln>
        </p:spPr>
        <p:txBody>
          <a:bodyPr vert="horz" wrap="none" lIns="91440" tIns="45721" rIns="91440" bIns="45721" rtlCol="0" anchor="ctr">
            <a:noAutofit/>
          </a:bodyPr>
          <a:lstStyle/>
          <a:p>
            <a:pPr algn="just"/>
            <a:r>
              <a:rPr lang="en-US" dirty="0"/>
              <a:t>The following table (n. 3) shows data regarding the resources available for scholarships </a:t>
            </a:r>
          </a:p>
          <a:p>
            <a:pPr algn="just"/>
            <a:r>
              <a:rPr lang="en-US" dirty="0"/>
              <a:t>in the period 2011-2015, as well as their adequacy compared to actual demands in 2015.</a:t>
            </a:r>
            <a:endParaRPr lang="it-IT" dirty="0"/>
          </a:p>
        </p:txBody>
      </p:sp>
      <p:sp>
        <p:nvSpPr>
          <p:cNvPr id="10"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1703627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3064" y="2191384"/>
            <a:ext cx="8600033" cy="3750257"/>
          </a:xfrm>
        </p:spPr>
        <p:txBody>
          <a:bodyPr/>
          <a:lstStyle/>
          <a:p>
            <a:pPr algn="just"/>
            <a:r>
              <a:rPr lang="en-US" sz="2400" dirty="0">
                <a:solidFill>
                  <a:schemeClr val="tx1"/>
                </a:solidFill>
              </a:rPr>
              <a:t>	The Ministry for Education and Research promotes agreements and memorandums of understanding between various Institutions to contribute towards the success of the education process and to enlarge the types of services provided.</a:t>
            </a:r>
            <a:endParaRPr lang="it-IT" sz="2400" dirty="0">
              <a:solidFill>
                <a:schemeClr val="tx1"/>
              </a:solidFill>
            </a:endParaRPr>
          </a:p>
          <a:p>
            <a:pPr algn="just"/>
            <a:r>
              <a:rPr lang="en-US" sz="2400" dirty="0">
                <a:solidFill>
                  <a:schemeClr val="tx1"/>
                </a:solidFill>
              </a:rPr>
              <a:t>	Among these services, there are student accommodations, transport facilities, health care and free access to culture and learning documentation. The right to benefit of these services is provided by regions and universities, depending on income conditions.</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24</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3530023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33846" y="1264298"/>
            <a:ext cx="8735148" cy="4899803"/>
          </a:xfrm>
        </p:spPr>
        <p:txBody>
          <a:bodyPr/>
          <a:lstStyle/>
          <a:p>
            <a:pPr algn="just"/>
            <a:r>
              <a:rPr lang="en-US" sz="2400" dirty="0">
                <a:solidFill>
                  <a:schemeClr val="tx1"/>
                </a:solidFill>
              </a:rPr>
              <a:t>	Scholarships are ensured, within the ceiling of available resources, to students meeting the requirements in terms of academic merit and financial conditions. The amount is established every three years by an inter-ministerial decree. </a:t>
            </a:r>
            <a:endParaRPr lang="it-IT" sz="2400" dirty="0">
              <a:solidFill>
                <a:schemeClr val="tx1"/>
              </a:solidFill>
            </a:endParaRPr>
          </a:p>
          <a:p>
            <a:pPr algn="just"/>
            <a:r>
              <a:rPr lang="en-US" sz="2400" dirty="0">
                <a:solidFill>
                  <a:schemeClr val="tx1"/>
                </a:solidFill>
              </a:rPr>
              <a:t>	The national data regarding scholarships show an acceptance rate of 80% of applications. At a regional level, there are significant differences: some regions have sufficient resources to provide scholarships (for example, Basilicata, Emilia Romagna, Umbria), some others have resources to meet most of the needs (Lombardy, Piedmont, Tuscany), whilst less than a half regions have inadequate resources compared to the needs.</a:t>
            </a:r>
            <a:endParaRPr lang="it-IT" sz="2400" dirty="0">
              <a:solidFill>
                <a:schemeClr val="tx1"/>
              </a:solidFill>
            </a:endParaRPr>
          </a:p>
          <a:p>
            <a:pPr algn="just"/>
            <a:r>
              <a:rPr lang="en-US" sz="2400" dirty="0">
                <a:solidFill>
                  <a:schemeClr val="tx1"/>
                </a:solidFill>
              </a:rPr>
              <a:t>	In the period considered (2012-2013, 2013-2014 and 2014-2015), the unmet needs were still high (see table n. 4).</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25</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247673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1C97FF98-940A-4A06-8159-30D93523CFB8}" type="slidenum">
              <a:rPr lang="it-IT" smtClean="0"/>
              <a:pPr/>
              <a:t>26</a:t>
            </a:fld>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3806352974"/>
              </p:ext>
            </p:extLst>
          </p:nvPr>
        </p:nvGraphicFramePr>
        <p:xfrm>
          <a:off x="1122219" y="1413168"/>
          <a:ext cx="7626925" cy="4714215"/>
        </p:xfrm>
        <a:graphic>
          <a:graphicData uri="http://schemas.openxmlformats.org/drawingml/2006/table">
            <a:tbl>
              <a:tblPr firstRow="1" firstCol="1" bandRow="1">
                <a:tableStyleId>{5C22544A-7EE6-4342-B048-85BDC9FD1C3A}</a:tableStyleId>
              </a:tblPr>
              <a:tblGrid>
                <a:gridCol w="1592155">
                  <a:extLst>
                    <a:ext uri="{9D8B030D-6E8A-4147-A177-3AD203B41FA5}">
                      <a16:colId xmlns:a16="http://schemas.microsoft.com/office/drawing/2014/main" val="2810816331"/>
                    </a:ext>
                  </a:extLst>
                </a:gridCol>
                <a:gridCol w="955143">
                  <a:extLst>
                    <a:ext uri="{9D8B030D-6E8A-4147-A177-3AD203B41FA5}">
                      <a16:colId xmlns:a16="http://schemas.microsoft.com/office/drawing/2014/main" val="578340711"/>
                    </a:ext>
                  </a:extLst>
                </a:gridCol>
                <a:gridCol w="987331">
                  <a:extLst>
                    <a:ext uri="{9D8B030D-6E8A-4147-A177-3AD203B41FA5}">
                      <a16:colId xmlns:a16="http://schemas.microsoft.com/office/drawing/2014/main" val="298199329"/>
                    </a:ext>
                  </a:extLst>
                </a:gridCol>
                <a:gridCol w="1166982">
                  <a:extLst>
                    <a:ext uri="{9D8B030D-6E8A-4147-A177-3AD203B41FA5}">
                      <a16:colId xmlns:a16="http://schemas.microsoft.com/office/drawing/2014/main" val="1022270836"/>
                    </a:ext>
                  </a:extLst>
                </a:gridCol>
                <a:gridCol w="1166982">
                  <a:extLst>
                    <a:ext uri="{9D8B030D-6E8A-4147-A177-3AD203B41FA5}">
                      <a16:colId xmlns:a16="http://schemas.microsoft.com/office/drawing/2014/main" val="4157885911"/>
                    </a:ext>
                  </a:extLst>
                </a:gridCol>
                <a:gridCol w="1015027">
                  <a:extLst>
                    <a:ext uri="{9D8B030D-6E8A-4147-A177-3AD203B41FA5}">
                      <a16:colId xmlns:a16="http://schemas.microsoft.com/office/drawing/2014/main" val="3339197889"/>
                    </a:ext>
                  </a:extLst>
                </a:gridCol>
                <a:gridCol w="743305">
                  <a:extLst>
                    <a:ext uri="{9D8B030D-6E8A-4147-A177-3AD203B41FA5}">
                      <a16:colId xmlns:a16="http://schemas.microsoft.com/office/drawing/2014/main" val="2035523041"/>
                    </a:ext>
                  </a:extLst>
                </a:gridCol>
              </a:tblGrid>
              <a:tr h="183574">
                <a:tc rowSpan="2">
                  <a:txBody>
                    <a:bodyPr/>
                    <a:lstStyle/>
                    <a:p>
                      <a:pPr marR="34925" algn="ctr">
                        <a:lnSpc>
                          <a:spcPct val="107000"/>
                        </a:lnSpc>
                        <a:spcAft>
                          <a:spcPts val="0"/>
                        </a:spcAft>
                      </a:pPr>
                      <a:r>
                        <a:rPr lang="it-IT" sz="1100" dirty="0" err="1">
                          <a:effectLst/>
                        </a:rPr>
                        <a:t>RegionS</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nchor="ctr"/>
                </a:tc>
                <a:tc gridSpan="2">
                  <a:txBody>
                    <a:bodyPr/>
                    <a:lstStyle/>
                    <a:p>
                      <a:pPr>
                        <a:lnSpc>
                          <a:spcPct val="107000"/>
                        </a:lnSpc>
                        <a:spcAft>
                          <a:spcPts val="800"/>
                        </a:spcAft>
                      </a:pPr>
                      <a:r>
                        <a:rPr lang="it-IT" sz="8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hMerge="1">
                  <a:txBody>
                    <a:bodyPr/>
                    <a:lstStyle/>
                    <a:p>
                      <a:endParaRPr lang="it-IT"/>
                    </a:p>
                  </a:txBody>
                  <a:tcPr/>
                </a:tc>
                <a:tc gridSpan="2">
                  <a:txBody>
                    <a:bodyPr/>
                    <a:lstStyle/>
                    <a:p>
                      <a:pPr marR="8255" algn="ctr">
                        <a:lnSpc>
                          <a:spcPct val="107000"/>
                        </a:lnSpc>
                        <a:spcAft>
                          <a:spcPts val="0"/>
                        </a:spcAft>
                      </a:pPr>
                      <a:r>
                        <a:rPr lang="it-IT" sz="800" dirty="0">
                          <a:effectLst/>
                        </a:rPr>
                        <a:t>2015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hMerge="1">
                  <a:txBody>
                    <a:bodyPr/>
                    <a:lstStyle/>
                    <a:p>
                      <a:endParaRPr lang="it-IT"/>
                    </a:p>
                  </a:txBody>
                  <a:tcPr/>
                </a:tc>
                <a:tc>
                  <a:txBody>
                    <a:bodyPr/>
                    <a:lstStyle/>
                    <a:p>
                      <a:pPr>
                        <a:lnSpc>
                          <a:spcPct val="107000"/>
                        </a:lnSpc>
                        <a:spcAft>
                          <a:spcPts val="800"/>
                        </a:spcAft>
                      </a:pPr>
                      <a:r>
                        <a:rPr lang="it-IT" sz="8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a:lnSpc>
                          <a:spcPct val="107000"/>
                        </a:lnSpc>
                        <a:spcAft>
                          <a:spcPts val="800"/>
                        </a:spcAft>
                      </a:pPr>
                      <a:r>
                        <a:rPr lang="it-IT" sz="8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3241289778"/>
                  </a:ext>
                </a:extLst>
              </a:tr>
              <a:tr h="540301">
                <a:tc vMerge="1">
                  <a:txBody>
                    <a:bodyPr/>
                    <a:lstStyle/>
                    <a:p>
                      <a:endParaRPr lang="it-IT"/>
                    </a:p>
                  </a:txBody>
                  <a:tcPr/>
                </a:tc>
                <a:tc>
                  <a:txBody>
                    <a:bodyPr/>
                    <a:lstStyle/>
                    <a:p>
                      <a:pPr algn="ctr">
                        <a:lnSpc>
                          <a:spcPct val="107000"/>
                        </a:lnSpc>
                        <a:spcAft>
                          <a:spcPts val="0"/>
                        </a:spcAft>
                      </a:pPr>
                      <a:r>
                        <a:rPr lang="it-IT" sz="1000" dirty="0" err="1">
                          <a:effectLst/>
                        </a:rPr>
                        <a:t>Regional</a:t>
                      </a:r>
                      <a:r>
                        <a:rPr lang="it-IT" sz="1000" dirty="0">
                          <a:effectLst/>
                        </a:rPr>
                        <a:t> </a:t>
                      </a:r>
                      <a:r>
                        <a:rPr lang="it-IT" sz="1000" dirty="0" err="1">
                          <a:effectLst/>
                        </a:rPr>
                        <a:t>expenditure</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nchor="ctr"/>
                </a:tc>
                <a:tc>
                  <a:txBody>
                    <a:bodyPr/>
                    <a:lstStyle/>
                    <a:p>
                      <a:pPr algn="ctr">
                        <a:lnSpc>
                          <a:spcPct val="107000"/>
                        </a:lnSpc>
                        <a:spcAft>
                          <a:spcPts val="0"/>
                        </a:spcAft>
                      </a:pPr>
                      <a:r>
                        <a:rPr lang="it-IT" sz="1000">
                          <a:effectLst/>
                        </a:rPr>
                        <a:t>Percentage of Supplementary</a:t>
                      </a:r>
                    </a:p>
                    <a:p>
                      <a:pPr algn="ctr">
                        <a:lnSpc>
                          <a:spcPct val="107000"/>
                        </a:lnSpc>
                        <a:spcAft>
                          <a:spcPts val="0"/>
                        </a:spcAft>
                      </a:pPr>
                      <a:r>
                        <a:rPr lang="it-IT" sz="1000">
                          <a:effectLst/>
                        </a:rPr>
                        <a:t>Fund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nchor="ctr"/>
                </a:tc>
                <a:tc>
                  <a:txBody>
                    <a:bodyPr/>
                    <a:lstStyle/>
                    <a:p>
                      <a:pPr algn="ctr">
                        <a:lnSpc>
                          <a:spcPct val="107000"/>
                        </a:lnSpc>
                        <a:spcAft>
                          <a:spcPts val="0"/>
                        </a:spcAft>
                      </a:pPr>
                      <a:r>
                        <a:rPr lang="it-IT" sz="1000" dirty="0">
                          <a:effectLst/>
                        </a:rPr>
                        <a:t>Distribution of </a:t>
                      </a:r>
                      <a:r>
                        <a:rPr lang="it-IT" sz="1000" dirty="0" err="1">
                          <a:effectLst/>
                        </a:rPr>
                        <a:t>Supplementary</a:t>
                      </a:r>
                      <a:r>
                        <a:rPr lang="it-IT" sz="1000" dirty="0">
                          <a:effectLst/>
                        </a:rPr>
                        <a:t> Fund</a:t>
                      </a:r>
                    </a:p>
                    <a:p>
                      <a:pPr algn="ctr">
                        <a:lnSpc>
                          <a:spcPct val="107000"/>
                        </a:lnSpc>
                        <a:spcAft>
                          <a:spcPts val="0"/>
                        </a:spcAft>
                      </a:pPr>
                      <a:r>
                        <a:rPr lang="it-IT" sz="1000" dirty="0">
                          <a:effectLst/>
                        </a:rPr>
                        <a:t>2015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nchor="ctr"/>
                </a:tc>
                <a:tc>
                  <a:txBody>
                    <a:bodyPr/>
                    <a:lstStyle/>
                    <a:p>
                      <a:pPr algn="ctr">
                        <a:lnSpc>
                          <a:spcPct val="107000"/>
                        </a:lnSpc>
                        <a:spcAft>
                          <a:spcPts val="0"/>
                        </a:spcAft>
                      </a:pPr>
                      <a:r>
                        <a:rPr lang="it-IT" sz="1000" dirty="0">
                          <a:effectLst/>
                        </a:rPr>
                        <a:t> </a:t>
                      </a:r>
                    </a:p>
                    <a:p>
                      <a:pPr algn="ctr">
                        <a:lnSpc>
                          <a:spcPct val="107000"/>
                        </a:lnSpc>
                        <a:spcAft>
                          <a:spcPts val="0"/>
                        </a:spcAft>
                      </a:pPr>
                      <a:r>
                        <a:rPr lang="it-IT" sz="1000" dirty="0" err="1">
                          <a:effectLst/>
                        </a:rPr>
                        <a:t>Number</a:t>
                      </a:r>
                      <a:r>
                        <a:rPr lang="it-IT" sz="1000" dirty="0">
                          <a:effectLst/>
                        </a:rPr>
                        <a:t> of </a:t>
                      </a:r>
                      <a:r>
                        <a:rPr lang="it-IT" sz="1000" dirty="0" err="1">
                          <a:effectLst/>
                        </a:rPr>
                        <a:t>eligible</a:t>
                      </a:r>
                      <a:r>
                        <a:rPr lang="it-IT" sz="1000" dirty="0">
                          <a:effectLst/>
                        </a:rPr>
                        <a:t> </a:t>
                      </a:r>
                      <a:r>
                        <a:rPr lang="it-IT" sz="1000" dirty="0" err="1">
                          <a:effectLst/>
                        </a:rPr>
                        <a:t>students</a:t>
                      </a: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algn="ctr">
                        <a:lnSpc>
                          <a:spcPct val="107000"/>
                        </a:lnSpc>
                        <a:spcAft>
                          <a:spcPts val="0"/>
                        </a:spcAft>
                      </a:pPr>
                      <a:r>
                        <a:rPr lang="it-IT" sz="1000" dirty="0">
                          <a:effectLst/>
                        </a:rPr>
                        <a:t> </a:t>
                      </a:r>
                    </a:p>
                    <a:p>
                      <a:pPr algn="ctr">
                        <a:lnSpc>
                          <a:spcPct val="107000"/>
                        </a:lnSpc>
                        <a:spcAft>
                          <a:spcPts val="0"/>
                        </a:spcAft>
                      </a:pPr>
                      <a:r>
                        <a:rPr lang="it-IT" sz="1000" dirty="0" err="1">
                          <a:effectLst/>
                        </a:rPr>
                        <a:t>Number</a:t>
                      </a:r>
                      <a:r>
                        <a:rPr lang="it-IT" sz="1000" dirty="0">
                          <a:effectLst/>
                        </a:rPr>
                        <a:t> of </a:t>
                      </a:r>
                      <a:r>
                        <a:rPr lang="it-IT" sz="1000" dirty="0" err="1">
                          <a:effectLst/>
                        </a:rPr>
                        <a:t>grants</a:t>
                      </a:r>
                      <a:r>
                        <a:rPr lang="it-IT" sz="1000" dirty="0">
                          <a:effectLst/>
                        </a:rPr>
                        <a:t> </a:t>
                      </a:r>
                      <a:r>
                        <a:rPr lang="it-IT" sz="1000" dirty="0" err="1">
                          <a:effectLst/>
                        </a:rPr>
                        <a:t>awarded</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algn="ctr">
                        <a:lnSpc>
                          <a:spcPct val="107000"/>
                        </a:lnSpc>
                        <a:spcAft>
                          <a:spcPts val="0"/>
                        </a:spcAft>
                      </a:pPr>
                      <a:r>
                        <a:rPr lang="it-IT" sz="1000" dirty="0">
                          <a:effectLst/>
                        </a:rPr>
                        <a:t>%</a:t>
                      </a:r>
                    </a:p>
                    <a:p>
                      <a:pPr marL="10795" algn="ctr">
                        <a:lnSpc>
                          <a:spcPct val="107000"/>
                        </a:lnSpc>
                        <a:spcAft>
                          <a:spcPts val="0"/>
                        </a:spcAft>
                      </a:pPr>
                      <a:r>
                        <a:rPr lang="it-IT" sz="1000" dirty="0">
                          <a:effectLst/>
                        </a:rPr>
                        <a:t>of </a:t>
                      </a:r>
                      <a:r>
                        <a:rPr lang="it-IT" sz="1000" dirty="0" err="1">
                          <a:effectLst/>
                        </a:rPr>
                        <a:t>needs</a:t>
                      </a:r>
                      <a:r>
                        <a:rPr lang="it-IT" sz="1000" dirty="0">
                          <a:effectLst/>
                        </a:rPr>
                        <a:t> </a:t>
                      </a:r>
                      <a:r>
                        <a:rPr lang="it-IT" sz="1000" dirty="0" err="1">
                          <a:effectLst/>
                        </a:rPr>
                        <a:t>satisfaction</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nchor="ctr"/>
                </a:tc>
                <a:extLst>
                  <a:ext uri="{0D108BD9-81ED-4DB2-BD59-A6C34878D82A}">
                    <a16:rowId xmlns:a16="http://schemas.microsoft.com/office/drawing/2014/main" val="1210638330"/>
                  </a:ext>
                </a:extLst>
              </a:tr>
              <a:tr h="183574">
                <a:tc>
                  <a:txBody>
                    <a:bodyPr/>
                    <a:lstStyle/>
                    <a:p>
                      <a:pPr marL="8890">
                        <a:lnSpc>
                          <a:spcPct val="107000"/>
                        </a:lnSpc>
                        <a:spcAft>
                          <a:spcPts val="0"/>
                        </a:spcAft>
                      </a:pPr>
                      <a:r>
                        <a:rPr lang="it-IT" sz="1200" dirty="0">
                          <a:effectLst/>
                        </a:rPr>
                        <a:t>ABRUZZO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14,9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5,9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20,8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5.366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5.213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97,15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1819215473"/>
                  </a:ext>
                </a:extLst>
              </a:tr>
              <a:tr h="183574">
                <a:tc>
                  <a:txBody>
                    <a:bodyPr/>
                    <a:lstStyle/>
                    <a:p>
                      <a:pPr marL="8890">
                        <a:lnSpc>
                          <a:spcPct val="107000"/>
                        </a:lnSpc>
                        <a:spcAft>
                          <a:spcPts val="0"/>
                        </a:spcAft>
                      </a:pPr>
                      <a:r>
                        <a:rPr lang="it-IT" sz="1200" dirty="0">
                          <a:effectLst/>
                        </a:rPr>
                        <a:t>BASILICATA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2,7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1,3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4,1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1.438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1.438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100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1832262028"/>
                  </a:ext>
                </a:extLst>
              </a:tr>
              <a:tr h="183574">
                <a:tc>
                  <a:txBody>
                    <a:bodyPr/>
                    <a:lstStyle/>
                    <a:p>
                      <a:pPr marL="8890">
                        <a:lnSpc>
                          <a:spcPct val="107000"/>
                        </a:lnSpc>
                        <a:spcAft>
                          <a:spcPts val="0"/>
                        </a:spcAft>
                      </a:pPr>
                      <a:r>
                        <a:rPr lang="it-IT" sz="1200" dirty="0">
                          <a:effectLst/>
                        </a:rPr>
                        <a:t>CALABRIA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dirty="0">
                          <a:effectLst/>
                        </a:rPr>
                        <a:t>8,8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6,6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15,5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8.907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3.534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39,68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3033114047"/>
                  </a:ext>
                </a:extLst>
              </a:tr>
              <a:tr h="183574">
                <a:tc>
                  <a:txBody>
                    <a:bodyPr/>
                    <a:lstStyle/>
                    <a:p>
                      <a:pPr marL="8890">
                        <a:lnSpc>
                          <a:spcPct val="107000"/>
                        </a:lnSpc>
                        <a:spcAft>
                          <a:spcPts val="0"/>
                        </a:spcAft>
                      </a:pPr>
                      <a:r>
                        <a:rPr lang="it-IT" sz="1200">
                          <a:effectLst/>
                        </a:rPr>
                        <a:t>CAMPANIA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dirty="0">
                          <a:effectLst/>
                        </a:rPr>
                        <a:t>20,1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2,1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22,2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17.440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8.471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48,57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2790325083"/>
                  </a:ext>
                </a:extLst>
              </a:tr>
              <a:tr h="183574">
                <a:tc>
                  <a:txBody>
                    <a:bodyPr/>
                    <a:lstStyle/>
                    <a:p>
                      <a:pPr marL="8890">
                        <a:lnSpc>
                          <a:spcPct val="107000"/>
                        </a:lnSpc>
                        <a:spcAft>
                          <a:spcPts val="0"/>
                        </a:spcAft>
                      </a:pPr>
                      <a:r>
                        <a:rPr lang="it-IT" sz="1200" dirty="0">
                          <a:effectLst/>
                        </a:rPr>
                        <a:t>EMILIA-ROMAGNA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dirty="0">
                          <a:effectLst/>
                        </a:rPr>
                        <a:t>44,8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22,0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66,8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19.265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19.265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100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1851966104"/>
                  </a:ext>
                </a:extLst>
              </a:tr>
              <a:tr h="183574">
                <a:tc>
                  <a:txBody>
                    <a:bodyPr/>
                    <a:lstStyle/>
                    <a:p>
                      <a:pPr marL="8890">
                        <a:lnSpc>
                          <a:spcPct val="107000"/>
                        </a:lnSpc>
                        <a:spcAft>
                          <a:spcPts val="0"/>
                        </a:spcAft>
                      </a:pPr>
                      <a:r>
                        <a:rPr lang="it-IT" sz="1200">
                          <a:effectLst/>
                        </a:rPr>
                        <a:t>FRIULI VENEZIA GIULIA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10,0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dirty="0">
                          <a:effectLst/>
                        </a:rPr>
                        <a:t>4,4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14,4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4.329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4.245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98,06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579570353"/>
                  </a:ext>
                </a:extLst>
              </a:tr>
              <a:tr h="183574">
                <a:tc>
                  <a:txBody>
                    <a:bodyPr/>
                    <a:lstStyle/>
                    <a:p>
                      <a:pPr marL="8890">
                        <a:lnSpc>
                          <a:spcPct val="107000"/>
                        </a:lnSpc>
                        <a:spcAft>
                          <a:spcPts val="0"/>
                        </a:spcAft>
                      </a:pPr>
                      <a:r>
                        <a:rPr lang="it-IT" sz="1200">
                          <a:effectLst/>
                        </a:rPr>
                        <a:t>LAZIO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37,5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dirty="0">
                          <a:effectLst/>
                        </a:rPr>
                        <a:t>12,6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50,1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19.338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12.672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65,53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1809623253"/>
                  </a:ext>
                </a:extLst>
              </a:tr>
              <a:tr h="183574">
                <a:tc>
                  <a:txBody>
                    <a:bodyPr/>
                    <a:lstStyle/>
                    <a:p>
                      <a:pPr marL="8890">
                        <a:lnSpc>
                          <a:spcPct val="107000"/>
                        </a:lnSpc>
                        <a:spcAft>
                          <a:spcPts val="0"/>
                        </a:spcAft>
                      </a:pPr>
                      <a:r>
                        <a:rPr lang="it-IT" sz="1200">
                          <a:effectLst/>
                        </a:rPr>
                        <a:t>LIGURIA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7,1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dirty="0">
                          <a:effectLst/>
                        </a:rPr>
                        <a:t>3,2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dirty="0">
                          <a:effectLst/>
                        </a:rPr>
                        <a:t>10,3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3.279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3.279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100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4077754093"/>
                  </a:ext>
                </a:extLst>
              </a:tr>
              <a:tr h="183574">
                <a:tc>
                  <a:txBody>
                    <a:bodyPr/>
                    <a:lstStyle/>
                    <a:p>
                      <a:pPr marL="8890">
                        <a:lnSpc>
                          <a:spcPct val="107000"/>
                        </a:lnSpc>
                        <a:spcAft>
                          <a:spcPts val="0"/>
                        </a:spcAft>
                      </a:pPr>
                      <a:r>
                        <a:rPr lang="it-IT" sz="1200">
                          <a:effectLst/>
                        </a:rPr>
                        <a:t>LOMBARDIA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41,2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15,4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dirty="0">
                          <a:effectLst/>
                        </a:rPr>
                        <a:t>56,6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18.182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16.482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90,65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1712686810"/>
                  </a:ext>
                </a:extLst>
              </a:tr>
              <a:tr h="183574">
                <a:tc>
                  <a:txBody>
                    <a:bodyPr/>
                    <a:lstStyle/>
                    <a:p>
                      <a:pPr marL="8890">
                        <a:lnSpc>
                          <a:spcPct val="107000"/>
                        </a:lnSpc>
                        <a:spcAft>
                          <a:spcPts val="0"/>
                        </a:spcAft>
                      </a:pPr>
                      <a:r>
                        <a:rPr lang="it-IT" sz="1200">
                          <a:effectLst/>
                        </a:rPr>
                        <a:t>MARCHE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12,8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7,5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dirty="0">
                          <a:effectLst/>
                        </a:rPr>
                        <a:t>20,4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5.559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5.418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97,46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447986288"/>
                  </a:ext>
                </a:extLst>
              </a:tr>
              <a:tr h="183574">
                <a:tc>
                  <a:txBody>
                    <a:bodyPr/>
                    <a:lstStyle/>
                    <a:p>
                      <a:pPr marL="8890">
                        <a:lnSpc>
                          <a:spcPct val="107000"/>
                        </a:lnSpc>
                        <a:spcAft>
                          <a:spcPts val="0"/>
                        </a:spcAft>
                      </a:pPr>
                      <a:r>
                        <a:rPr lang="it-IT" sz="1200">
                          <a:effectLst/>
                        </a:rPr>
                        <a:t>MOLISE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1,7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0,8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dirty="0">
                          <a:effectLst/>
                        </a:rPr>
                        <a:t>2,5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1.048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761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72,61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450911293"/>
                  </a:ext>
                </a:extLst>
              </a:tr>
              <a:tr h="183574">
                <a:tc>
                  <a:txBody>
                    <a:bodyPr/>
                    <a:lstStyle/>
                    <a:p>
                      <a:pPr marL="8890">
                        <a:lnSpc>
                          <a:spcPct val="107000"/>
                        </a:lnSpc>
                        <a:spcAft>
                          <a:spcPts val="0"/>
                        </a:spcAft>
                      </a:pPr>
                      <a:r>
                        <a:rPr lang="it-IT" sz="1200">
                          <a:effectLst/>
                        </a:rPr>
                        <a:t>PIEMONTE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21,8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10,3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32,0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dirty="0">
                          <a:effectLst/>
                        </a:rPr>
                        <a:t>              8.219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6.990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85,05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3209416478"/>
                  </a:ext>
                </a:extLst>
              </a:tr>
              <a:tr h="183574">
                <a:tc>
                  <a:txBody>
                    <a:bodyPr/>
                    <a:lstStyle/>
                    <a:p>
                      <a:pPr marL="8890">
                        <a:lnSpc>
                          <a:spcPct val="107000"/>
                        </a:lnSpc>
                        <a:spcAft>
                          <a:spcPts val="0"/>
                        </a:spcAft>
                      </a:pPr>
                      <a:r>
                        <a:rPr lang="it-IT" sz="1200">
                          <a:effectLst/>
                        </a:rPr>
                        <a:t>PUGLIA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26,1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12,7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38,8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dirty="0">
                          <a:effectLst/>
                        </a:rPr>
                        <a:t>            15.139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11.423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75,45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352519394"/>
                  </a:ext>
                </a:extLst>
              </a:tr>
              <a:tr h="183574">
                <a:tc>
                  <a:txBody>
                    <a:bodyPr/>
                    <a:lstStyle/>
                    <a:p>
                      <a:pPr marL="8890">
                        <a:lnSpc>
                          <a:spcPct val="107000"/>
                        </a:lnSpc>
                        <a:spcAft>
                          <a:spcPts val="0"/>
                        </a:spcAft>
                      </a:pPr>
                      <a:r>
                        <a:rPr lang="it-IT" sz="1200">
                          <a:effectLst/>
                        </a:rPr>
                        <a:t>SARDEGNA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8,9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6,8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15,7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dirty="0">
                          <a:effectLst/>
                        </a:rPr>
                        <a:t>              7.579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4.849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63,98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4206473876"/>
                  </a:ext>
                </a:extLst>
              </a:tr>
              <a:tr h="183574">
                <a:tc>
                  <a:txBody>
                    <a:bodyPr/>
                    <a:lstStyle/>
                    <a:p>
                      <a:pPr marL="8890">
                        <a:lnSpc>
                          <a:spcPct val="107000"/>
                        </a:lnSpc>
                        <a:spcAft>
                          <a:spcPts val="0"/>
                        </a:spcAft>
                      </a:pPr>
                      <a:r>
                        <a:rPr lang="it-IT" sz="1200">
                          <a:effectLst/>
                        </a:rPr>
                        <a:t>SICILIA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6,5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12,6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19,1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dirty="0">
                          <a:effectLst/>
                        </a:rPr>
                        <a:t>            21.666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dirty="0">
                          <a:effectLst/>
                        </a:rPr>
                        <a:t>               6.225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28,73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1119715138"/>
                  </a:ext>
                </a:extLst>
              </a:tr>
              <a:tr h="183574">
                <a:tc>
                  <a:txBody>
                    <a:bodyPr/>
                    <a:lstStyle/>
                    <a:p>
                      <a:pPr marL="8890">
                        <a:lnSpc>
                          <a:spcPct val="107000"/>
                        </a:lnSpc>
                        <a:spcAft>
                          <a:spcPts val="0"/>
                        </a:spcAft>
                      </a:pPr>
                      <a:r>
                        <a:rPr lang="it-IT" sz="1200">
                          <a:effectLst/>
                        </a:rPr>
                        <a:t>TOSCANA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39,1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21,6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60,8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15.462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dirty="0">
                          <a:effectLst/>
                        </a:rPr>
                        <a:t>             14.221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91,97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2859686624"/>
                  </a:ext>
                </a:extLst>
              </a:tr>
              <a:tr h="183574">
                <a:tc>
                  <a:txBody>
                    <a:bodyPr/>
                    <a:lstStyle/>
                    <a:p>
                      <a:pPr marL="8890">
                        <a:lnSpc>
                          <a:spcPct val="107000"/>
                        </a:lnSpc>
                        <a:spcAft>
                          <a:spcPts val="0"/>
                        </a:spcAft>
                      </a:pPr>
                      <a:r>
                        <a:rPr lang="it-IT" sz="1200">
                          <a:effectLst/>
                        </a:rPr>
                        <a:t>UMBRIA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9,9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5,3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15,3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3.430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dirty="0">
                          <a:effectLst/>
                        </a:rPr>
                        <a:t>               3.430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100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3083828011"/>
                  </a:ext>
                </a:extLst>
              </a:tr>
              <a:tr h="183574">
                <a:tc>
                  <a:txBody>
                    <a:bodyPr/>
                    <a:lstStyle/>
                    <a:p>
                      <a:pPr marL="8890">
                        <a:lnSpc>
                          <a:spcPct val="107000"/>
                        </a:lnSpc>
                        <a:spcAft>
                          <a:spcPts val="0"/>
                        </a:spcAft>
                      </a:pPr>
                      <a:r>
                        <a:rPr lang="it-IT" sz="1200">
                          <a:effectLst/>
                        </a:rPr>
                        <a:t>VALLE D'AOSTA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0,2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0,2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0,5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142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dirty="0">
                          <a:effectLst/>
                        </a:rPr>
                        <a:t>                  142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100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2435662435"/>
                  </a:ext>
                </a:extLst>
              </a:tr>
              <a:tr h="183574">
                <a:tc>
                  <a:txBody>
                    <a:bodyPr/>
                    <a:lstStyle/>
                    <a:p>
                      <a:pPr marL="8890">
                        <a:lnSpc>
                          <a:spcPct val="107000"/>
                        </a:lnSpc>
                        <a:spcAft>
                          <a:spcPts val="0"/>
                        </a:spcAft>
                      </a:pPr>
                      <a:r>
                        <a:rPr lang="it-IT" sz="1200">
                          <a:effectLst/>
                        </a:rPr>
                        <a:t>VENETO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22,4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10,6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a:effectLst/>
                        </a:rPr>
                        <a:t>33,0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a:effectLst/>
                        </a:rPr>
                        <a:t>            12.824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dirty="0">
                          <a:effectLst/>
                        </a:rPr>
                        <a:t>             11.312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dirty="0">
                          <a:effectLst/>
                        </a:rPr>
                        <a:t>88,21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4118448828"/>
                  </a:ext>
                </a:extLst>
              </a:tr>
              <a:tr h="183574">
                <a:tc>
                  <a:txBody>
                    <a:bodyPr/>
                    <a:lstStyle/>
                    <a:p>
                      <a:pPr marR="43815" algn="r">
                        <a:lnSpc>
                          <a:spcPct val="107000"/>
                        </a:lnSpc>
                        <a:spcAft>
                          <a:spcPts val="0"/>
                        </a:spcAft>
                      </a:pPr>
                      <a:r>
                        <a:rPr lang="it-IT" sz="1200">
                          <a:effectLst/>
                        </a:rPr>
                        <a:t>TOTAL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b="1" dirty="0">
                          <a:effectLst/>
                        </a:rPr>
                        <a:t>336,7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b="1" dirty="0">
                          <a:effectLst/>
                        </a:rPr>
                        <a:t>162,0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3815" algn="r">
                        <a:lnSpc>
                          <a:spcPct val="107000"/>
                        </a:lnSpc>
                        <a:spcAft>
                          <a:spcPts val="0"/>
                        </a:spcAft>
                      </a:pPr>
                      <a:r>
                        <a:rPr lang="it-IT" sz="1200" b="1" dirty="0">
                          <a:effectLst/>
                        </a:rPr>
                        <a:t>498,7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b="1" dirty="0">
                          <a:effectLst/>
                        </a:rPr>
                        <a:t>          188.612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b="1" dirty="0">
                          <a:effectLst/>
                        </a:rPr>
                        <a:t>           139.370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tc>
                  <a:txBody>
                    <a:bodyPr/>
                    <a:lstStyle/>
                    <a:p>
                      <a:pPr marR="45085" algn="r">
                        <a:lnSpc>
                          <a:spcPct val="107000"/>
                        </a:lnSpc>
                        <a:spcAft>
                          <a:spcPts val="0"/>
                        </a:spcAft>
                      </a:pPr>
                      <a:r>
                        <a:rPr lang="it-IT" sz="1200" b="1" dirty="0">
                          <a:effectLst/>
                        </a:rPr>
                        <a:t>73,89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0" marT="3810" marB="0"/>
                </a:tc>
                <a:extLst>
                  <a:ext uri="{0D108BD9-81ED-4DB2-BD59-A6C34878D82A}">
                    <a16:rowId xmlns:a16="http://schemas.microsoft.com/office/drawing/2014/main" val="3842428575"/>
                  </a:ext>
                </a:extLst>
              </a:tr>
            </a:tbl>
          </a:graphicData>
        </a:graphic>
      </p:graphicFrame>
      <p:sp>
        <p:nvSpPr>
          <p:cNvPr id="2" name="CasellaDiTesto 1"/>
          <p:cNvSpPr txBox="1"/>
          <p:nvPr/>
        </p:nvSpPr>
        <p:spPr>
          <a:xfrm>
            <a:off x="7356223" y="848024"/>
            <a:ext cx="1390261" cy="330616"/>
          </a:xfrm>
          <a:prstGeom prst="rect">
            <a:avLst/>
          </a:prstGeom>
          <a:solidFill>
            <a:schemeClr val="bg1"/>
          </a:solidFill>
          <a:ln>
            <a:noFill/>
          </a:ln>
        </p:spPr>
        <p:txBody>
          <a:bodyPr vert="horz" wrap="none" lIns="91440" tIns="45721" rIns="91440" bIns="45721" rtlCol="0" anchor="ctr">
            <a:noAutofit/>
          </a:bodyPr>
          <a:lstStyle/>
          <a:p>
            <a:pPr algn="r"/>
            <a:r>
              <a:rPr lang="en-US" sz="1200" b="1" dirty="0"/>
              <a:t>TABLE 4</a:t>
            </a:r>
            <a:endParaRPr lang="it-IT" sz="1200" dirty="0"/>
          </a:p>
        </p:txBody>
      </p:sp>
      <p:sp>
        <p:nvSpPr>
          <p:cNvPr id="3" name="CasellaDiTesto 2"/>
          <p:cNvSpPr txBox="1"/>
          <p:nvPr/>
        </p:nvSpPr>
        <p:spPr>
          <a:xfrm>
            <a:off x="1016402" y="873684"/>
            <a:ext cx="5075853" cy="410546"/>
          </a:xfrm>
          <a:prstGeom prst="rect">
            <a:avLst/>
          </a:prstGeom>
          <a:solidFill>
            <a:schemeClr val="bg1"/>
          </a:solidFill>
          <a:ln>
            <a:noFill/>
          </a:ln>
        </p:spPr>
        <p:txBody>
          <a:bodyPr vert="horz" wrap="none" lIns="91440" tIns="45721" rIns="91440" bIns="45721" rtlCol="0" anchor="ctr">
            <a:noAutofit/>
          </a:bodyPr>
          <a:lstStyle/>
          <a:p>
            <a:r>
              <a:rPr lang="it-IT" dirty="0"/>
              <a:t> </a:t>
            </a:r>
          </a:p>
          <a:p>
            <a:r>
              <a:rPr lang="it-IT" sz="1400" dirty="0"/>
              <a:t>DEGREE OF SATISFACTION</a:t>
            </a:r>
            <a:r>
              <a:rPr lang="it-IT" sz="1400" b="1" dirty="0"/>
              <a:t> </a:t>
            </a:r>
            <a:r>
              <a:rPr lang="it-IT" sz="1400" dirty="0">
                <a:effectLst>
                  <a:outerShdw blurRad="38100" dist="38100" dir="2700000" algn="tl">
                    <a:srgbClr val="000000">
                      <a:alpha val="43137"/>
                    </a:srgbClr>
                  </a:outerShdw>
                </a:effectLst>
              </a:rPr>
              <a:t>OF STUDENTS’ APPLICATIONS FOR SCHOLARSHIP</a:t>
            </a:r>
          </a:p>
        </p:txBody>
      </p:sp>
      <p:sp>
        <p:nvSpPr>
          <p:cNvPr id="4" name="CasellaDiTesto 3"/>
          <p:cNvSpPr txBox="1"/>
          <p:nvPr/>
        </p:nvSpPr>
        <p:spPr>
          <a:xfrm>
            <a:off x="1004739" y="5949430"/>
            <a:ext cx="5883893" cy="385633"/>
          </a:xfrm>
          <a:prstGeom prst="rect">
            <a:avLst/>
          </a:prstGeom>
          <a:solidFill>
            <a:schemeClr val="bg1"/>
          </a:solidFill>
          <a:ln>
            <a:noFill/>
          </a:ln>
        </p:spPr>
        <p:txBody>
          <a:bodyPr vert="horz" wrap="none" lIns="91440" tIns="45721" rIns="91440" bIns="45721" rtlCol="0" anchor="ctr">
            <a:noAutofit/>
          </a:bodyPr>
          <a:lstStyle/>
          <a:p>
            <a:r>
              <a:rPr lang="en-US" sz="1200" dirty="0"/>
              <a:t>Source: Corte </a:t>
            </a:r>
            <a:r>
              <a:rPr lang="en-US" sz="1200" dirty="0" err="1"/>
              <a:t>dei</a:t>
            </a:r>
            <a:r>
              <a:rPr lang="en-US" sz="1200" dirty="0"/>
              <a:t> </a:t>
            </a:r>
            <a:r>
              <a:rPr lang="en-US" sz="1200" dirty="0" err="1"/>
              <a:t>conti</a:t>
            </a:r>
            <a:r>
              <a:rPr lang="en-US" sz="1200" dirty="0"/>
              <a:t> on data of the Ministry for education</a:t>
            </a:r>
            <a:endParaRPr lang="it-IT" sz="1200" dirty="0"/>
          </a:p>
        </p:txBody>
      </p:sp>
      <p:sp>
        <p:nvSpPr>
          <p:cNvPr id="8"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19022183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3064" y="1303953"/>
            <a:ext cx="8780742" cy="4845942"/>
          </a:xfrm>
        </p:spPr>
        <p:txBody>
          <a:bodyPr/>
          <a:lstStyle/>
          <a:p>
            <a:pPr algn="just"/>
            <a:r>
              <a:rPr lang="en-US" sz="2200" dirty="0">
                <a:solidFill>
                  <a:schemeClr val="tx1"/>
                </a:solidFill>
              </a:rPr>
              <a:t>	In its report, the Corte </a:t>
            </a:r>
            <a:r>
              <a:rPr lang="en-US" sz="2200" dirty="0" err="1">
                <a:solidFill>
                  <a:schemeClr val="tx1"/>
                </a:solidFill>
              </a:rPr>
              <a:t>dei</a:t>
            </a:r>
            <a:r>
              <a:rPr lang="en-US" sz="2200" dirty="0">
                <a:solidFill>
                  <a:schemeClr val="tx1"/>
                </a:solidFill>
              </a:rPr>
              <a:t> </a:t>
            </a:r>
            <a:r>
              <a:rPr lang="en-US" sz="2200" dirty="0" err="1">
                <a:solidFill>
                  <a:schemeClr val="tx1"/>
                </a:solidFill>
              </a:rPr>
              <a:t>conti</a:t>
            </a:r>
            <a:r>
              <a:rPr lang="en-US" sz="2200" dirty="0">
                <a:solidFill>
                  <a:schemeClr val="tx1"/>
                </a:solidFill>
              </a:rPr>
              <a:t> also evaluates the relationship between university and the world of labor. </a:t>
            </a:r>
            <a:endParaRPr lang="it-IT" sz="2200" dirty="0">
              <a:solidFill>
                <a:schemeClr val="tx1"/>
              </a:solidFill>
            </a:endParaRPr>
          </a:p>
          <a:p>
            <a:pPr algn="just"/>
            <a:r>
              <a:rPr lang="en-US" sz="2200" dirty="0">
                <a:solidFill>
                  <a:schemeClr val="tx1"/>
                </a:solidFill>
              </a:rPr>
              <a:t>	For the analysis, it used data provided by ANVUR - National Agency for the evaluation of the university and research system – and by </a:t>
            </a:r>
            <a:r>
              <a:rPr lang="en-US" sz="2200" dirty="0" err="1">
                <a:solidFill>
                  <a:schemeClr val="tx1"/>
                </a:solidFill>
              </a:rPr>
              <a:t>Almalaurea</a:t>
            </a:r>
            <a:r>
              <a:rPr lang="en-US" sz="2200" dirty="0">
                <a:solidFill>
                  <a:schemeClr val="tx1"/>
                </a:solidFill>
              </a:rPr>
              <a:t>, an Interuniversity Consortium established in 1994, which counts 75 public and private universities amongst its members.</a:t>
            </a:r>
            <a:endParaRPr lang="it-IT" sz="2200" dirty="0">
              <a:solidFill>
                <a:schemeClr val="tx1"/>
              </a:solidFill>
            </a:endParaRPr>
          </a:p>
          <a:p>
            <a:pPr algn="just"/>
            <a:r>
              <a:rPr lang="en-US" sz="2200" dirty="0">
                <a:solidFill>
                  <a:schemeClr val="tx1"/>
                </a:solidFill>
              </a:rPr>
              <a:t>	ANVUR carries out independent, impartial and transparent evaluations on universities. </a:t>
            </a:r>
            <a:endParaRPr lang="it-IT" sz="2200" dirty="0">
              <a:solidFill>
                <a:schemeClr val="tx1"/>
              </a:solidFill>
            </a:endParaRPr>
          </a:p>
          <a:p>
            <a:pPr algn="just"/>
            <a:r>
              <a:rPr lang="en-US" sz="2200" dirty="0">
                <a:solidFill>
                  <a:schemeClr val="tx1"/>
                </a:solidFill>
              </a:rPr>
              <a:t>	</a:t>
            </a:r>
            <a:r>
              <a:rPr lang="en-US" sz="2200" dirty="0" err="1">
                <a:solidFill>
                  <a:schemeClr val="tx1"/>
                </a:solidFill>
              </a:rPr>
              <a:t>Almalaurea</a:t>
            </a:r>
            <a:r>
              <a:rPr lang="en-US" sz="2200" dirty="0">
                <a:solidFill>
                  <a:schemeClr val="tx1"/>
                </a:solidFill>
              </a:rPr>
              <a:t> carries out annual </a:t>
            </a:r>
            <a:r>
              <a:rPr lang="it-IT" sz="2200" dirty="0" err="1">
                <a:solidFill>
                  <a:schemeClr val="tx1"/>
                </a:solidFill>
              </a:rPr>
              <a:t>surveys</a:t>
            </a:r>
            <a:r>
              <a:rPr lang="it-IT" sz="2200" dirty="0">
                <a:solidFill>
                  <a:schemeClr val="tx1"/>
                </a:solidFill>
              </a:rPr>
              <a:t> on the </a:t>
            </a:r>
            <a:r>
              <a:rPr lang="it-IT" sz="2200" dirty="0" err="1">
                <a:solidFill>
                  <a:schemeClr val="tx1"/>
                </a:solidFill>
              </a:rPr>
              <a:t>students</a:t>
            </a:r>
            <a:r>
              <a:rPr lang="it-IT" sz="2200" dirty="0">
                <a:solidFill>
                  <a:schemeClr val="tx1"/>
                </a:solidFill>
              </a:rPr>
              <a:t>’ </a:t>
            </a:r>
            <a:r>
              <a:rPr lang="it-IT" sz="2200" dirty="0" err="1">
                <a:solidFill>
                  <a:schemeClr val="tx1"/>
                </a:solidFill>
              </a:rPr>
              <a:t>profile</a:t>
            </a:r>
            <a:r>
              <a:rPr lang="it-IT" sz="2200" dirty="0">
                <a:solidFill>
                  <a:schemeClr val="tx1"/>
                </a:solidFill>
              </a:rPr>
              <a:t> and </a:t>
            </a:r>
            <a:r>
              <a:rPr lang="it-IT" sz="2200" dirty="0" err="1">
                <a:solidFill>
                  <a:schemeClr val="tx1"/>
                </a:solidFill>
              </a:rPr>
              <a:t>employment</a:t>
            </a:r>
            <a:r>
              <a:rPr lang="it-IT" sz="2200" dirty="0">
                <a:solidFill>
                  <a:schemeClr val="tx1"/>
                </a:solidFill>
              </a:rPr>
              <a:t> status 1, 3 and 5 </a:t>
            </a:r>
            <a:r>
              <a:rPr lang="it-IT" sz="2200" dirty="0" err="1">
                <a:solidFill>
                  <a:schemeClr val="tx1"/>
                </a:solidFill>
              </a:rPr>
              <a:t>years</a:t>
            </a:r>
            <a:r>
              <a:rPr lang="it-IT" sz="2200" dirty="0">
                <a:solidFill>
                  <a:schemeClr val="tx1"/>
                </a:solidFill>
              </a:rPr>
              <a:t> </a:t>
            </a:r>
            <a:r>
              <a:rPr lang="it-IT" sz="2200" dirty="0" err="1">
                <a:solidFill>
                  <a:schemeClr val="tx1"/>
                </a:solidFill>
              </a:rPr>
              <a:t>after</a:t>
            </a:r>
            <a:r>
              <a:rPr lang="it-IT" sz="2200" dirty="0">
                <a:solidFill>
                  <a:schemeClr val="tx1"/>
                </a:solidFill>
              </a:rPr>
              <a:t> </a:t>
            </a:r>
            <a:r>
              <a:rPr lang="it-IT" sz="2200" dirty="0" err="1">
                <a:solidFill>
                  <a:schemeClr val="tx1"/>
                </a:solidFill>
              </a:rPr>
              <a:t>graduation</a:t>
            </a:r>
            <a:r>
              <a:rPr lang="it-IT" sz="2200" dirty="0">
                <a:solidFill>
                  <a:schemeClr val="tx1"/>
                </a:solidFill>
              </a:rPr>
              <a:t>, reporting to the </a:t>
            </a:r>
            <a:r>
              <a:rPr lang="it-IT" sz="2200" dirty="0" err="1">
                <a:solidFill>
                  <a:schemeClr val="tx1"/>
                </a:solidFill>
              </a:rPr>
              <a:t>member</a:t>
            </a:r>
            <a:r>
              <a:rPr lang="it-IT" sz="2200" dirty="0">
                <a:solidFill>
                  <a:schemeClr val="tx1"/>
                </a:solidFill>
              </a:rPr>
              <a:t> </a:t>
            </a:r>
            <a:r>
              <a:rPr lang="it-IT" sz="2200" dirty="0" err="1">
                <a:solidFill>
                  <a:schemeClr val="tx1"/>
                </a:solidFill>
              </a:rPr>
              <a:t>Universities</a:t>
            </a:r>
            <a:r>
              <a:rPr lang="it-IT" sz="2200" dirty="0">
                <a:solidFill>
                  <a:schemeClr val="tx1"/>
                </a:solidFill>
              </a:rPr>
              <a:t>, the </a:t>
            </a:r>
            <a:r>
              <a:rPr lang="it-IT" sz="2200" dirty="0" err="1">
                <a:solidFill>
                  <a:schemeClr val="tx1"/>
                </a:solidFill>
              </a:rPr>
              <a:t>Ministry</a:t>
            </a:r>
            <a:r>
              <a:rPr lang="it-IT" sz="2200" dirty="0">
                <a:solidFill>
                  <a:schemeClr val="tx1"/>
                </a:solidFill>
              </a:rPr>
              <a:t> of </a:t>
            </a:r>
            <a:r>
              <a:rPr lang="it-IT" sz="2200" dirty="0" err="1">
                <a:solidFill>
                  <a:schemeClr val="tx1"/>
                </a:solidFill>
              </a:rPr>
              <a:t>Education</a:t>
            </a:r>
            <a:r>
              <a:rPr lang="it-IT" sz="2200" dirty="0">
                <a:solidFill>
                  <a:schemeClr val="tx1"/>
                </a:solidFill>
              </a:rPr>
              <a:t> and </a:t>
            </a:r>
            <a:r>
              <a:rPr lang="it-IT" sz="2200" dirty="0" err="1">
                <a:solidFill>
                  <a:schemeClr val="tx1"/>
                </a:solidFill>
              </a:rPr>
              <a:t>Research</a:t>
            </a:r>
            <a:r>
              <a:rPr lang="it-IT" sz="2200" dirty="0">
                <a:solidFill>
                  <a:schemeClr val="tx1"/>
                </a:solidFill>
              </a:rPr>
              <a:t> and ANVUR, with a </a:t>
            </a:r>
            <a:r>
              <a:rPr lang="it-IT" sz="2200" dirty="0" err="1">
                <a:solidFill>
                  <a:schemeClr val="tx1"/>
                </a:solidFill>
              </a:rPr>
              <a:t>view</a:t>
            </a:r>
            <a:r>
              <a:rPr lang="it-IT" sz="2200" dirty="0">
                <a:solidFill>
                  <a:schemeClr val="tx1"/>
                </a:solidFill>
              </a:rPr>
              <a:t> to </a:t>
            </a:r>
            <a:r>
              <a:rPr lang="it-IT" sz="2200" dirty="0" err="1">
                <a:solidFill>
                  <a:schemeClr val="tx1"/>
                </a:solidFill>
              </a:rPr>
              <a:t>improving</a:t>
            </a:r>
            <a:r>
              <a:rPr lang="it-IT" sz="2200" dirty="0">
                <a:solidFill>
                  <a:schemeClr val="tx1"/>
                </a:solidFill>
              </a:rPr>
              <a:t> the </a:t>
            </a:r>
            <a:r>
              <a:rPr lang="it-IT" sz="2200" dirty="0" err="1">
                <a:solidFill>
                  <a:schemeClr val="tx1"/>
                </a:solidFill>
              </a:rPr>
              <a:t>decision-making</a:t>
            </a:r>
            <a:r>
              <a:rPr lang="it-IT" sz="2200" dirty="0">
                <a:solidFill>
                  <a:schemeClr val="tx1"/>
                </a:solidFill>
              </a:rPr>
              <a:t> </a:t>
            </a:r>
            <a:r>
              <a:rPr lang="it-IT" sz="2200" dirty="0" err="1">
                <a:solidFill>
                  <a:schemeClr val="tx1"/>
                </a:solidFill>
              </a:rPr>
              <a:t>process</a:t>
            </a:r>
            <a:r>
              <a:rPr lang="it-IT" sz="2200" dirty="0">
                <a:solidFill>
                  <a:schemeClr val="tx1"/>
                </a:solidFill>
              </a:rPr>
              <a:t> and </a:t>
            </a:r>
            <a:r>
              <a:rPr lang="it-IT" sz="2200" dirty="0" err="1">
                <a:solidFill>
                  <a:schemeClr val="tx1"/>
                </a:solidFill>
              </a:rPr>
              <a:t>enhancing</a:t>
            </a:r>
            <a:r>
              <a:rPr lang="it-IT" sz="2200" dirty="0">
                <a:solidFill>
                  <a:schemeClr val="tx1"/>
                </a:solidFill>
              </a:rPr>
              <a:t> the </a:t>
            </a:r>
            <a:r>
              <a:rPr lang="it-IT" sz="2200" dirty="0" err="1">
                <a:solidFill>
                  <a:schemeClr val="tx1"/>
                </a:solidFill>
              </a:rPr>
              <a:t>study</a:t>
            </a:r>
            <a:r>
              <a:rPr lang="it-IT" sz="2200" dirty="0">
                <a:solidFill>
                  <a:schemeClr val="tx1"/>
                </a:solidFill>
              </a:rPr>
              <a:t> planning, </a:t>
            </a:r>
            <a:r>
              <a:rPr lang="it-IT" sz="2200" dirty="0" err="1">
                <a:solidFill>
                  <a:schemeClr val="tx1"/>
                </a:solidFill>
              </a:rPr>
              <a:t>orientation</a:t>
            </a:r>
            <a:r>
              <a:rPr lang="it-IT" sz="2200" dirty="0">
                <a:solidFill>
                  <a:schemeClr val="tx1"/>
                </a:solidFill>
              </a:rPr>
              <a:t> and </a:t>
            </a:r>
            <a:r>
              <a:rPr lang="it-IT" sz="2200" dirty="0" err="1">
                <a:solidFill>
                  <a:schemeClr val="tx1"/>
                </a:solidFill>
              </a:rPr>
              <a:t>services</a:t>
            </a:r>
            <a:r>
              <a:rPr lang="it-IT" sz="2200" dirty="0">
                <a:solidFill>
                  <a:schemeClr val="tx1"/>
                </a:solidFill>
              </a:rPr>
              <a:t>.</a:t>
            </a: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27</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2413028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479255" y="1035698"/>
            <a:ext cx="9013372" cy="5489195"/>
          </a:xfrm>
        </p:spPr>
        <p:txBody>
          <a:bodyPr/>
          <a:lstStyle/>
          <a:p>
            <a:pPr algn="just"/>
            <a:r>
              <a:rPr lang="en-US" sz="2400" dirty="0">
                <a:solidFill>
                  <a:schemeClr val="tx1"/>
                </a:solidFill>
              </a:rPr>
              <a:t>	As shown in the analysis, in Italy a reversal of the trend in youth employment only started in 2015, one year later than the average European data. In particular, the rate of misemployment changed: 8% in 2011, 12,7% in 2014 and 11,9% in 2015.</a:t>
            </a:r>
            <a:endParaRPr lang="it-IT" sz="2400" dirty="0">
              <a:solidFill>
                <a:schemeClr val="tx1"/>
              </a:solidFill>
            </a:endParaRPr>
          </a:p>
          <a:p>
            <a:pPr algn="just"/>
            <a:r>
              <a:rPr lang="en-US" sz="2400" dirty="0">
                <a:solidFill>
                  <a:schemeClr val="tx1"/>
                </a:solidFill>
              </a:rPr>
              <a:t>	In the period 2007-2014, the gap of misemployment between graduates and bachelors changed from 3,6% to 12,3% in favor of graduates. In addition, as education levels increase, gender inequalities decrease.</a:t>
            </a:r>
            <a:endParaRPr lang="it-IT" sz="2400" dirty="0">
              <a:solidFill>
                <a:schemeClr val="tx1"/>
              </a:solidFill>
            </a:endParaRPr>
          </a:p>
          <a:p>
            <a:pPr algn="just"/>
            <a:r>
              <a:rPr lang="en-US" sz="2400" dirty="0">
                <a:solidFill>
                  <a:schemeClr val="tx1"/>
                </a:solidFill>
              </a:rPr>
              <a:t>	According to the data provided by </a:t>
            </a:r>
            <a:r>
              <a:rPr lang="en-US" sz="2400" dirty="0" err="1">
                <a:solidFill>
                  <a:schemeClr val="tx1"/>
                </a:solidFill>
              </a:rPr>
              <a:t>Almalaurea</a:t>
            </a:r>
            <a:r>
              <a:rPr lang="en-US" sz="2400" dirty="0">
                <a:solidFill>
                  <a:schemeClr val="tx1"/>
                </a:solidFill>
              </a:rPr>
              <a:t>, three years after graduation, the employment rate is 66% for three-year graduates (54% of the students continue for two years more to get master degrees), 70% for three plus two-year master graduates and 49% for five-year single cycle graduates (provided for departments of Medicine, Law, Pharmacy, Veterinary Medicine and Architecture).</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28</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3056796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23455" y="1121369"/>
            <a:ext cx="8749145" cy="5864682"/>
          </a:xfrm>
        </p:spPr>
        <p:txBody>
          <a:bodyPr/>
          <a:lstStyle/>
          <a:p>
            <a:pPr algn="just"/>
            <a:endParaRPr lang="en-US" sz="2400" dirty="0">
              <a:solidFill>
                <a:schemeClr val="tx1"/>
              </a:solidFill>
            </a:endParaRPr>
          </a:p>
          <a:p>
            <a:pPr algn="just"/>
            <a:r>
              <a:rPr lang="en-US" sz="2400" dirty="0">
                <a:solidFill>
                  <a:schemeClr val="tx1"/>
                </a:solidFill>
              </a:rPr>
              <a:t>	T</a:t>
            </a:r>
            <a:r>
              <a:rPr lang="en-US" sz="2200" dirty="0">
                <a:solidFill>
                  <a:schemeClr val="tx1"/>
                </a:solidFill>
              </a:rPr>
              <a:t>he data reported in a survey by ISTAT on graduates in the year 2011 shows that, four years after graduation, the employment estimate is: 72,8% for three-year graduates, 80,3% for single cycle graduates and 84,5% for master graduates (three years + two years).</a:t>
            </a:r>
            <a:endParaRPr lang="it-IT" sz="2200" dirty="0">
              <a:solidFill>
                <a:schemeClr val="tx1"/>
              </a:solidFill>
            </a:endParaRPr>
          </a:p>
          <a:p>
            <a:pPr algn="just"/>
            <a:r>
              <a:rPr lang="en-US" sz="2200" dirty="0">
                <a:solidFill>
                  <a:schemeClr val="tx1"/>
                </a:solidFill>
              </a:rPr>
              <a:t>	The results of these two surveys cannot be compared, as they refer to different periods and apply different methodologies. Anyway, it is interesting that in the data issued by ISTAT, single cycle degrees have a better performance in terms of employment compared to the data reported by ANVUR.</a:t>
            </a:r>
          </a:p>
          <a:p>
            <a:pPr algn="just"/>
            <a:r>
              <a:rPr lang="en-US" sz="2200" dirty="0">
                <a:solidFill>
                  <a:schemeClr val="tx1"/>
                </a:solidFill>
              </a:rPr>
              <a:t>	More detailed analysis of the survey carried out by ISTAT indicates that the highest levels of employment (more than 93%) are observed among single cycle graduates and for master graduates in Defense and Security, Medicine and Engineering (99,4%, 96,5% and 93,9%).</a:t>
            </a:r>
            <a:endParaRPr lang="it-IT" sz="2200" dirty="0">
              <a:solidFill>
                <a:schemeClr val="tx1"/>
              </a:solidFill>
            </a:endParaRPr>
          </a:p>
          <a:p>
            <a:pPr algn="just"/>
            <a:endParaRPr lang="it-IT" sz="20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29</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1747956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0589" y="1443239"/>
            <a:ext cx="8581726" cy="4420697"/>
          </a:xfrm>
        </p:spPr>
        <p:txBody>
          <a:bodyPr/>
          <a:lstStyle/>
          <a:p>
            <a:pPr algn="just"/>
            <a:r>
              <a:rPr lang="en-US" sz="2400" dirty="0"/>
              <a:t>	</a:t>
            </a:r>
            <a:r>
              <a:rPr lang="en-US" sz="2400" dirty="0">
                <a:solidFill>
                  <a:schemeClr val="tx1"/>
                </a:solidFill>
              </a:rPr>
              <a:t>The SDGs indicators were developed through a political agreement in the global community to measure progress against its values, priorities and goals. On this basis, a number of SDGs indicators have been utilized in almost all the experiences developed in recent years at both the national and supranational levels. </a:t>
            </a:r>
            <a:endParaRPr lang="it-IT" sz="2400" dirty="0">
              <a:solidFill>
                <a:schemeClr val="tx1"/>
              </a:solidFill>
            </a:endParaRPr>
          </a:p>
          <a:p>
            <a:pPr algn="just"/>
            <a:r>
              <a:rPr lang="en-US" sz="2400" dirty="0">
                <a:solidFill>
                  <a:schemeClr val="tx1"/>
                </a:solidFill>
              </a:rPr>
              <a:t>	Italy played an important role in all phases of the negotiations that led to adopt the UN 2030 Agenda. It served as the vice-president of the preparatory Committee of the Rio Conference + 20 (held in Rio de Janeiro in 2012), it took part in the SDGs Working Group and took the lead in the European Union context. </a:t>
            </a:r>
            <a:endParaRPr lang="it-IT" sz="2400" dirty="0">
              <a:solidFill>
                <a:schemeClr val="tx1"/>
              </a:solidFill>
            </a:endParaRPr>
          </a:p>
          <a:p>
            <a:pPr marL="28575" marR="28575" algn="just">
              <a:lnSpc>
                <a:spcPct val="110000"/>
              </a:lnSpc>
              <a:spcBef>
                <a:spcPts val="225"/>
              </a:spcBef>
              <a:spcAft>
                <a:spcPts val="225"/>
              </a:spcAft>
            </a:pPr>
            <a:endParaRPr lang="it-IT" sz="1400" dirty="0"/>
          </a:p>
        </p:txBody>
      </p:sp>
      <p:sp>
        <p:nvSpPr>
          <p:cNvPr id="8" name="Segnaposto numero diapositiva 7"/>
          <p:cNvSpPr>
            <a:spLocks noGrp="1"/>
          </p:cNvSpPr>
          <p:nvPr>
            <p:ph type="sldNum" sz="quarter" idx="12"/>
          </p:nvPr>
        </p:nvSpPr>
        <p:spPr/>
        <p:txBody>
          <a:bodyPr/>
          <a:lstStyle/>
          <a:p>
            <a:fld id="{1C97FF98-940A-4A06-8159-30D93523CFB8}" type="slidenum">
              <a:rPr lang="it-IT" smtClean="0"/>
              <a:pPr/>
              <a:t>3</a:t>
            </a:fld>
            <a:endParaRPr lang="it-IT" dirty="0"/>
          </a:p>
        </p:txBody>
      </p:sp>
      <p:sp>
        <p:nvSpPr>
          <p:cNvPr id="6"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a:t>
            </a:r>
            <a:r>
              <a:rPr lang="it-IT">
                <a:solidFill>
                  <a:schemeClr val="tx1"/>
                </a:solidFill>
              </a:rPr>
              <a:t>, 27 </a:t>
            </a:r>
            <a:r>
              <a:rPr lang="it-IT" dirty="0">
                <a:solidFill>
                  <a:schemeClr val="tx1"/>
                </a:solidFill>
              </a:rPr>
              <a:t>– 29 March 2018</a:t>
            </a:r>
            <a:endParaRPr lang="it-IT" dirty="0"/>
          </a:p>
        </p:txBody>
      </p:sp>
    </p:spTree>
    <p:extLst>
      <p:ext uri="{BB962C8B-B14F-4D97-AF65-F5344CB8AC3E}">
        <p14:creationId xmlns:p14="http://schemas.microsoft.com/office/powerpoint/2010/main" val="996549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23456" y="1424191"/>
            <a:ext cx="8738754" cy="5156796"/>
          </a:xfrm>
        </p:spPr>
        <p:txBody>
          <a:bodyPr/>
          <a:lstStyle/>
          <a:p>
            <a:pPr algn="just"/>
            <a:r>
              <a:rPr lang="en-US" sz="2400" dirty="0">
                <a:solidFill>
                  <a:schemeClr val="tx1"/>
                </a:solidFill>
              </a:rPr>
              <a:t>	Access of graduates to the labor market is more difficult for three-year graduates, master graduates and five-year single cycle graduates in the framework of literature disciplines (61,7% for three-year graduates and 73,4% for master graduates and five-year single course graduates), and biology disciplines (58,6% for three-year graduates and 76,5% for master graduates and five-year single cycle graduates).</a:t>
            </a:r>
            <a:endParaRPr lang="it-IT" sz="2400" dirty="0">
              <a:solidFill>
                <a:schemeClr val="tx1"/>
              </a:solidFill>
            </a:endParaRPr>
          </a:p>
          <a:p>
            <a:pPr algn="just"/>
            <a:r>
              <a:rPr lang="en-US" sz="2400" dirty="0">
                <a:solidFill>
                  <a:schemeClr val="tx1"/>
                </a:solidFill>
              </a:rPr>
              <a:t>	Three-year graduates in psychology (67,6% people employed) are significantly below average. Only one in two (52,8%) of three-year graduates has a fixed-term work or occasional work contracts or paid internships. Temporary work involves 41,9% of single cycle graduates and master graduates.</a:t>
            </a:r>
            <a:endParaRPr lang="it-IT" sz="2400" dirty="0">
              <a:solidFill>
                <a:schemeClr val="tx1"/>
              </a:solidFill>
            </a:endParaRPr>
          </a:p>
          <a:p>
            <a:pPr algn="just"/>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30</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25050179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3064" y="2191384"/>
            <a:ext cx="8600033" cy="3085460"/>
          </a:xfrm>
        </p:spPr>
        <p:txBody>
          <a:bodyPr/>
          <a:lstStyle/>
          <a:p>
            <a:pPr algn="just"/>
            <a:r>
              <a:rPr lang="en-US" sz="2400" dirty="0">
                <a:solidFill>
                  <a:schemeClr val="tx1"/>
                </a:solidFill>
              </a:rPr>
              <a:t>	A job placement service is established in almost all Italian universities (97,9% in the period 2013-2014), except for 4 universities which have not yet activated it (1 university in the North-West, 1 university in the center, and 2 universities in the South of Italy). </a:t>
            </a:r>
            <a:endParaRPr lang="it-IT" sz="2400" dirty="0">
              <a:solidFill>
                <a:schemeClr val="tx1"/>
              </a:solidFill>
            </a:endParaRPr>
          </a:p>
          <a:p>
            <a:pPr algn="just"/>
            <a:r>
              <a:rPr lang="en-US" sz="2400" dirty="0">
                <a:solidFill>
                  <a:schemeClr val="tx1"/>
                </a:solidFill>
              </a:rPr>
              <a:t>	Single-cycle graduates and master graduates coming from Defense and Security, Medicine and Engineering have higher monthly salaries (more than 1,600 euros per month). </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31</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2488646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23455" y="2191384"/>
            <a:ext cx="8589642" cy="2753061"/>
          </a:xfrm>
        </p:spPr>
        <p:txBody>
          <a:bodyPr/>
          <a:lstStyle/>
          <a:p>
            <a:pPr algn="just"/>
            <a:r>
              <a:rPr lang="en-US" sz="2400" dirty="0">
                <a:solidFill>
                  <a:schemeClr val="tx1"/>
                </a:solidFill>
              </a:rPr>
              <a:t>	The following table (n. 5) shows an increase in internships, which allow trainees to be introduced in the labor market by gaining targeted professional experience. In addition, the internships can serve as a means of orientation for students.</a:t>
            </a:r>
            <a:endParaRPr lang="it-IT" sz="2400" dirty="0">
              <a:solidFill>
                <a:schemeClr val="tx1"/>
              </a:solidFill>
            </a:endParaRPr>
          </a:p>
          <a:p>
            <a:pPr algn="just"/>
            <a:r>
              <a:rPr lang="en-US" sz="2400" dirty="0">
                <a:solidFill>
                  <a:schemeClr val="tx1"/>
                </a:solidFill>
              </a:rPr>
              <a:t>	The table also presents the distribution of trainees on the territory.</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32</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a:t>
            </a:r>
            <a:r>
              <a:rPr lang="it-IT">
                <a:solidFill>
                  <a:schemeClr val="tx1"/>
                </a:solidFill>
              </a:rPr>
              <a:t>, 27 </a:t>
            </a:r>
            <a:r>
              <a:rPr lang="it-IT" dirty="0">
                <a:solidFill>
                  <a:schemeClr val="tx1"/>
                </a:solidFill>
              </a:rPr>
              <a:t>– 29 March 2018</a:t>
            </a:r>
            <a:endParaRPr lang="it-IT" dirty="0"/>
          </a:p>
        </p:txBody>
      </p:sp>
    </p:spTree>
    <p:extLst>
      <p:ext uri="{BB962C8B-B14F-4D97-AF65-F5344CB8AC3E}">
        <p14:creationId xmlns:p14="http://schemas.microsoft.com/office/powerpoint/2010/main" val="39179491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a:xfrm>
            <a:off x="6968121" y="6283551"/>
            <a:ext cx="2228850" cy="365125"/>
          </a:xfrm>
        </p:spPr>
        <p:txBody>
          <a:bodyPr/>
          <a:lstStyle/>
          <a:p>
            <a:fld id="{1C97FF98-940A-4A06-8159-30D93523CFB8}" type="slidenum">
              <a:rPr lang="it-IT" smtClean="0"/>
              <a:pPr/>
              <a:t>33</a:t>
            </a:fld>
            <a:endParaRPr lang="it-IT" dirty="0"/>
          </a:p>
        </p:txBody>
      </p:sp>
      <p:graphicFrame>
        <p:nvGraphicFramePr>
          <p:cNvPr id="8" name="Tabella 7"/>
          <p:cNvGraphicFramePr>
            <a:graphicFrameLocks noGrp="1"/>
          </p:cNvGraphicFramePr>
          <p:nvPr/>
        </p:nvGraphicFramePr>
        <p:xfrm>
          <a:off x="1031268" y="1995053"/>
          <a:ext cx="7967261" cy="3262747"/>
        </p:xfrm>
        <a:graphic>
          <a:graphicData uri="http://schemas.openxmlformats.org/drawingml/2006/table">
            <a:tbl>
              <a:tblPr firstRow="1" firstCol="1" bandRow="1">
                <a:tableStyleId>{5C22544A-7EE6-4342-B048-85BDC9FD1C3A}</a:tableStyleId>
              </a:tblPr>
              <a:tblGrid>
                <a:gridCol w="859877">
                  <a:extLst>
                    <a:ext uri="{9D8B030D-6E8A-4147-A177-3AD203B41FA5}">
                      <a16:colId xmlns:a16="http://schemas.microsoft.com/office/drawing/2014/main" val="3945589778"/>
                    </a:ext>
                  </a:extLst>
                </a:gridCol>
                <a:gridCol w="797423">
                  <a:extLst>
                    <a:ext uri="{9D8B030D-6E8A-4147-A177-3AD203B41FA5}">
                      <a16:colId xmlns:a16="http://schemas.microsoft.com/office/drawing/2014/main" val="860525054"/>
                    </a:ext>
                  </a:extLst>
                </a:gridCol>
                <a:gridCol w="979814">
                  <a:extLst>
                    <a:ext uri="{9D8B030D-6E8A-4147-A177-3AD203B41FA5}">
                      <a16:colId xmlns:a16="http://schemas.microsoft.com/office/drawing/2014/main" val="3079592195"/>
                    </a:ext>
                  </a:extLst>
                </a:gridCol>
                <a:gridCol w="755858">
                  <a:extLst>
                    <a:ext uri="{9D8B030D-6E8A-4147-A177-3AD203B41FA5}">
                      <a16:colId xmlns:a16="http://schemas.microsoft.com/office/drawing/2014/main" val="1693885662"/>
                    </a:ext>
                  </a:extLst>
                </a:gridCol>
                <a:gridCol w="916507">
                  <a:extLst>
                    <a:ext uri="{9D8B030D-6E8A-4147-A177-3AD203B41FA5}">
                      <a16:colId xmlns:a16="http://schemas.microsoft.com/office/drawing/2014/main" val="1243832068"/>
                    </a:ext>
                  </a:extLst>
                </a:gridCol>
                <a:gridCol w="735846">
                  <a:extLst>
                    <a:ext uri="{9D8B030D-6E8A-4147-A177-3AD203B41FA5}">
                      <a16:colId xmlns:a16="http://schemas.microsoft.com/office/drawing/2014/main" val="4077871418"/>
                    </a:ext>
                  </a:extLst>
                </a:gridCol>
                <a:gridCol w="771016">
                  <a:extLst>
                    <a:ext uri="{9D8B030D-6E8A-4147-A177-3AD203B41FA5}">
                      <a16:colId xmlns:a16="http://schemas.microsoft.com/office/drawing/2014/main" val="3019522277"/>
                    </a:ext>
                  </a:extLst>
                </a:gridCol>
                <a:gridCol w="632205">
                  <a:extLst>
                    <a:ext uri="{9D8B030D-6E8A-4147-A177-3AD203B41FA5}">
                      <a16:colId xmlns:a16="http://schemas.microsoft.com/office/drawing/2014/main" val="1474889982"/>
                    </a:ext>
                  </a:extLst>
                </a:gridCol>
                <a:gridCol w="701200">
                  <a:extLst>
                    <a:ext uri="{9D8B030D-6E8A-4147-A177-3AD203B41FA5}">
                      <a16:colId xmlns:a16="http://schemas.microsoft.com/office/drawing/2014/main" val="1685841606"/>
                    </a:ext>
                  </a:extLst>
                </a:gridCol>
                <a:gridCol w="817515">
                  <a:extLst>
                    <a:ext uri="{9D8B030D-6E8A-4147-A177-3AD203B41FA5}">
                      <a16:colId xmlns:a16="http://schemas.microsoft.com/office/drawing/2014/main" val="3576940755"/>
                    </a:ext>
                  </a:extLst>
                </a:gridCol>
              </a:tblGrid>
              <a:tr h="274649">
                <a:tc rowSpan="2">
                  <a:txBody>
                    <a:bodyPr/>
                    <a:lstStyle/>
                    <a:p>
                      <a:pPr marR="15875">
                        <a:lnSpc>
                          <a:spcPct val="107000"/>
                        </a:lnSpc>
                        <a:spcAft>
                          <a:spcPts val="0"/>
                        </a:spcAft>
                      </a:pPr>
                      <a:r>
                        <a:rPr lang="it-IT" sz="1000" dirty="0" err="1">
                          <a:effectLst/>
                        </a:rPr>
                        <a:t>Geographical</a:t>
                      </a:r>
                      <a:r>
                        <a:rPr lang="it-IT" sz="1000" dirty="0">
                          <a:effectLst/>
                        </a:rPr>
                        <a:t> area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nchor="ctr"/>
                </a:tc>
                <a:tc gridSpan="2">
                  <a:txBody>
                    <a:bodyPr/>
                    <a:lstStyle/>
                    <a:p>
                      <a:pPr marR="22860" algn="ctr">
                        <a:lnSpc>
                          <a:spcPct val="107000"/>
                        </a:lnSpc>
                        <a:spcAft>
                          <a:spcPts val="0"/>
                        </a:spcAft>
                      </a:pPr>
                      <a:r>
                        <a:rPr lang="it-IT" sz="1000" dirty="0" err="1">
                          <a:effectLst/>
                        </a:rPr>
                        <a:t>Three-year</a:t>
                      </a:r>
                      <a:r>
                        <a:rPr lang="it-IT" sz="1000" dirty="0">
                          <a:effectLst/>
                        </a:rPr>
                        <a:t> </a:t>
                      </a:r>
                      <a:r>
                        <a:rPr lang="it-IT" sz="1000" dirty="0" err="1">
                          <a:effectLst/>
                        </a:rPr>
                        <a:t>degree</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hMerge="1">
                  <a:txBody>
                    <a:bodyPr/>
                    <a:lstStyle/>
                    <a:p>
                      <a:endParaRPr lang="it-IT"/>
                    </a:p>
                  </a:txBody>
                  <a:tcPr/>
                </a:tc>
                <a:tc gridSpan="2">
                  <a:txBody>
                    <a:bodyPr/>
                    <a:lstStyle/>
                    <a:p>
                      <a:pPr marR="24765" algn="ctr">
                        <a:lnSpc>
                          <a:spcPct val="107000"/>
                        </a:lnSpc>
                        <a:spcAft>
                          <a:spcPts val="0"/>
                        </a:spcAft>
                      </a:pPr>
                      <a:r>
                        <a:rPr lang="it-IT" sz="1000" dirty="0">
                          <a:effectLst/>
                        </a:rPr>
                        <a:t>Master </a:t>
                      </a:r>
                      <a:r>
                        <a:rPr lang="it-IT" sz="1000" dirty="0" err="1">
                          <a:effectLst/>
                        </a:rPr>
                        <a:t>degree</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hMerge="1">
                  <a:txBody>
                    <a:bodyPr/>
                    <a:lstStyle/>
                    <a:p>
                      <a:endParaRPr lang="it-IT"/>
                    </a:p>
                  </a:txBody>
                  <a:tcPr/>
                </a:tc>
                <a:tc gridSpan="2">
                  <a:txBody>
                    <a:bodyPr/>
                    <a:lstStyle/>
                    <a:p>
                      <a:pPr marR="25400" algn="ctr">
                        <a:lnSpc>
                          <a:spcPct val="107000"/>
                        </a:lnSpc>
                        <a:spcAft>
                          <a:spcPts val="0"/>
                        </a:spcAft>
                      </a:pPr>
                      <a:r>
                        <a:rPr lang="it-IT" sz="1000" dirty="0">
                          <a:effectLst/>
                        </a:rPr>
                        <a:t>Single </a:t>
                      </a:r>
                      <a:r>
                        <a:rPr lang="it-IT" sz="1000" dirty="0" err="1">
                          <a:effectLst/>
                        </a:rPr>
                        <a:t>cycle</a:t>
                      </a:r>
                      <a:r>
                        <a:rPr lang="it-IT" sz="1000" dirty="0">
                          <a:effectLst/>
                        </a:rPr>
                        <a:t> </a:t>
                      </a:r>
                      <a:r>
                        <a:rPr lang="it-IT" sz="1000" dirty="0" err="1">
                          <a:effectLst/>
                        </a:rPr>
                        <a:t>degree</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hMerge="1">
                  <a:txBody>
                    <a:bodyPr/>
                    <a:lstStyle/>
                    <a:p>
                      <a:endParaRPr lang="it-IT"/>
                    </a:p>
                  </a:txBody>
                  <a:tcPr/>
                </a:tc>
                <a:tc rowSpan="2">
                  <a:txBody>
                    <a:bodyPr/>
                    <a:lstStyle/>
                    <a:p>
                      <a:pPr indent="635" algn="ctr">
                        <a:lnSpc>
                          <a:spcPct val="107000"/>
                        </a:lnSpc>
                        <a:spcAft>
                          <a:spcPts val="0"/>
                        </a:spcAft>
                      </a:pPr>
                      <a:r>
                        <a:rPr lang="en-US" sz="1000" dirty="0">
                          <a:effectLst/>
                        </a:rPr>
                        <a:t>Total of internship</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nchor="ctr"/>
                </a:tc>
                <a:tc rowSpan="2">
                  <a:txBody>
                    <a:bodyPr/>
                    <a:lstStyle/>
                    <a:p>
                      <a:pPr algn="ctr">
                        <a:lnSpc>
                          <a:spcPct val="107000"/>
                        </a:lnSpc>
                        <a:spcAft>
                          <a:spcPts val="0"/>
                        </a:spcAft>
                      </a:pPr>
                      <a:r>
                        <a:rPr lang="it-IT" sz="1000" dirty="0">
                          <a:effectLst/>
                        </a:rPr>
                        <a:t>Total </a:t>
                      </a:r>
                      <a:r>
                        <a:rPr lang="it-IT" sz="1000" dirty="0" err="1">
                          <a:effectLst/>
                        </a:rPr>
                        <a:t>number</a:t>
                      </a:r>
                      <a:r>
                        <a:rPr lang="it-IT" sz="1000" dirty="0">
                          <a:effectLst/>
                        </a:rPr>
                        <a:t> </a:t>
                      </a:r>
                      <a:r>
                        <a:rPr lang="it-IT" sz="1000" dirty="0" err="1">
                          <a:effectLst/>
                        </a:rPr>
                        <a:t>of</a:t>
                      </a:r>
                      <a:r>
                        <a:rPr lang="it-IT" sz="1000" dirty="0">
                          <a:effectLst/>
                        </a:rPr>
                        <a:t> </a:t>
                      </a:r>
                      <a:r>
                        <a:rPr lang="it-IT" sz="1000" dirty="0" err="1">
                          <a:effectLst/>
                        </a:rPr>
                        <a:t>studentsi</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nchor="ctr"/>
                </a:tc>
                <a:tc rowSpan="2">
                  <a:txBody>
                    <a:bodyPr/>
                    <a:lstStyle/>
                    <a:p>
                      <a:pPr marR="24765" algn="ctr">
                        <a:lnSpc>
                          <a:spcPct val="107000"/>
                        </a:lnSpc>
                        <a:spcAft>
                          <a:spcPts val="0"/>
                        </a:spcAft>
                      </a:pPr>
                      <a:r>
                        <a:rPr lang="it-IT" sz="1000" dirty="0">
                          <a:effectLst/>
                        </a:rPr>
                        <a:t>% </a:t>
                      </a:r>
                      <a:r>
                        <a:rPr lang="it-IT" sz="1000" dirty="0" err="1">
                          <a:effectLst/>
                        </a:rPr>
                        <a:t>internship</a:t>
                      </a:r>
                      <a:r>
                        <a:rPr lang="it-IT" sz="1000" dirty="0">
                          <a:effectLst/>
                        </a:rPr>
                        <a:t>/</a:t>
                      </a:r>
                      <a:r>
                        <a:rPr lang="it-IT" sz="1000" dirty="0" err="1">
                          <a:effectLst/>
                        </a:rPr>
                        <a:t>students</a:t>
                      </a:r>
                      <a:endParaRPr lang="it-IT" sz="1000" dirty="0">
                        <a:effectLst/>
                      </a:endParaRPr>
                    </a:p>
                    <a:p>
                      <a:pPr marR="25400" algn="ctr">
                        <a:lnSpc>
                          <a:spcPct val="107000"/>
                        </a:lnSpc>
                        <a:spcAft>
                          <a:spcPts val="0"/>
                        </a:spcAft>
                      </a:pPr>
                      <a:r>
                        <a:rPr lang="it-IT" sz="1000" dirty="0">
                          <a:effectLst/>
                        </a:rPr>
                        <a:t>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nchor="ctr"/>
                </a:tc>
                <a:extLst>
                  <a:ext uri="{0D108BD9-81ED-4DB2-BD59-A6C34878D82A}">
                    <a16:rowId xmlns:a16="http://schemas.microsoft.com/office/drawing/2014/main" val="3903542091"/>
                  </a:ext>
                </a:extLst>
              </a:tr>
              <a:tr h="800199">
                <a:tc vMerge="1">
                  <a:txBody>
                    <a:bodyPr/>
                    <a:lstStyle/>
                    <a:p>
                      <a:endParaRPr lang="it-IT"/>
                    </a:p>
                  </a:txBody>
                  <a:tcPr/>
                </a:tc>
                <a:tc>
                  <a:txBody>
                    <a:bodyPr/>
                    <a:lstStyle/>
                    <a:p>
                      <a:pPr algn="ctr">
                        <a:lnSpc>
                          <a:spcPct val="107000"/>
                        </a:lnSpc>
                        <a:spcAft>
                          <a:spcPts val="0"/>
                        </a:spcAft>
                      </a:pPr>
                      <a:r>
                        <a:rPr lang="it-IT" sz="1200">
                          <a:effectLst/>
                        </a:rPr>
                        <a:t>Internship</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nchor="ctr"/>
                </a:tc>
                <a:tc>
                  <a:txBody>
                    <a:bodyPr/>
                    <a:lstStyle/>
                    <a:p>
                      <a:pPr marL="1905" algn="ctr">
                        <a:lnSpc>
                          <a:spcPct val="107000"/>
                        </a:lnSpc>
                        <a:spcAft>
                          <a:spcPts val="0"/>
                        </a:spcAft>
                      </a:pPr>
                      <a:r>
                        <a:rPr lang="it-IT" sz="1200" dirty="0">
                          <a:effectLst/>
                        </a:rPr>
                        <a:t>% </a:t>
                      </a:r>
                    </a:p>
                    <a:p>
                      <a:pPr marL="1905" algn="ctr">
                        <a:lnSpc>
                          <a:spcPct val="107000"/>
                        </a:lnSpc>
                        <a:spcAft>
                          <a:spcPts val="0"/>
                        </a:spcAft>
                      </a:pPr>
                      <a:r>
                        <a:rPr lang="it-IT" sz="1200" dirty="0" err="1">
                          <a:effectLst/>
                        </a:rPr>
                        <a:t>Internship</a:t>
                      </a:r>
                      <a:r>
                        <a:rPr lang="it-IT" sz="1200" dirty="0">
                          <a:effectLst/>
                        </a:rPr>
                        <a:t>/</a:t>
                      </a:r>
                    </a:p>
                    <a:p>
                      <a:pPr marL="1905" algn="ctr">
                        <a:lnSpc>
                          <a:spcPct val="107000"/>
                        </a:lnSpc>
                        <a:spcAft>
                          <a:spcPts val="0"/>
                        </a:spcAft>
                      </a:pPr>
                      <a:r>
                        <a:rPr lang="it-IT" sz="1200" dirty="0" err="1">
                          <a:effectLst/>
                        </a:rPr>
                        <a:t>Students</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nchor="ctr"/>
                </a:tc>
                <a:tc>
                  <a:txBody>
                    <a:bodyPr/>
                    <a:lstStyle/>
                    <a:p>
                      <a:pPr marL="1270" algn="ctr">
                        <a:lnSpc>
                          <a:spcPct val="107000"/>
                        </a:lnSpc>
                        <a:spcAft>
                          <a:spcPts val="0"/>
                        </a:spcAft>
                      </a:pPr>
                      <a:r>
                        <a:rPr lang="it-IT" sz="1200">
                          <a:effectLst/>
                        </a:rPr>
                        <a:t>Internship</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nchor="ctr"/>
                </a:tc>
                <a:tc>
                  <a:txBody>
                    <a:bodyPr/>
                    <a:lstStyle/>
                    <a:p>
                      <a:pPr marR="27940" algn="ctr">
                        <a:lnSpc>
                          <a:spcPct val="107000"/>
                        </a:lnSpc>
                        <a:spcAft>
                          <a:spcPts val="0"/>
                        </a:spcAft>
                      </a:pPr>
                      <a:r>
                        <a:rPr lang="it-IT" sz="1200" dirty="0">
                          <a:effectLst/>
                        </a:rPr>
                        <a:t>%</a:t>
                      </a:r>
                    </a:p>
                    <a:p>
                      <a:pPr algn="ctr">
                        <a:lnSpc>
                          <a:spcPct val="107000"/>
                        </a:lnSpc>
                        <a:spcAft>
                          <a:spcPts val="0"/>
                        </a:spcAft>
                      </a:pPr>
                      <a:r>
                        <a:rPr lang="it-IT" sz="1200" dirty="0" err="1">
                          <a:effectLst/>
                        </a:rPr>
                        <a:t>Internship</a:t>
                      </a:r>
                      <a:r>
                        <a:rPr lang="it-IT" sz="1200" dirty="0">
                          <a:effectLst/>
                        </a:rPr>
                        <a:t>/</a:t>
                      </a:r>
                    </a:p>
                    <a:p>
                      <a:pPr algn="ctr">
                        <a:lnSpc>
                          <a:spcPct val="107000"/>
                        </a:lnSpc>
                        <a:spcAft>
                          <a:spcPts val="0"/>
                        </a:spcAft>
                      </a:pPr>
                      <a:r>
                        <a:rPr lang="it-IT" sz="1200" dirty="0" err="1">
                          <a:effectLst/>
                        </a:rPr>
                        <a:t>Students</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nchor="ctr"/>
                </a:tc>
                <a:tc>
                  <a:txBody>
                    <a:bodyPr/>
                    <a:lstStyle/>
                    <a:p>
                      <a:pPr algn="ctr">
                        <a:lnSpc>
                          <a:spcPct val="107000"/>
                        </a:lnSpc>
                        <a:spcAft>
                          <a:spcPts val="0"/>
                        </a:spcAft>
                      </a:pPr>
                      <a:r>
                        <a:rPr lang="it-IT" sz="1200">
                          <a:effectLst/>
                        </a:rPr>
                        <a:t>Internship</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nchor="ctr"/>
                </a:tc>
                <a:tc>
                  <a:txBody>
                    <a:bodyPr/>
                    <a:lstStyle/>
                    <a:p>
                      <a:pPr marL="1270" algn="ctr">
                        <a:lnSpc>
                          <a:spcPct val="107000"/>
                        </a:lnSpc>
                        <a:spcAft>
                          <a:spcPts val="0"/>
                        </a:spcAft>
                      </a:pPr>
                      <a:r>
                        <a:rPr lang="it-IT" sz="1200" dirty="0">
                          <a:effectLst/>
                        </a:rPr>
                        <a:t>% </a:t>
                      </a:r>
                      <a:r>
                        <a:rPr lang="it-IT" sz="1200" dirty="0" err="1">
                          <a:effectLst/>
                        </a:rPr>
                        <a:t>Internship</a:t>
                      </a:r>
                      <a:r>
                        <a:rPr lang="it-IT" sz="1200" dirty="0">
                          <a:effectLst/>
                        </a:rPr>
                        <a:t>/</a:t>
                      </a:r>
                      <a:r>
                        <a:rPr lang="it-IT" sz="1200" dirty="0" err="1">
                          <a:effectLst/>
                        </a:rPr>
                        <a:t>Students</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nchor="ctr"/>
                </a:tc>
                <a:tc vMerge="1">
                  <a:txBody>
                    <a:bodyPr/>
                    <a:lstStyle/>
                    <a:p>
                      <a:endParaRPr lang="it-IT"/>
                    </a:p>
                  </a:txBody>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4265583944"/>
                  </a:ext>
                </a:extLst>
              </a:tr>
              <a:tr h="273616">
                <a:tc>
                  <a:txBody>
                    <a:bodyPr/>
                    <a:lstStyle/>
                    <a:p>
                      <a:pPr marL="10795">
                        <a:lnSpc>
                          <a:spcPct val="107000"/>
                        </a:lnSpc>
                        <a:spcAft>
                          <a:spcPts val="0"/>
                        </a:spcAft>
                      </a:pPr>
                      <a:r>
                        <a:rPr lang="it-IT" sz="1200">
                          <a:effectLst/>
                        </a:rPr>
                        <a:t>NORTH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4765" algn="r">
                        <a:lnSpc>
                          <a:spcPct val="100000"/>
                        </a:lnSpc>
                        <a:spcAft>
                          <a:spcPts val="0"/>
                        </a:spcAft>
                      </a:pPr>
                      <a:r>
                        <a:rPr lang="it-IT" sz="1200" dirty="0">
                          <a:effectLst/>
                        </a:rPr>
                        <a:t>81.280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334010" algn="r">
                        <a:lnSpc>
                          <a:spcPct val="107000"/>
                        </a:lnSpc>
                        <a:spcAft>
                          <a:spcPts val="0"/>
                        </a:spcAft>
                      </a:pPr>
                      <a:r>
                        <a:rPr lang="it-IT" sz="1200" dirty="0">
                          <a:effectLst/>
                        </a:rPr>
                        <a:t>11,8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16510" algn="r">
                        <a:lnSpc>
                          <a:spcPct val="107000"/>
                        </a:lnSpc>
                        <a:spcAft>
                          <a:spcPts val="0"/>
                        </a:spcAft>
                      </a:pPr>
                      <a:r>
                        <a:rPr lang="it-IT" sz="1200" dirty="0">
                          <a:effectLst/>
                        </a:rPr>
                        <a:t>25.815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90805" algn="r">
                        <a:lnSpc>
                          <a:spcPct val="107000"/>
                        </a:lnSpc>
                        <a:spcAft>
                          <a:spcPts val="0"/>
                        </a:spcAft>
                      </a:pPr>
                      <a:r>
                        <a:rPr lang="it-IT" sz="1200">
                          <a:effectLst/>
                        </a:rPr>
                        <a:t>3,7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15240" algn="r">
                        <a:lnSpc>
                          <a:spcPct val="107000"/>
                        </a:lnSpc>
                        <a:spcAft>
                          <a:spcPts val="0"/>
                        </a:spcAft>
                      </a:pPr>
                      <a:r>
                        <a:rPr lang="it-IT" sz="1200">
                          <a:effectLst/>
                        </a:rPr>
                        <a:t>33.437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88900" algn="r">
                        <a:lnSpc>
                          <a:spcPct val="107000"/>
                        </a:lnSpc>
                        <a:spcAft>
                          <a:spcPts val="0"/>
                        </a:spcAft>
                      </a:pPr>
                      <a:r>
                        <a:rPr lang="it-IT" sz="1200">
                          <a:effectLst/>
                        </a:rPr>
                        <a:t>4,8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1270" algn="r">
                        <a:lnSpc>
                          <a:spcPct val="107000"/>
                        </a:lnSpc>
                        <a:spcAft>
                          <a:spcPts val="0"/>
                        </a:spcAft>
                      </a:pPr>
                      <a:r>
                        <a:rPr lang="it-IT" sz="1200">
                          <a:effectLst/>
                        </a:rPr>
                        <a:t>140.532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5400" algn="r">
                        <a:lnSpc>
                          <a:spcPct val="107000"/>
                        </a:lnSpc>
                        <a:spcAft>
                          <a:spcPts val="0"/>
                        </a:spcAft>
                      </a:pPr>
                      <a:r>
                        <a:rPr lang="it-IT" sz="1200">
                          <a:effectLst/>
                        </a:rPr>
                        <a:t>690.586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6670" algn="r">
                        <a:lnSpc>
                          <a:spcPct val="107000"/>
                        </a:lnSpc>
                        <a:spcAft>
                          <a:spcPts val="0"/>
                        </a:spcAft>
                      </a:pPr>
                      <a:r>
                        <a:rPr lang="it-IT" sz="1200">
                          <a:effectLst/>
                        </a:rPr>
                        <a:t>         20,35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extLst>
                  <a:ext uri="{0D108BD9-81ED-4DB2-BD59-A6C34878D82A}">
                    <a16:rowId xmlns:a16="http://schemas.microsoft.com/office/drawing/2014/main" val="3247284603"/>
                  </a:ext>
                </a:extLst>
              </a:tr>
              <a:tr h="272584">
                <a:tc>
                  <a:txBody>
                    <a:bodyPr/>
                    <a:lstStyle/>
                    <a:p>
                      <a:pPr marL="10795">
                        <a:lnSpc>
                          <a:spcPct val="107000"/>
                        </a:lnSpc>
                        <a:spcAft>
                          <a:spcPts val="0"/>
                        </a:spcAft>
                      </a:pPr>
                      <a:r>
                        <a:rPr lang="it-IT" sz="1200">
                          <a:effectLst/>
                        </a:rPr>
                        <a:t>North-Est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4765" algn="r">
                        <a:lnSpc>
                          <a:spcPct val="100000"/>
                        </a:lnSpc>
                        <a:spcAft>
                          <a:spcPts val="0"/>
                        </a:spcAft>
                      </a:pPr>
                      <a:r>
                        <a:rPr lang="it-IT" sz="1200" dirty="0">
                          <a:effectLst/>
                        </a:rPr>
                        <a:t>39.267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334010" algn="r">
                        <a:lnSpc>
                          <a:spcPct val="107000"/>
                        </a:lnSpc>
                        <a:spcAft>
                          <a:spcPts val="0"/>
                        </a:spcAft>
                      </a:pPr>
                      <a:r>
                        <a:rPr lang="it-IT" sz="1200" dirty="0">
                          <a:effectLst/>
                        </a:rPr>
                        <a:t>10,0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16510" algn="r">
                        <a:lnSpc>
                          <a:spcPct val="107000"/>
                        </a:lnSpc>
                        <a:spcAft>
                          <a:spcPts val="0"/>
                        </a:spcAft>
                      </a:pPr>
                      <a:r>
                        <a:rPr lang="it-IT" sz="1200">
                          <a:effectLst/>
                        </a:rPr>
                        <a:t>13.933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90805" algn="r">
                        <a:lnSpc>
                          <a:spcPct val="107000"/>
                        </a:lnSpc>
                        <a:spcAft>
                          <a:spcPts val="0"/>
                        </a:spcAft>
                      </a:pPr>
                      <a:r>
                        <a:rPr lang="it-IT" sz="1200">
                          <a:effectLst/>
                        </a:rPr>
                        <a:t>3,6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39370" algn="r">
                        <a:lnSpc>
                          <a:spcPct val="107000"/>
                        </a:lnSpc>
                        <a:spcAft>
                          <a:spcPts val="0"/>
                        </a:spcAft>
                      </a:pPr>
                      <a:r>
                        <a:rPr lang="it-IT" sz="1200">
                          <a:effectLst/>
                        </a:rPr>
                        <a:t>16587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88900" algn="r">
                        <a:lnSpc>
                          <a:spcPct val="107000"/>
                        </a:lnSpc>
                        <a:spcAft>
                          <a:spcPts val="0"/>
                        </a:spcAft>
                      </a:pPr>
                      <a:r>
                        <a:rPr lang="it-IT" sz="1200">
                          <a:effectLst/>
                        </a:rPr>
                        <a:t>4,2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5400" algn="r">
                        <a:lnSpc>
                          <a:spcPct val="107000"/>
                        </a:lnSpc>
                        <a:spcAft>
                          <a:spcPts val="0"/>
                        </a:spcAft>
                      </a:pPr>
                      <a:r>
                        <a:rPr lang="it-IT" sz="1200">
                          <a:effectLst/>
                        </a:rPr>
                        <a:t>69.787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5400" algn="r">
                        <a:lnSpc>
                          <a:spcPct val="107000"/>
                        </a:lnSpc>
                        <a:spcAft>
                          <a:spcPts val="0"/>
                        </a:spcAft>
                      </a:pPr>
                      <a:r>
                        <a:rPr lang="it-IT" sz="1200">
                          <a:effectLst/>
                        </a:rPr>
                        <a:t>391.964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6670" algn="r">
                        <a:lnSpc>
                          <a:spcPct val="107000"/>
                        </a:lnSpc>
                        <a:spcAft>
                          <a:spcPts val="0"/>
                        </a:spcAft>
                      </a:pPr>
                      <a:r>
                        <a:rPr lang="it-IT" sz="1200">
                          <a:effectLst/>
                        </a:rPr>
                        <a:t>         17,80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extLst>
                  <a:ext uri="{0D108BD9-81ED-4DB2-BD59-A6C34878D82A}">
                    <a16:rowId xmlns:a16="http://schemas.microsoft.com/office/drawing/2014/main" val="2755267718"/>
                  </a:ext>
                </a:extLst>
              </a:tr>
              <a:tr h="274649">
                <a:tc>
                  <a:txBody>
                    <a:bodyPr/>
                    <a:lstStyle/>
                    <a:p>
                      <a:pPr marL="10795">
                        <a:lnSpc>
                          <a:spcPct val="107000"/>
                        </a:lnSpc>
                        <a:spcAft>
                          <a:spcPts val="0"/>
                        </a:spcAft>
                      </a:pPr>
                      <a:r>
                        <a:rPr lang="it-IT" sz="1200" dirty="0" err="1">
                          <a:effectLst/>
                        </a:rPr>
                        <a:t>North-</a:t>
                      </a:r>
                      <a:r>
                        <a:rPr lang="it-IT" sz="1200" dirty="0">
                          <a:effectLst/>
                        </a:rPr>
                        <a:t> West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4765" algn="r">
                        <a:lnSpc>
                          <a:spcPct val="100000"/>
                        </a:lnSpc>
                        <a:spcAft>
                          <a:spcPts val="0"/>
                        </a:spcAft>
                      </a:pPr>
                      <a:r>
                        <a:rPr lang="it-IT" sz="1200" dirty="0">
                          <a:effectLst/>
                        </a:rPr>
                        <a:t>42.013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334010" algn="r">
                        <a:lnSpc>
                          <a:spcPct val="107000"/>
                        </a:lnSpc>
                        <a:spcAft>
                          <a:spcPts val="0"/>
                        </a:spcAft>
                      </a:pPr>
                      <a:r>
                        <a:rPr lang="it-IT" sz="1200" dirty="0">
                          <a:effectLst/>
                        </a:rPr>
                        <a:t>14,1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16510" algn="r">
                        <a:lnSpc>
                          <a:spcPct val="107000"/>
                        </a:lnSpc>
                        <a:spcAft>
                          <a:spcPts val="0"/>
                        </a:spcAft>
                      </a:pPr>
                      <a:r>
                        <a:rPr lang="it-IT" sz="1200">
                          <a:effectLst/>
                        </a:rPr>
                        <a:t>11.882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90805" algn="r">
                        <a:lnSpc>
                          <a:spcPct val="107000"/>
                        </a:lnSpc>
                        <a:spcAft>
                          <a:spcPts val="0"/>
                        </a:spcAft>
                      </a:pPr>
                      <a:r>
                        <a:rPr lang="it-IT" sz="1200">
                          <a:effectLst/>
                        </a:rPr>
                        <a:t>4,0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39370" algn="r">
                        <a:lnSpc>
                          <a:spcPct val="107000"/>
                        </a:lnSpc>
                        <a:spcAft>
                          <a:spcPts val="0"/>
                        </a:spcAft>
                      </a:pPr>
                      <a:r>
                        <a:rPr lang="it-IT" sz="1200">
                          <a:effectLst/>
                        </a:rPr>
                        <a:t>16850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88900" algn="r">
                        <a:lnSpc>
                          <a:spcPct val="107000"/>
                        </a:lnSpc>
                        <a:spcAft>
                          <a:spcPts val="0"/>
                        </a:spcAft>
                      </a:pPr>
                      <a:r>
                        <a:rPr lang="it-IT" sz="1200">
                          <a:effectLst/>
                        </a:rPr>
                        <a:t>5,6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5400" algn="r">
                        <a:lnSpc>
                          <a:spcPct val="107000"/>
                        </a:lnSpc>
                        <a:spcAft>
                          <a:spcPts val="0"/>
                        </a:spcAft>
                      </a:pPr>
                      <a:r>
                        <a:rPr lang="it-IT" sz="1200">
                          <a:effectLst/>
                        </a:rPr>
                        <a:t>70.745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5400" algn="r">
                        <a:lnSpc>
                          <a:spcPct val="107000"/>
                        </a:lnSpc>
                        <a:spcAft>
                          <a:spcPts val="0"/>
                        </a:spcAft>
                      </a:pPr>
                      <a:r>
                        <a:rPr lang="it-IT" sz="1200">
                          <a:effectLst/>
                        </a:rPr>
                        <a:t>298.622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6670" algn="r">
                        <a:lnSpc>
                          <a:spcPct val="107000"/>
                        </a:lnSpc>
                        <a:spcAft>
                          <a:spcPts val="0"/>
                        </a:spcAft>
                      </a:pPr>
                      <a:r>
                        <a:rPr lang="it-IT" sz="1200">
                          <a:effectLst/>
                        </a:rPr>
                        <a:t>         23,69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extLst>
                  <a:ext uri="{0D108BD9-81ED-4DB2-BD59-A6C34878D82A}">
                    <a16:rowId xmlns:a16="http://schemas.microsoft.com/office/drawing/2014/main" val="226467360"/>
                  </a:ext>
                </a:extLst>
              </a:tr>
              <a:tr h="272584">
                <a:tc>
                  <a:txBody>
                    <a:bodyPr/>
                    <a:lstStyle/>
                    <a:p>
                      <a:pPr marL="10795">
                        <a:lnSpc>
                          <a:spcPct val="107000"/>
                        </a:lnSpc>
                        <a:spcAft>
                          <a:spcPts val="0"/>
                        </a:spcAft>
                      </a:pPr>
                      <a:r>
                        <a:rPr lang="it-IT" sz="1200">
                          <a:effectLst/>
                        </a:rPr>
                        <a:t>CENTER</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4765" algn="r">
                        <a:lnSpc>
                          <a:spcPct val="100000"/>
                        </a:lnSpc>
                        <a:spcAft>
                          <a:spcPts val="0"/>
                        </a:spcAft>
                      </a:pPr>
                      <a:r>
                        <a:rPr lang="it-IT" sz="1200" dirty="0">
                          <a:effectLst/>
                        </a:rPr>
                        <a:t>41.282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386080" algn="r">
                        <a:lnSpc>
                          <a:spcPct val="107000"/>
                        </a:lnSpc>
                        <a:spcAft>
                          <a:spcPts val="0"/>
                        </a:spcAft>
                      </a:pPr>
                      <a:r>
                        <a:rPr lang="it-IT" sz="1200" dirty="0">
                          <a:effectLst/>
                        </a:rPr>
                        <a:t>9,5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16510" algn="r">
                        <a:lnSpc>
                          <a:spcPct val="107000"/>
                        </a:lnSpc>
                        <a:spcAft>
                          <a:spcPts val="0"/>
                        </a:spcAft>
                      </a:pPr>
                      <a:r>
                        <a:rPr lang="it-IT" sz="1200">
                          <a:effectLst/>
                        </a:rPr>
                        <a:t>11.107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90805" algn="r">
                        <a:lnSpc>
                          <a:spcPct val="107000"/>
                        </a:lnSpc>
                        <a:spcAft>
                          <a:spcPts val="0"/>
                        </a:spcAft>
                      </a:pPr>
                      <a:r>
                        <a:rPr lang="it-IT" sz="1200">
                          <a:effectLst/>
                        </a:rPr>
                        <a:t>2,6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39370" algn="r">
                        <a:lnSpc>
                          <a:spcPct val="107000"/>
                        </a:lnSpc>
                        <a:spcAft>
                          <a:spcPts val="0"/>
                        </a:spcAft>
                      </a:pPr>
                      <a:r>
                        <a:rPr lang="it-IT" sz="1200">
                          <a:effectLst/>
                        </a:rPr>
                        <a:t>21184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88900" algn="r">
                        <a:lnSpc>
                          <a:spcPct val="107000"/>
                        </a:lnSpc>
                        <a:spcAft>
                          <a:spcPts val="0"/>
                        </a:spcAft>
                      </a:pPr>
                      <a:r>
                        <a:rPr lang="it-IT" sz="1200">
                          <a:effectLst/>
                        </a:rPr>
                        <a:t>4,9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5400" algn="r">
                        <a:lnSpc>
                          <a:spcPct val="107000"/>
                        </a:lnSpc>
                        <a:spcAft>
                          <a:spcPts val="0"/>
                        </a:spcAft>
                      </a:pPr>
                      <a:r>
                        <a:rPr lang="it-IT" sz="1200">
                          <a:effectLst/>
                        </a:rPr>
                        <a:t>73.573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5400" algn="r">
                        <a:lnSpc>
                          <a:spcPct val="107000"/>
                        </a:lnSpc>
                        <a:spcAft>
                          <a:spcPts val="0"/>
                        </a:spcAft>
                      </a:pPr>
                      <a:r>
                        <a:rPr lang="it-IT" sz="1200">
                          <a:effectLst/>
                        </a:rPr>
                        <a:t>434.927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6670" algn="r">
                        <a:lnSpc>
                          <a:spcPct val="107000"/>
                        </a:lnSpc>
                        <a:spcAft>
                          <a:spcPts val="0"/>
                        </a:spcAft>
                      </a:pPr>
                      <a:r>
                        <a:rPr lang="it-IT" sz="1200">
                          <a:effectLst/>
                        </a:rPr>
                        <a:t>         16,92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extLst>
                  <a:ext uri="{0D108BD9-81ED-4DB2-BD59-A6C34878D82A}">
                    <a16:rowId xmlns:a16="http://schemas.microsoft.com/office/drawing/2014/main" val="3199159806"/>
                  </a:ext>
                </a:extLst>
              </a:tr>
              <a:tr h="274649">
                <a:tc>
                  <a:txBody>
                    <a:bodyPr/>
                    <a:lstStyle/>
                    <a:p>
                      <a:pPr>
                        <a:lnSpc>
                          <a:spcPct val="107000"/>
                        </a:lnSpc>
                        <a:spcAft>
                          <a:spcPts val="0"/>
                        </a:spcAft>
                      </a:pPr>
                      <a:r>
                        <a:rPr lang="it-IT" sz="1200">
                          <a:effectLst/>
                        </a:rPr>
                        <a:t>SOUTH</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4765" algn="r">
                        <a:lnSpc>
                          <a:spcPct val="100000"/>
                        </a:lnSpc>
                        <a:spcAft>
                          <a:spcPts val="0"/>
                        </a:spcAft>
                      </a:pPr>
                      <a:r>
                        <a:rPr lang="it-IT" sz="1200" dirty="0">
                          <a:effectLst/>
                        </a:rPr>
                        <a:t>35.601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386080" algn="r">
                        <a:lnSpc>
                          <a:spcPct val="107000"/>
                        </a:lnSpc>
                        <a:spcAft>
                          <a:spcPts val="0"/>
                        </a:spcAft>
                      </a:pPr>
                      <a:r>
                        <a:rPr lang="it-IT" sz="1200" dirty="0">
                          <a:effectLst/>
                        </a:rPr>
                        <a:t>6,3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16510" algn="r">
                        <a:lnSpc>
                          <a:spcPct val="107000"/>
                        </a:lnSpc>
                        <a:spcAft>
                          <a:spcPts val="0"/>
                        </a:spcAft>
                      </a:pPr>
                      <a:r>
                        <a:rPr lang="it-IT" sz="1200">
                          <a:effectLst/>
                        </a:rPr>
                        <a:t>10.561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90805" algn="r">
                        <a:lnSpc>
                          <a:spcPct val="107000"/>
                        </a:lnSpc>
                        <a:spcAft>
                          <a:spcPts val="0"/>
                        </a:spcAft>
                      </a:pPr>
                      <a:r>
                        <a:rPr lang="it-IT" sz="1200">
                          <a:effectLst/>
                        </a:rPr>
                        <a:t>1,9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15240" algn="r">
                        <a:lnSpc>
                          <a:spcPct val="107000"/>
                        </a:lnSpc>
                        <a:spcAft>
                          <a:spcPts val="0"/>
                        </a:spcAft>
                      </a:pPr>
                      <a:r>
                        <a:rPr lang="it-IT" sz="1200">
                          <a:effectLst/>
                        </a:rPr>
                        <a:t>19.304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88900" algn="r">
                        <a:lnSpc>
                          <a:spcPct val="107000"/>
                        </a:lnSpc>
                        <a:spcAft>
                          <a:spcPts val="0"/>
                        </a:spcAft>
                      </a:pPr>
                      <a:r>
                        <a:rPr lang="it-IT" sz="1200">
                          <a:effectLst/>
                        </a:rPr>
                        <a:t>3,4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5400" algn="r">
                        <a:lnSpc>
                          <a:spcPct val="107000"/>
                        </a:lnSpc>
                        <a:spcAft>
                          <a:spcPts val="0"/>
                        </a:spcAft>
                      </a:pPr>
                      <a:r>
                        <a:rPr lang="it-IT" sz="1200">
                          <a:effectLst/>
                        </a:rPr>
                        <a:t>65.466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5400" algn="r">
                        <a:lnSpc>
                          <a:spcPct val="107000"/>
                        </a:lnSpc>
                        <a:spcAft>
                          <a:spcPts val="0"/>
                        </a:spcAft>
                      </a:pPr>
                      <a:r>
                        <a:rPr lang="it-IT" sz="1200">
                          <a:effectLst/>
                        </a:rPr>
                        <a:t>569.400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6670" algn="r">
                        <a:lnSpc>
                          <a:spcPct val="107000"/>
                        </a:lnSpc>
                        <a:spcAft>
                          <a:spcPts val="0"/>
                        </a:spcAft>
                      </a:pPr>
                      <a:r>
                        <a:rPr lang="it-IT" sz="1200">
                          <a:effectLst/>
                        </a:rPr>
                        <a:t>         11,50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extLst>
                  <a:ext uri="{0D108BD9-81ED-4DB2-BD59-A6C34878D82A}">
                    <a16:rowId xmlns:a16="http://schemas.microsoft.com/office/drawing/2014/main" val="1433799052"/>
                  </a:ext>
                </a:extLst>
              </a:tr>
              <a:tr h="272584">
                <a:tc>
                  <a:txBody>
                    <a:bodyPr/>
                    <a:lstStyle/>
                    <a:p>
                      <a:pPr marL="10795">
                        <a:lnSpc>
                          <a:spcPct val="107000"/>
                        </a:lnSpc>
                        <a:spcAft>
                          <a:spcPts val="0"/>
                        </a:spcAft>
                      </a:pPr>
                      <a:r>
                        <a:rPr lang="it-IT" sz="1200">
                          <a:effectLst/>
                        </a:rPr>
                        <a:t>South</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4765" algn="r">
                        <a:lnSpc>
                          <a:spcPct val="100000"/>
                        </a:lnSpc>
                        <a:spcAft>
                          <a:spcPts val="0"/>
                        </a:spcAft>
                      </a:pPr>
                      <a:r>
                        <a:rPr lang="it-IT" sz="1200" dirty="0">
                          <a:effectLst/>
                        </a:rPr>
                        <a:t>20.081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386080" algn="r">
                        <a:lnSpc>
                          <a:spcPct val="107000"/>
                        </a:lnSpc>
                        <a:spcAft>
                          <a:spcPts val="0"/>
                        </a:spcAft>
                      </a:pPr>
                      <a:r>
                        <a:rPr lang="it-IT" sz="1200" dirty="0">
                          <a:effectLst/>
                        </a:rPr>
                        <a:t>5,0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6670" algn="r">
                        <a:lnSpc>
                          <a:spcPct val="107000"/>
                        </a:lnSpc>
                        <a:spcAft>
                          <a:spcPts val="0"/>
                        </a:spcAft>
                      </a:pPr>
                      <a:r>
                        <a:rPr lang="it-IT" sz="1200">
                          <a:effectLst/>
                        </a:rPr>
                        <a:t>6.274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90805" algn="r">
                        <a:lnSpc>
                          <a:spcPct val="107000"/>
                        </a:lnSpc>
                        <a:spcAft>
                          <a:spcPts val="0"/>
                        </a:spcAft>
                      </a:pPr>
                      <a:r>
                        <a:rPr lang="it-IT" sz="1200">
                          <a:effectLst/>
                        </a:rPr>
                        <a:t>1,6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6035" algn="r">
                        <a:lnSpc>
                          <a:spcPct val="107000"/>
                        </a:lnSpc>
                        <a:spcAft>
                          <a:spcPts val="0"/>
                        </a:spcAft>
                      </a:pPr>
                      <a:r>
                        <a:rPr lang="it-IT" sz="1200">
                          <a:effectLst/>
                        </a:rPr>
                        <a:t>4710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88900" algn="r">
                        <a:lnSpc>
                          <a:spcPct val="107000"/>
                        </a:lnSpc>
                        <a:spcAft>
                          <a:spcPts val="0"/>
                        </a:spcAft>
                      </a:pPr>
                      <a:r>
                        <a:rPr lang="it-IT" sz="1200">
                          <a:effectLst/>
                        </a:rPr>
                        <a:t>1,2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5400" algn="r">
                        <a:lnSpc>
                          <a:spcPct val="107000"/>
                        </a:lnSpc>
                        <a:spcAft>
                          <a:spcPts val="0"/>
                        </a:spcAft>
                      </a:pPr>
                      <a:r>
                        <a:rPr lang="it-IT" sz="1200">
                          <a:effectLst/>
                        </a:rPr>
                        <a:t>31.065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5400" algn="r">
                        <a:lnSpc>
                          <a:spcPct val="107000"/>
                        </a:lnSpc>
                        <a:spcAft>
                          <a:spcPts val="0"/>
                        </a:spcAft>
                      </a:pPr>
                      <a:r>
                        <a:rPr lang="it-IT" sz="1200">
                          <a:effectLst/>
                        </a:rPr>
                        <a:t>403.362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6035" algn="r">
                        <a:lnSpc>
                          <a:spcPct val="107000"/>
                        </a:lnSpc>
                        <a:spcAft>
                          <a:spcPts val="0"/>
                        </a:spcAft>
                      </a:pPr>
                      <a:r>
                        <a:rPr lang="it-IT" sz="1200">
                          <a:effectLst/>
                        </a:rPr>
                        <a:t>           7,70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extLst>
                  <a:ext uri="{0D108BD9-81ED-4DB2-BD59-A6C34878D82A}">
                    <a16:rowId xmlns:a16="http://schemas.microsoft.com/office/drawing/2014/main" val="50766689"/>
                  </a:ext>
                </a:extLst>
              </a:tr>
              <a:tr h="272584">
                <a:tc>
                  <a:txBody>
                    <a:bodyPr/>
                    <a:lstStyle/>
                    <a:p>
                      <a:pPr marL="10795">
                        <a:lnSpc>
                          <a:spcPct val="107000"/>
                        </a:lnSpc>
                        <a:spcAft>
                          <a:spcPts val="0"/>
                        </a:spcAft>
                      </a:pPr>
                      <a:r>
                        <a:rPr lang="it-IT" sz="1200">
                          <a:effectLst/>
                        </a:rPr>
                        <a:t>Islands</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4765" algn="r">
                        <a:lnSpc>
                          <a:spcPct val="100000"/>
                        </a:lnSpc>
                        <a:spcAft>
                          <a:spcPts val="0"/>
                        </a:spcAft>
                      </a:pPr>
                      <a:r>
                        <a:rPr lang="it-IT" sz="1200" dirty="0">
                          <a:effectLst/>
                        </a:rPr>
                        <a:t>15.520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386080" algn="r">
                        <a:lnSpc>
                          <a:spcPct val="107000"/>
                        </a:lnSpc>
                        <a:spcAft>
                          <a:spcPts val="0"/>
                        </a:spcAft>
                      </a:pPr>
                      <a:r>
                        <a:rPr lang="it-IT" sz="1200" dirty="0">
                          <a:effectLst/>
                        </a:rPr>
                        <a:t>9,3 </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6670" algn="r">
                        <a:lnSpc>
                          <a:spcPct val="107000"/>
                        </a:lnSpc>
                        <a:spcAft>
                          <a:spcPts val="0"/>
                        </a:spcAft>
                      </a:pPr>
                      <a:r>
                        <a:rPr lang="it-IT" sz="1200">
                          <a:effectLst/>
                        </a:rPr>
                        <a:t>4.287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90805" algn="r">
                        <a:lnSpc>
                          <a:spcPct val="107000"/>
                        </a:lnSpc>
                        <a:spcAft>
                          <a:spcPts val="0"/>
                        </a:spcAft>
                      </a:pPr>
                      <a:r>
                        <a:rPr lang="it-IT" sz="1200">
                          <a:effectLst/>
                        </a:rPr>
                        <a:t>2,6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39370" algn="r">
                        <a:lnSpc>
                          <a:spcPct val="107000"/>
                        </a:lnSpc>
                        <a:spcAft>
                          <a:spcPts val="0"/>
                        </a:spcAft>
                      </a:pPr>
                      <a:r>
                        <a:rPr lang="it-IT" sz="1200">
                          <a:effectLst/>
                        </a:rPr>
                        <a:t>14594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88900" algn="r">
                        <a:lnSpc>
                          <a:spcPct val="107000"/>
                        </a:lnSpc>
                        <a:spcAft>
                          <a:spcPts val="0"/>
                        </a:spcAft>
                      </a:pPr>
                      <a:r>
                        <a:rPr lang="it-IT" sz="1200">
                          <a:effectLst/>
                        </a:rPr>
                        <a:t>8,8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5400" algn="r">
                        <a:lnSpc>
                          <a:spcPct val="107000"/>
                        </a:lnSpc>
                        <a:spcAft>
                          <a:spcPts val="0"/>
                        </a:spcAft>
                      </a:pPr>
                      <a:r>
                        <a:rPr lang="it-IT" sz="1200">
                          <a:effectLst/>
                        </a:rPr>
                        <a:t>34.401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5400" algn="r">
                        <a:lnSpc>
                          <a:spcPct val="107000"/>
                        </a:lnSpc>
                        <a:spcAft>
                          <a:spcPts val="0"/>
                        </a:spcAft>
                      </a:pPr>
                      <a:r>
                        <a:rPr lang="it-IT" sz="1200">
                          <a:effectLst/>
                        </a:rPr>
                        <a:t>166.038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6670" algn="r">
                        <a:lnSpc>
                          <a:spcPct val="107000"/>
                        </a:lnSpc>
                        <a:spcAft>
                          <a:spcPts val="0"/>
                        </a:spcAft>
                      </a:pPr>
                      <a:r>
                        <a:rPr lang="it-IT" sz="1200">
                          <a:effectLst/>
                        </a:rPr>
                        <a:t>         20,72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extLst>
                  <a:ext uri="{0D108BD9-81ED-4DB2-BD59-A6C34878D82A}">
                    <a16:rowId xmlns:a16="http://schemas.microsoft.com/office/drawing/2014/main" val="4072192116"/>
                  </a:ext>
                </a:extLst>
              </a:tr>
              <a:tr h="274649">
                <a:tc>
                  <a:txBody>
                    <a:bodyPr/>
                    <a:lstStyle/>
                    <a:p>
                      <a:pPr marL="10795" algn="r">
                        <a:lnSpc>
                          <a:spcPct val="107000"/>
                        </a:lnSpc>
                        <a:spcAft>
                          <a:spcPts val="0"/>
                        </a:spcAft>
                      </a:pPr>
                      <a:r>
                        <a:rPr lang="it-IT" sz="1200" dirty="0">
                          <a:effectLst/>
                        </a:rPr>
                        <a:t>TOTAL</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1270" algn="r">
                        <a:lnSpc>
                          <a:spcPct val="107000"/>
                        </a:lnSpc>
                        <a:spcAft>
                          <a:spcPts val="0"/>
                        </a:spcAft>
                      </a:pPr>
                      <a:r>
                        <a:rPr lang="it-IT" sz="1200" b="1" dirty="0">
                          <a:effectLst/>
                        </a:rPr>
                        <a:t>158.163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88900" algn="r">
                        <a:lnSpc>
                          <a:spcPct val="100000"/>
                        </a:lnSpc>
                        <a:spcAft>
                          <a:spcPts val="0"/>
                        </a:spcAft>
                      </a:pPr>
                      <a:r>
                        <a:rPr lang="it-IT" sz="1200" b="1" dirty="0">
                          <a:effectLst/>
                        </a:rPr>
                        <a:t>9,3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16510" algn="r">
                        <a:lnSpc>
                          <a:spcPct val="107000"/>
                        </a:lnSpc>
                        <a:spcAft>
                          <a:spcPts val="0"/>
                        </a:spcAft>
                      </a:pPr>
                      <a:r>
                        <a:rPr lang="it-IT" sz="1200" b="1" dirty="0">
                          <a:effectLst/>
                        </a:rPr>
                        <a:t>47.483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90170" algn="r">
                        <a:lnSpc>
                          <a:spcPct val="107000"/>
                        </a:lnSpc>
                        <a:spcAft>
                          <a:spcPts val="0"/>
                        </a:spcAft>
                      </a:pPr>
                      <a:r>
                        <a:rPr lang="it-IT" sz="1200" b="1" dirty="0">
                          <a:effectLst/>
                        </a:rPr>
                        <a:t>2,8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15240" algn="r">
                        <a:lnSpc>
                          <a:spcPct val="107000"/>
                        </a:lnSpc>
                        <a:spcAft>
                          <a:spcPts val="0"/>
                        </a:spcAft>
                      </a:pPr>
                      <a:r>
                        <a:rPr lang="it-IT" sz="1200" b="1" dirty="0">
                          <a:effectLst/>
                        </a:rPr>
                        <a:t>73.925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88900" algn="r">
                        <a:lnSpc>
                          <a:spcPct val="107000"/>
                        </a:lnSpc>
                        <a:spcAft>
                          <a:spcPts val="0"/>
                        </a:spcAft>
                      </a:pPr>
                      <a:r>
                        <a:rPr lang="it-IT" sz="1200" b="1" dirty="0">
                          <a:effectLst/>
                        </a:rPr>
                        <a:t>4,4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1270" algn="r">
                        <a:lnSpc>
                          <a:spcPct val="107000"/>
                        </a:lnSpc>
                        <a:spcAft>
                          <a:spcPts val="0"/>
                        </a:spcAft>
                      </a:pPr>
                      <a:r>
                        <a:rPr lang="it-IT" sz="1200" b="1">
                          <a:effectLst/>
                        </a:rPr>
                        <a:t>279.571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L="1270" algn="r">
                        <a:lnSpc>
                          <a:spcPct val="107000"/>
                        </a:lnSpc>
                        <a:spcAft>
                          <a:spcPts val="0"/>
                        </a:spcAft>
                      </a:pPr>
                      <a:r>
                        <a:rPr lang="it-IT" sz="1200" b="1" dirty="0">
                          <a:effectLst/>
                        </a:rPr>
                        <a:t>1.694.913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tc>
                  <a:txBody>
                    <a:bodyPr/>
                    <a:lstStyle/>
                    <a:p>
                      <a:pPr marR="26035" algn="r">
                        <a:lnSpc>
                          <a:spcPct val="107000"/>
                        </a:lnSpc>
                        <a:spcAft>
                          <a:spcPts val="0"/>
                        </a:spcAft>
                      </a:pPr>
                      <a:r>
                        <a:rPr lang="it-IT" sz="1200" b="1" dirty="0">
                          <a:effectLst/>
                        </a:rPr>
                        <a:t>        16,49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9521" marR="21435" marT="31043" marB="0"/>
                </a:tc>
                <a:extLst>
                  <a:ext uri="{0D108BD9-81ED-4DB2-BD59-A6C34878D82A}">
                    <a16:rowId xmlns:a16="http://schemas.microsoft.com/office/drawing/2014/main" val="1884969988"/>
                  </a:ext>
                </a:extLst>
              </a:tr>
            </a:tbl>
          </a:graphicData>
        </a:graphic>
      </p:graphicFrame>
      <p:sp>
        <p:nvSpPr>
          <p:cNvPr id="2" name="CasellaDiTesto 1"/>
          <p:cNvSpPr txBox="1"/>
          <p:nvPr/>
        </p:nvSpPr>
        <p:spPr>
          <a:xfrm>
            <a:off x="948327" y="1469583"/>
            <a:ext cx="2210508" cy="338436"/>
          </a:xfrm>
          <a:prstGeom prst="rect">
            <a:avLst/>
          </a:prstGeom>
          <a:solidFill>
            <a:schemeClr val="bg1"/>
          </a:solidFill>
          <a:ln>
            <a:noFill/>
          </a:ln>
        </p:spPr>
        <p:txBody>
          <a:bodyPr vert="horz" wrap="none" lIns="91440" tIns="45721" rIns="91440" bIns="45721" rtlCol="0" anchor="ctr">
            <a:noAutofit/>
          </a:bodyPr>
          <a:lstStyle/>
          <a:p>
            <a:r>
              <a:rPr lang="it-IT" sz="1400" dirty="0">
                <a:latin typeface="Arial" panose="020B0604020202020204" pitchFamily="34" charset="0"/>
                <a:cs typeface="Arial" panose="020B0604020202020204" pitchFamily="34" charset="0"/>
              </a:rPr>
              <a:t>INTERNSHIP 2013-2014</a:t>
            </a:r>
            <a:endParaRPr lang="it-IT" sz="1400" dirty="0">
              <a:solidFill>
                <a:srgbClr val="A92A1A"/>
              </a:solidFill>
              <a:latin typeface="Arial" panose="020B0604020202020204" pitchFamily="34" charset="0"/>
              <a:cs typeface="Arial" panose="020B0604020202020204" pitchFamily="34" charset="0"/>
            </a:endParaRPr>
          </a:p>
        </p:txBody>
      </p:sp>
      <p:sp>
        <p:nvSpPr>
          <p:cNvPr id="3" name="CasellaDiTesto 2"/>
          <p:cNvSpPr txBox="1"/>
          <p:nvPr/>
        </p:nvSpPr>
        <p:spPr>
          <a:xfrm>
            <a:off x="943662" y="5547890"/>
            <a:ext cx="5542384" cy="440251"/>
          </a:xfrm>
          <a:prstGeom prst="rect">
            <a:avLst/>
          </a:prstGeom>
          <a:solidFill>
            <a:schemeClr val="bg1"/>
          </a:solidFill>
          <a:ln>
            <a:noFill/>
          </a:ln>
        </p:spPr>
        <p:txBody>
          <a:bodyPr vert="horz" wrap="none" lIns="91440" tIns="45721" rIns="91440" bIns="45721" rtlCol="0" anchor="ctr">
            <a:noAutofit/>
          </a:bodyPr>
          <a:lstStyle/>
          <a:p>
            <a:r>
              <a:rPr lang="en-US" dirty="0"/>
              <a:t> </a:t>
            </a:r>
            <a:r>
              <a:rPr lang="en-US" sz="1200" dirty="0"/>
              <a:t>Source: Corte </a:t>
            </a:r>
            <a:r>
              <a:rPr lang="en-US" sz="1200" dirty="0" err="1"/>
              <a:t>dei</a:t>
            </a:r>
            <a:r>
              <a:rPr lang="en-US" sz="1200" dirty="0"/>
              <a:t> </a:t>
            </a:r>
            <a:r>
              <a:rPr lang="en-US" sz="1200" dirty="0" err="1"/>
              <a:t>conti</a:t>
            </a:r>
            <a:r>
              <a:rPr lang="en-US" sz="1200" dirty="0"/>
              <a:t> on data of the Ministry for education</a:t>
            </a:r>
            <a:endParaRPr lang="it-IT" sz="1200" dirty="0">
              <a:solidFill>
                <a:srgbClr val="A92A1A"/>
              </a:solidFill>
              <a:latin typeface="Myriad Pro" panose="020B0503030403020204" pitchFamily="34" charset="0"/>
            </a:endParaRPr>
          </a:p>
        </p:txBody>
      </p:sp>
      <p:sp>
        <p:nvSpPr>
          <p:cNvPr id="4" name="CasellaDiTesto 3"/>
          <p:cNvSpPr txBox="1"/>
          <p:nvPr/>
        </p:nvSpPr>
        <p:spPr>
          <a:xfrm>
            <a:off x="8225419" y="1345301"/>
            <a:ext cx="914400" cy="177282"/>
          </a:xfrm>
          <a:prstGeom prst="rect">
            <a:avLst/>
          </a:prstGeom>
          <a:solidFill>
            <a:schemeClr val="bg1"/>
          </a:solidFill>
          <a:ln>
            <a:noFill/>
          </a:ln>
        </p:spPr>
        <p:txBody>
          <a:bodyPr vert="horz" wrap="none" lIns="91440" tIns="45721" rIns="91440" bIns="45721" rtlCol="0" anchor="ctr">
            <a:noAutofit/>
          </a:bodyPr>
          <a:lstStyle/>
          <a:p>
            <a:pPr algn="r"/>
            <a:r>
              <a:rPr lang="it-IT" sz="1200" b="1" dirty="0"/>
              <a:t>TABLE N. 5</a:t>
            </a:r>
            <a:r>
              <a:rPr lang="it-IT" dirty="0"/>
              <a:t> </a:t>
            </a:r>
          </a:p>
        </p:txBody>
      </p:sp>
      <p:sp>
        <p:nvSpPr>
          <p:cNvPr id="7"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23417293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3063" y="1567543"/>
            <a:ext cx="8645237" cy="4416594"/>
          </a:xfrm>
        </p:spPr>
        <p:txBody>
          <a:bodyPr/>
          <a:lstStyle/>
          <a:p>
            <a:r>
              <a:rPr lang="en-US" dirty="0"/>
              <a:t> </a:t>
            </a:r>
            <a:endParaRPr lang="it-IT" dirty="0"/>
          </a:p>
          <a:p>
            <a:pPr algn="just"/>
            <a:r>
              <a:rPr lang="en-US" sz="2400" dirty="0">
                <a:solidFill>
                  <a:schemeClr val="tx1"/>
                </a:solidFill>
              </a:rPr>
              <a:t>	Post degree internship are, instead, a training service provided to young students who have graduated no more than 18 months (table n. 6).</a:t>
            </a:r>
          </a:p>
          <a:p>
            <a:pPr algn="just"/>
            <a:r>
              <a:rPr lang="en-US" sz="2400" dirty="0">
                <a:solidFill>
                  <a:schemeClr val="tx1"/>
                </a:solidFill>
              </a:rPr>
              <a:t> 	The analysis of post degree internship is particularly interesting and sufficiently reliable. 76,4% of Universities declare to have an ex post evaluation system, 12,4% of Universities declare to have an ex post evaluation system, although not complete, and 11,2% declare not to have any evaluation system.</a:t>
            </a:r>
            <a:endParaRPr lang="it-IT" sz="2400" dirty="0">
              <a:solidFill>
                <a:schemeClr val="tx1"/>
              </a:solidFill>
            </a:endParaRPr>
          </a:p>
          <a:p>
            <a:pPr algn="just"/>
            <a:r>
              <a:rPr lang="en-US" sz="2400" dirty="0">
                <a:solidFill>
                  <a:schemeClr val="tx1"/>
                </a:solidFill>
              </a:rPr>
              <a:t>	This </a:t>
            </a:r>
            <a:r>
              <a:rPr lang="en-US" sz="2400" i="1" dirty="0">
                <a:solidFill>
                  <a:schemeClr val="tx1"/>
                </a:solidFill>
              </a:rPr>
              <a:t>ex post</a:t>
            </a:r>
            <a:r>
              <a:rPr lang="en-US" sz="2400" dirty="0">
                <a:solidFill>
                  <a:schemeClr val="tx1"/>
                </a:solidFill>
              </a:rPr>
              <a:t> evaluation is aimed at verifying if such internships have given results in terms of actual employment.</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34</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a:t>
            </a:r>
            <a:r>
              <a:rPr lang="it-IT">
                <a:solidFill>
                  <a:schemeClr val="tx1"/>
                </a:solidFill>
              </a:rPr>
              <a:t>, 27 </a:t>
            </a:r>
            <a:r>
              <a:rPr lang="it-IT" dirty="0">
                <a:solidFill>
                  <a:schemeClr val="tx1"/>
                </a:solidFill>
              </a:rPr>
              <a:t>– 29 March 2018</a:t>
            </a:r>
            <a:endParaRPr lang="it-IT" dirty="0"/>
          </a:p>
        </p:txBody>
      </p:sp>
    </p:spTree>
    <p:extLst>
      <p:ext uri="{BB962C8B-B14F-4D97-AF65-F5344CB8AC3E}">
        <p14:creationId xmlns:p14="http://schemas.microsoft.com/office/powerpoint/2010/main" val="2246890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1C97FF98-940A-4A06-8159-30D93523CFB8}" type="slidenum">
              <a:rPr lang="it-IT" smtClean="0"/>
              <a:pPr/>
              <a:t>35</a:t>
            </a:fld>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3260094733"/>
              </p:ext>
            </p:extLst>
          </p:nvPr>
        </p:nvGraphicFramePr>
        <p:xfrm>
          <a:off x="1433146" y="2851309"/>
          <a:ext cx="7288823" cy="2201291"/>
        </p:xfrm>
        <a:graphic>
          <a:graphicData uri="http://schemas.openxmlformats.org/drawingml/2006/table">
            <a:tbl>
              <a:tblPr firstRow="1" firstCol="1" bandRow="1">
                <a:tableStyleId>{5C22544A-7EE6-4342-B048-85BDC9FD1C3A}</a:tableStyleId>
              </a:tblPr>
              <a:tblGrid>
                <a:gridCol w="3427884">
                  <a:extLst>
                    <a:ext uri="{9D8B030D-6E8A-4147-A177-3AD203B41FA5}">
                      <a16:colId xmlns:a16="http://schemas.microsoft.com/office/drawing/2014/main" val="1264785957"/>
                    </a:ext>
                  </a:extLst>
                </a:gridCol>
                <a:gridCol w="1751158">
                  <a:extLst>
                    <a:ext uri="{9D8B030D-6E8A-4147-A177-3AD203B41FA5}">
                      <a16:colId xmlns:a16="http://schemas.microsoft.com/office/drawing/2014/main" val="3290563414"/>
                    </a:ext>
                  </a:extLst>
                </a:gridCol>
                <a:gridCol w="2109781">
                  <a:extLst>
                    <a:ext uri="{9D8B030D-6E8A-4147-A177-3AD203B41FA5}">
                      <a16:colId xmlns:a16="http://schemas.microsoft.com/office/drawing/2014/main" val="689090868"/>
                    </a:ext>
                  </a:extLst>
                </a:gridCol>
              </a:tblGrid>
              <a:tr h="330835">
                <a:tc>
                  <a:txBody>
                    <a:bodyPr/>
                    <a:lstStyle/>
                    <a:p>
                      <a:pPr algn="ctr">
                        <a:lnSpc>
                          <a:spcPct val="107000"/>
                        </a:lnSpc>
                        <a:spcAft>
                          <a:spcPts val="0"/>
                        </a:spcAft>
                      </a:pPr>
                      <a:r>
                        <a:rPr lang="it-IT" sz="1200" dirty="0" err="1">
                          <a:effectLst/>
                        </a:rPr>
                        <a:t>Geographical</a:t>
                      </a:r>
                      <a:r>
                        <a:rPr lang="it-IT" sz="1200" dirty="0">
                          <a:effectLst/>
                        </a:rPr>
                        <a:t> </a:t>
                      </a:r>
                      <a:r>
                        <a:rPr lang="it-IT" sz="1200" dirty="0" err="1">
                          <a:effectLst/>
                        </a:rPr>
                        <a:t>distribution</a:t>
                      </a:r>
                      <a:r>
                        <a:rPr lang="it-IT" sz="12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36830" algn="ctr">
                        <a:lnSpc>
                          <a:spcPct val="107000"/>
                        </a:lnSpc>
                        <a:spcAft>
                          <a:spcPts val="0"/>
                        </a:spcAft>
                      </a:pPr>
                      <a:r>
                        <a:rPr lang="it-IT" sz="1200">
                          <a:effectLst/>
                        </a:rPr>
                        <a:t>2012-13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nchor="ctr"/>
                </a:tc>
                <a:tc>
                  <a:txBody>
                    <a:bodyPr/>
                    <a:lstStyle/>
                    <a:p>
                      <a:pPr marR="36830" algn="ctr">
                        <a:lnSpc>
                          <a:spcPct val="107000"/>
                        </a:lnSpc>
                        <a:spcAft>
                          <a:spcPts val="0"/>
                        </a:spcAft>
                      </a:pPr>
                      <a:r>
                        <a:rPr lang="it-IT" sz="1200">
                          <a:effectLst/>
                        </a:rPr>
                        <a:t>2013-14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nchor="ctr"/>
                </a:tc>
                <a:extLst>
                  <a:ext uri="{0D108BD9-81ED-4DB2-BD59-A6C34878D82A}">
                    <a16:rowId xmlns:a16="http://schemas.microsoft.com/office/drawing/2014/main" val="3663180908"/>
                  </a:ext>
                </a:extLst>
              </a:tr>
              <a:tr h="196850">
                <a:tc>
                  <a:txBody>
                    <a:bodyPr/>
                    <a:lstStyle/>
                    <a:p>
                      <a:pPr>
                        <a:lnSpc>
                          <a:spcPct val="107000"/>
                        </a:lnSpc>
                        <a:spcAft>
                          <a:spcPts val="0"/>
                        </a:spcAft>
                      </a:pPr>
                      <a:r>
                        <a:rPr lang="it-IT" sz="1200" dirty="0">
                          <a:effectLst/>
                        </a:rPr>
                        <a:t>NORTH</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a:effectLst/>
                        </a:rPr>
                        <a:t>14.327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a:effectLst/>
                        </a:rPr>
                        <a:t>11.903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extLst>
                  <a:ext uri="{0D108BD9-81ED-4DB2-BD59-A6C34878D82A}">
                    <a16:rowId xmlns:a16="http://schemas.microsoft.com/office/drawing/2014/main" val="3267152635"/>
                  </a:ext>
                </a:extLst>
              </a:tr>
              <a:tr h="196850">
                <a:tc>
                  <a:txBody>
                    <a:bodyPr/>
                    <a:lstStyle/>
                    <a:p>
                      <a:pPr>
                        <a:lnSpc>
                          <a:spcPct val="107000"/>
                        </a:lnSpc>
                        <a:spcAft>
                          <a:spcPts val="0"/>
                        </a:spcAft>
                      </a:pPr>
                      <a:r>
                        <a:rPr lang="it-IT" sz="1200" dirty="0" err="1">
                          <a:effectLst/>
                        </a:rPr>
                        <a:t>Noth-Est</a:t>
                      </a:r>
                      <a:r>
                        <a:rPr lang="it-IT" sz="1200"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a:effectLst/>
                        </a:rPr>
                        <a:t>8.711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a:effectLst/>
                        </a:rPr>
                        <a:t>7.633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extLst>
                  <a:ext uri="{0D108BD9-81ED-4DB2-BD59-A6C34878D82A}">
                    <a16:rowId xmlns:a16="http://schemas.microsoft.com/office/drawing/2014/main" val="1972324226"/>
                  </a:ext>
                </a:extLst>
              </a:tr>
              <a:tr h="196850">
                <a:tc>
                  <a:txBody>
                    <a:bodyPr/>
                    <a:lstStyle/>
                    <a:p>
                      <a:pPr>
                        <a:lnSpc>
                          <a:spcPct val="107000"/>
                        </a:lnSpc>
                        <a:spcAft>
                          <a:spcPts val="0"/>
                        </a:spcAft>
                      </a:pPr>
                      <a:r>
                        <a:rPr lang="it-IT" sz="1200" dirty="0" err="1">
                          <a:effectLst/>
                        </a:rPr>
                        <a:t>Notrh-</a:t>
                      </a:r>
                      <a:r>
                        <a:rPr lang="it-IT" sz="1200" dirty="0">
                          <a:effectLst/>
                        </a:rPr>
                        <a:t> West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dirty="0">
                          <a:effectLst/>
                        </a:rPr>
                        <a:t>5.616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a:effectLst/>
                        </a:rPr>
                        <a:t>4.270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extLst>
                  <a:ext uri="{0D108BD9-81ED-4DB2-BD59-A6C34878D82A}">
                    <a16:rowId xmlns:a16="http://schemas.microsoft.com/office/drawing/2014/main" val="2505724811"/>
                  </a:ext>
                </a:extLst>
              </a:tr>
              <a:tr h="198120">
                <a:tc>
                  <a:txBody>
                    <a:bodyPr/>
                    <a:lstStyle/>
                    <a:p>
                      <a:pPr>
                        <a:lnSpc>
                          <a:spcPct val="107000"/>
                        </a:lnSpc>
                        <a:spcAft>
                          <a:spcPts val="0"/>
                        </a:spcAft>
                      </a:pPr>
                      <a:r>
                        <a:rPr lang="it-IT" sz="1200">
                          <a:effectLst/>
                        </a:rPr>
                        <a:t>CENTER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dirty="0">
                          <a:effectLst/>
                        </a:rPr>
                        <a:t>3.223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a:effectLst/>
                        </a:rPr>
                        <a:t>2.223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extLst>
                  <a:ext uri="{0D108BD9-81ED-4DB2-BD59-A6C34878D82A}">
                    <a16:rowId xmlns:a16="http://schemas.microsoft.com/office/drawing/2014/main" val="934703286"/>
                  </a:ext>
                </a:extLst>
              </a:tr>
              <a:tr h="196850">
                <a:tc>
                  <a:txBody>
                    <a:bodyPr/>
                    <a:lstStyle/>
                    <a:p>
                      <a:pPr>
                        <a:lnSpc>
                          <a:spcPct val="107000"/>
                        </a:lnSpc>
                        <a:spcAft>
                          <a:spcPts val="0"/>
                        </a:spcAft>
                      </a:pPr>
                      <a:r>
                        <a:rPr lang="it-IT" sz="1200">
                          <a:effectLst/>
                        </a:rPr>
                        <a:t>SOUTH</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dirty="0">
                          <a:effectLst/>
                        </a:rPr>
                        <a:t>3.622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dirty="0">
                          <a:effectLst/>
                        </a:rPr>
                        <a:t>1.560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extLst>
                  <a:ext uri="{0D108BD9-81ED-4DB2-BD59-A6C34878D82A}">
                    <a16:rowId xmlns:a16="http://schemas.microsoft.com/office/drawing/2014/main" val="1314411897"/>
                  </a:ext>
                </a:extLst>
              </a:tr>
              <a:tr h="196850">
                <a:tc>
                  <a:txBody>
                    <a:bodyPr/>
                    <a:lstStyle/>
                    <a:p>
                      <a:pPr>
                        <a:lnSpc>
                          <a:spcPct val="107000"/>
                        </a:lnSpc>
                        <a:spcAft>
                          <a:spcPts val="0"/>
                        </a:spcAft>
                      </a:pPr>
                      <a:r>
                        <a:rPr lang="it-IT" sz="1200">
                          <a:effectLst/>
                        </a:rPr>
                        <a:t>South</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a:effectLst/>
                        </a:rPr>
                        <a:t>2.691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dirty="0">
                          <a:effectLst/>
                        </a:rPr>
                        <a:t>991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extLst>
                  <a:ext uri="{0D108BD9-81ED-4DB2-BD59-A6C34878D82A}">
                    <a16:rowId xmlns:a16="http://schemas.microsoft.com/office/drawing/2014/main" val="345077607"/>
                  </a:ext>
                </a:extLst>
              </a:tr>
              <a:tr h="196850">
                <a:tc>
                  <a:txBody>
                    <a:bodyPr/>
                    <a:lstStyle/>
                    <a:p>
                      <a:pPr>
                        <a:lnSpc>
                          <a:spcPct val="107000"/>
                        </a:lnSpc>
                        <a:spcAft>
                          <a:spcPts val="0"/>
                        </a:spcAft>
                      </a:pPr>
                      <a:r>
                        <a:rPr lang="it-IT" sz="1200">
                          <a:effectLst/>
                        </a:rPr>
                        <a:t>Islands</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a:effectLst/>
                        </a:rPr>
                        <a:t>931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tc>
                  <a:txBody>
                    <a:bodyPr/>
                    <a:lstStyle/>
                    <a:p>
                      <a:pPr marR="27940" algn="r">
                        <a:lnSpc>
                          <a:spcPct val="107000"/>
                        </a:lnSpc>
                        <a:spcAft>
                          <a:spcPts val="0"/>
                        </a:spcAft>
                      </a:pPr>
                      <a:r>
                        <a:rPr lang="it-IT" sz="1200" dirty="0">
                          <a:effectLst/>
                        </a:rPr>
                        <a:t>569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tc>
                <a:extLst>
                  <a:ext uri="{0D108BD9-81ED-4DB2-BD59-A6C34878D82A}">
                    <a16:rowId xmlns:a16="http://schemas.microsoft.com/office/drawing/2014/main" val="3761094015"/>
                  </a:ext>
                </a:extLst>
              </a:tr>
              <a:tr h="196850">
                <a:tc>
                  <a:txBody>
                    <a:bodyPr/>
                    <a:lstStyle/>
                    <a:p>
                      <a:pPr algn="r">
                        <a:lnSpc>
                          <a:spcPct val="107000"/>
                        </a:lnSpc>
                        <a:spcAft>
                          <a:spcPts val="0"/>
                        </a:spcAft>
                      </a:pPr>
                      <a:r>
                        <a:rPr lang="it-IT" sz="1200" b="1" dirty="0">
                          <a:effectLst/>
                        </a:rPr>
                        <a:t>Total   </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nchor="b"/>
                </a:tc>
                <a:tc>
                  <a:txBody>
                    <a:bodyPr/>
                    <a:lstStyle/>
                    <a:p>
                      <a:pPr marR="27940" algn="r">
                        <a:lnSpc>
                          <a:spcPct val="107000"/>
                        </a:lnSpc>
                        <a:spcAft>
                          <a:spcPts val="0"/>
                        </a:spcAft>
                      </a:pPr>
                      <a:r>
                        <a:rPr lang="it-IT" sz="1200" b="1" dirty="0">
                          <a:effectLst/>
                        </a:rPr>
                        <a:t>21.172 </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nchor="b"/>
                </a:tc>
                <a:tc>
                  <a:txBody>
                    <a:bodyPr/>
                    <a:lstStyle/>
                    <a:p>
                      <a:pPr marR="27940" algn="r">
                        <a:lnSpc>
                          <a:spcPct val="107000"/>
                        </a:lnSpc>
                        <a:spcAft>
                          <a:spcPts val="0"/>
                        </a:spcAft>
                      </a:pPr>
                      <a:r>
                        <a:rPr lang="it-IT" sz="1200" b="1" dirty="0">
                          <a:effectLst/>
                        </a:rPr>
                        <a:t>15.686 </a:t>
                      </a:r>
                      <a:endParaRPr lang="it-IT"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53340" marR="15875" marT="35560" marB="2540" anchor="b"/>
                </a:tc>
                <a:extLst>
                  <a:ext uri="{0D108BD9-81ED-4DB2-BD59-A6C34878D82A}">
                    <a16:rowId xmlns:a16="http://schemas.microsoft.com/office/drawing/2014/main" val="1285615986"/>
                  </a:ext>
                </a:extLst>
              </a:tr>
            </a:tbl>
          </a:graphicData>
        </a:graphic>
      </p:graphicFrame>
      <p:sp>
        <p:nvSpPr>
          <p:cNvPr id="2" name="CasellaDiTesto 1"/>
          <p:cNvSpPr txBox="1"/>
          <p:nvPr/>
        </p:nvSpPr>
        <p:spPr>
          <a:xfrm>
            <a:off x="2955102" y="2360645"/>
            <a:ext cx="2311489" cy="490664"/>
          </a:xfrm>
          <a:prstGeom prst="rect">
            <a:avLst/>
          </a:prstGeom>
          <a:solidFill>
            <a:schemeClr val="bg1"/>
          </a:solidFill>
          <a:ln>
            <a:noFill/>
          </a:ln>
        </p:spPr>
        <p:txBody>
          <a:bodyPr vert="horz" wrap="none" lIns="91440" tIns="45721" rIns="91440" bIns="45721" rtlCol="0" anchor="ctr">
            <a:noAutofit/>
          </a:bodyPr>
          <a:lstStyle/>
          <a:p>
            <a:r>
              <a:rPr lang="it-IT" sz="1400" dirty="0"/>
              <a:t>POST DEGREE INTERNSHIPS</a:t>
            </a:r>
          </a:p>
        </p:txBody>
      </p:sp>
      <p:sp>
        <p:nvSpPr>
          <p:cNvPr id="3" name="CasellaDiTesto 2"/>
          <p:cNvSpPr txBox="1"/>
          <p:nvPr/>
        </p:nvSpPr>
        <p:spPr>
          <a:xfrm>
            <a:off x="1433146" y="5155319"/>
            <a:ext cx="3732245" cy="568386"/>
          </a:xfrm>
          <a:prstGeom prst="rect">
            <a:avLst/>
          </a:prstGeom>
          <a:solidFill>
            <a:schemeClr val="bg1"/>
          </a:solidFill>
          <a:ln>
            <a:noFill/>
          </a:ln>
        </p:spPr>
        <p:txBody>
          <a:bodyPr vert="horz" wrap="none" lIns="91440" tIns="45721" rIns="91440" bIns="45721" rtlCol="0" anchor="ctr">
            <a:noAutofit/>
          </a:bodyPr>
          <a:lstStyle/>
          <a:p>
            <a:r>
              <a:rPr lang="en-US" sz="1200" dirty="0"/>
              <a:t>Source: Corte </a:t>
            </a:r>
            <a:r>
              <a:rPr lang="en-US" sz="1200" dirty="0" err="1"/>
              <a:t>dei</a:t>
            </a:r>
            <a:r>
              <a:rPr lang="en-US" sz="1200" dirty="0"/>
              <a:t> </a:t>
            </a:r>
            <a:r>
              <a:rPr lang="en-US" sz="1200" dirty="0" err="1"/>
              <a:t>conti</a:t>
            </a:r>
            <a:r>
              <a:rPr lang="en-US" sz="1200" dirty="0"/>
              <a:t> on data of the Ministry for education</a:t>
            </a:r>
            <a:endParaRPr lang="it-IT" sz="1200" dirty="0">
              <a:solidFill>
                <a:srgbClr val="A92A1A"/>
              </a:solidFill>
              <a:latin typeface="Myriad Pro" panose="020B0503030403020204" pitchFamily="34" charset="0"/>
            </a:endParaRPr>
          </a:p>
        </p:txBody>
      </p:sp>
      <p:sp>
        <p:nvSpPr>
          <p:cNvPr id="4" name="CasellaDiTesto 3"/>
          <p:cNvSpPr txBox="1"/>
          <p:nvPr/>
        </p:nvSpPr>
        <p:spPr>
          <a:xfrm>
            <a:off x="5872560" y="2166186"/>
            <a:ext cx="681135" cy="345233"/>
          </a:xfrm>
          <a:prstGeom prst="rect">
            <a:avLst/>
          </a:prstGeom>
          <a:solidFill>
            <a:schemeClr val="bg1"/>
          </a:solidFill>
          <a:ln>
            <a:noFill/>
          </a:ln>
        </p:spPr>
        <p:txBody>
          <a:bodyPr vert="horz" wrap="none" lIns="91440" tIns="45721" rIns="91440" bIns="45721" rtlCol="0" anchor="ctr">
            <a:noAutofit/>
          </a:bodyPr>
          <a:lstStyle/>
          <a:p>
            <a:r>
              <a:rPr lang="en-US" sz="1200" b="1" dirty="0"/>
              <a:t>		TABLE 6</a:t>
            </a:r>
            <a:endParaRPr lang="it-IT" sz="1200" dirty="0"/>
          </a:p>
        </p:txBody>
      </p:sp>
      <p:sp>
        <p:nvSpPr>
          <p:cNvPr id="8"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4675028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3064" y="1315618"/>
            <a:ext cx="8666018" cy="4824398"/>
          </a:xfrm>
        </p:spPr>
        <p:txBody>
          <a:bodyPr/>
          <a:lstStyle/>
          <a:p>
            <a:pPr algn="just"/>
            <a:r>
              <a:rPr lang="en-US" sz="2400" dirty="0">
                <a:solidFill>
                  <a:schemeClr val="tx1"/>
                </a:solidFill>
              </a:rPr>
              <a:t>	The data above are very important also for the evaluation of professional training policies during the university education processes. </a:t>
            </a:r>
            <a:endParaRPr lang="it-IT" sz="2400" dirty="0">
              <a:solidFill>
                <a:schemeClr val="tx1"/>
              </a:solidFill>
            </a:endParaRPr>
          </a:p>
          <a:p>
            <a:pPr algn="just"/>
            <a:r>
              <a:rPr lang="en-US" sz="2400" dirty="0">
                <a:solidFill>
                  <a:schemeClr val="tx1"/>
                </a:solidFill>
              </a:rPr>
              <a:t>	Evaluation of public policies sees our strong support, as known by some colleagues who are members of the Expert Network on Public Policies of the Contact Committee.</a:t>
            </a:r>
            <a:endParaRPr lang="it-IT" sz="2400" dirty="0">
              <a:solidFill>
                <a:schemeClr val="tx1"/>
              </a:solidFill>
            </a:endParaRPr>
          </a:p>
          <a:p>
            <a:pPr algn="just"/>
            <a:r>
              <a:rPr lang="en-US" sz="2400" dirty="0">
                <a:solidFill>
                  <a:schemeClr val="tx1"/>
                </a:solidFill>
              </a:rPr>
              <a:t>	In the context of the next XXIII INCOSAI (to be held in Moscow in 2019), on “The role of the Supreme Audit Institutions in the achievement of the national priorities and goals, theme II considers the involvement of SAIs in the public policies process to assess the risks associated to public programs and policies, and to verify their contribution towards the achievement of SDGs.</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36</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 27 – 29 March 2018</a:t>
            </a:r>
            <a:endParaRPr lang="it-IT" dirty="0"/>
          </a:p>
        </p:txBody>
      </p:sp>
    </p:spTree>
    <p:extLst>
      <p:ext uri="{BB962C8B-B14F-4D97-AF65-F5344CB8AC3E}">
        <p14:creationId xmlns:p14="http://schemas.microsoft.com/office/powerpoint/2010/main" val="22276067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595424" y="2110153"/>
            <a:ext cx="8704440" cy="3464169"/>
          </a:xfrm>
        </p:spPr>
        <p:txBody>
          <a:bodyPr/>
          <a:lstStyle/>
          <a:p>
            <a:pPr algn="just"/>
            <a:r>
              <a:rPr lang="en-US" sz="2400" dirty="0">
                <a:solidFill>
                  <a:schemeClr val="tx1"/>
                </a:solidFill>
              </a:rPr>
              <a:t>	In conclusion, the Italian approach to KNIs goes beyond macro-economic indicators to consider factors and aspects that describe the well-being of citizens and measure progress against set objectives.</a:t>
            </a:r>
          </a:p>
          <a:p>
            <a:pPr algn="just"/>
            <a:r>
              <a:rPr lang="en-US" sz="2400" dirty="0">
                <a:solidFill>
                  <a:schemeClr val="tx1"/>
                </a:solidFill>
              </a:rPr>
              <a:t>	However, those indicators are only useful if they enter into a dynamic process, where political decisions are taken and submitted to subsequent assessment. </a:t>
            </a:r>
          </a:p>
          <a:p>
            <a:pPr algn="just"/>
            <a:r>
              <a:rPr lang="en-US" sz="2400" dirty="0">
                <a:solidFill>
                  <a:schemeClr val="tx1"/>
                </a:solidFill>
              </a:rPr>
              <a:t>	Both political decision-makers and SAIs need indicators which are based on objectively measurable elements. </a:t>
            </a:r>
          </a:p>
          <a:p>
            <a:pPr algn="just"/>
            <a:r>
              <a:rPr lang="en-US" sz="2400" dirty="0">
                <a:solidFill>
                  <a:schemeClr val="tx1"/>
                </a:solidFill>
              </a:rPr>
              <a:t> 	</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37</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a:t>
            </a:r>
            <a:r>
              <a:rPr lang="it-IT">
                <a:solidFill>
                  <a:schemeClr val="tx1"/>
                </a:solidFill>
              </a:rPr>
              <a:t>, 27 </a:t>
            </a:r>
            <a:r>
              <a:rPr lang="it-IT" dirty="0">
                <a:solidFill>
                  <a:schemeClr val="tx1"/>
                </a:solidFill>
              </a:rPr>
              <a:t>– 29 March 2018</a:t>
            </a:r>
            <a:endParaRPr lang="it-IT" dirty="0"/>
          </a:p>
        </p:txBody>
      </p:sp>
    </p:spTree>
    <p:extLst>
      <p:ext uri="{BB962C8B-B14F-4D97-AF65-F5344CB8AC3E}">
        <p14:creationId xmlns:p14="http://schemas.microsoft.com/office/powerpoint/2010/main" val="34641623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31371" y="2191384"/>
            <a:ext cx="8581726" cy="2086725"/>
          </a:xfrm>
        </p:spPr>
        <p:txBody>
          <a:bodyPr/>
          <a:lstStyle/>
          <a:p>
            <a:pPr algn="just"/>
            <a:r>
              <a:rPr lang="en-US" sz="2400" dirty="0">
                <a:solidFill>
                  <a:schemeClr val="tx1"/>
                </a:solidFill>
              </a:rPr>
              <a:t>Educational attainment is one area where objective measures can provide significant results by relying on outcomes rather than output. This presentation provided an example: it not only considered the output of the investment on higher education (number of graduates), but also its impact on the labor market (employment rate).</a:t>
            </a:r>
            <a:endParaRPr lang="it-IT" dirty="0"/>
          </a:p>
        </p:txBody>
      </p:sp>
      <p:sp>
        <p:nvSpPr>
          <p:cNvPr id="4" name="Segnaposto data 3"/>
          <p:cNvSpPr>
            <a:spLocks noGrp="1"/>
          </p:cNvSpPr>
          <p:nvPr>
            <p:ph type="dt" sz="half" idx="10"/>
          </p:nvPr>
        </p:nvSpPr>
        <p:spPr/>
        <p:txBody>
          <a:bodyPr/>
          <a:lstStyle/>
          <a:p>
            <a:r>
              <a:rPr lang="it-IT">
                <a:solidFill>
                  <a:schemeClr val="tx1"/>
                </a:solidFill>
              </a:rPr>
              <a:t>Rome, 26 – 29 March 2018</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1C97FF98-940A-4A06-8159-30D93523CFB8}" type="slidenum">
              <a:rPr lang="it-IT" smtClean="0"/>
              <a:pPr/>
              <a:t>38</a:t>
            </a:fld>
            <a:endParaRPr lang="it-IT" dirty="0"/>
          </a:p>
        </p:txBody>
      </p:sp>
    </p:spTree>
    <p:extLst>
      <p:ext uri="{BB962C8B-B14F-4D97-AF65-F5344CB8AC3E}">
        <p14:creationId xmlns:p14="http://schemas.microsoft.com/office/powerpoint/2010/main" val="1118097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44236" y="3083131"/>
            <a:ext cx="8579252" cy="834241"/>
          </a:xfrm>
        </p:spPr>
        <p:txBody>
          <a:bodyPr/>
          <a:lstStyle/>
          <a:p>
            <a:pPr algn="ctr"/>
            <a:r>
              <a:rPr lang="it-IT" sz="4400" dirty="0" err="1">
                <a:solidFill>
                  <a:schemeClr val="tx1"/>
                </a:solidFill>
              </a:rPr>
              <a:t>Thank</a:t>
            </a:r>
            <a:r>
              <a:rPr lang="it-IT" sz="4400" dirty="0">
                <a:solidFill>
                  <a:schemeClr val="tx1"/>
                </a:solidFill>
              </a:rPr>
              <a:t> </a:t>
            </a:r>
            <a:r>
              <a:rPr lang="it-IT" sz="4400" dirty="0" err="1">
                <a:solidFill>
                  <a:schemeClr val="tx1"/>
                </a:solidFill>
              </a:rPr>
              <a:t>you</a:t>
            </a:r>
            <a:r>
              <a:rPr lang="it-IT" sz="4400" dirty="0">
                <a:solidFill>
                  <a:schemeClr val="tx1"/>
                </a:solidFill>
              </a:rPr>
              <a:t> for </a:t>
            </a:r>
            <a:r>
              <a:rPr lang="it-IT" sz="4400" dirty="0" err="1">
                <a:solidFill>
                  <a:schemeClr val="tx1"/>
                </a:solidFill>
              </a:rPr>
              <a:t>your</a:t>
            </a:r>
            <a:r>
              <a:rPr lang="it-IT" sz="4400" dirty="0">
                <a:solidFill>
                  <a:schemeClr val="tx1"/>
                </a:solidFill>
              </a:rPr>
              <a:t> </a:t>
            </a:r>
            <a:r>
              <a:rPr lang="it-IT" sz="4400" dirty="0" err="1">
                <a:solidFill>
                  <a:schemeClr val="tx1"/>
                </a:solidFill>
              </a:rPr>
              <a:t>attention</a:t>
            </a:r>
            <a:endParaRPr lang="it-IT" sz="4400" dirty="0">
              <a:solidFill>
                <a:schemeClr val="tx1"/>
              </a:solidFill>
            </a:endParaRPr>
          </a:p>
        </p:txBody>
      </p:sp>
      <p:sp>
        <p:nvSpPr>
          <p:cNvPr id="6" name="Segnaposto numero diapositiva 5"/>
          <p:cNvSpPr>
            <a:spLocks noGrp="1"/>
          </p:cNvSpPr>
          <p:nvPr>
            <p:ph type="sldNum" sz="quarter" idx="12"/>
          </p:nvPr>
        </p:nvSpPr>
        <p:spPr/>
        <p:txBody>
          <a:bodyPr/>
          <a:lstStyle/>
          <a:p>
            <a:fld id="{1C97FF98-940A-4A06-8159-30D93523CFB8}" type="slidenum">
              <a:rPr lang="it-IT" smtClean="0"/>
              <a:pPr/>
              <a:t>39</a:t>
            </a:fld>
            <a:endParaRPr lang="it-IT" dirty="0"/>
          </a:p>
        </p:txBody>
      </p:sp>
    </p:spTree>
    <p:extLst>
      <p:ext uri="{BB962C8B-B14F-4D97-AF65-F5344CB8AC3E}">
        <p14:creationId xmlns:p14="http://schemas.microsoft.com/office/powerpoint/2010/main" val="1104247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30090" y="1782148"/>
            <a:ext cx="8583007" cy="4398127"/>
          </a:xfrm>
        </p:spPr>
        <p:txBody>
          <a:bodyPr/>
          <a:lstStyle/>
          <a:p>
            <a:pPr algn="just"/>
            <a:r>
              <a:rPr lang="en-US" sz="2400" dirty="0"/>
              <a:t>	</a:t>
            </a:r>
          </a:p>
          <a:p>
            <a:pPr algn="just"/>
            <a:r>
              <a:rPr lang="en-US" sz="2400" dirty="0">
                <a:solidFill>
                  <a:schemeClr val="tx1"/>
                </a:solidFill>
              </a:rPr>
              <a:t>	The Italian National Institute of Statistics (ISTAT) is fully involved in this context. Even before the UN agenda 2030, it had already developed a set of "Equitable and Sustainable Well-being" - BES indicators, in 12 domains, to monitor progress of national well-being.</a:t>
            </a:r>
          </a:p>
          <a:p>
            <a:pPr algn="just"/>
            <a:r>
              <a:rPr lang="en-US" sz="2400" dirty="0">
                <a:solidFill>
                  <a:schemeClr val="tx1"/>
                </a:solidFill>
              </a:rPr>
              <a:t>	Although different in number and scope</a:t>
            </a:r>
            <a:r>
              <a:rPr lang="en-US" sz="2400" dirty="0"/>
              <a:t>, t</a:t>
            </a:r>
            <a:r>
              <a:rPr lang="en-US" sz="2400" dirty="0">
                <a:solidFill>
                  <a:schemeClr val="tx1"/>
                </a:solidFill>
              </a:rPr>
              <a:t>he BES indicators cover the same areas as the SDGs indicators. </a:t>
            </a:r>
            <a:endParaRPr lang="it-IT" sz="2400" dirty="0">
              <a:solidFill>
                <a:schemeClr val="tx1"/>
              </a:solidFill>
            </a:endParaRPr>
          </a:p>
          <a:p>
            <a:pPr algn="just"/>
            <a:r>
              <a:rPr lang="en-US" sz="2400" dirty="0">
                <a:solidFill>
                  <a:schemeClr val="tx1"/>
                </a:solidFill>
              </a:rPr>
              <a:t>	</a:t>
            </a:r>
            <a:endParaRPr lang="it-IT" sz="1400" dirty="0"/>
          </a:p>
          <a:p>
            <a:pPr algn="just"/>
            <a:endParaRPr lang="it-IT" sz="1400" dirty="0"/>
          </a:p>
          <a:p>
            <a:pPr algn="just"/>
            <a:endParaRPr lang="it-IT" sz="1400" dirty="0"/>
          </a:p>
          <a:p>
            <a:pPr algn="just"/>
            <a:endParaRPr lang="it-IT" sz="1400" dirty="0"/>
          </a:p>
          <a:p>
            <a:pPr algn="just"/>
            <a:endParaRPr lang="it-IT" sz="1400"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4</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a:t>
            </a:r>
            <a:r>
              <a:rPr lang="it-IT">
                <a:solidFill>
                  <a:schemeClr val="tx1"/>
                </a:solidFill>
              </a:rPr>
              <a:t>, 27 </a:t>
            </a:r>
            <a:r>
              <a:rPr lang="it-IT" dirty="0">
                <a:solidFill>
                  <a:schemeClr val="tx1"/>
                </a:solidFill>
              </a:rPr>
              <a:t>– 29 March 2018</a:t>
            </a:r>
            <a:endParaRPr lang="it-IT" dirty="0"/>
          </a:p>
        </p:txBody>
      </p:sp>
    </p:spTree>
    <p:extLst>
      <p:ext uri="{BB962C8B-B14F-4D97-AF65-F5344CB8AC3E}">
        <p14:creationId xmlns:p14="http://schemas.microsoft.com/office/powerpoint/2010/main" val="1098409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06055" y="2191384"/>
            <a:ext cx="8607041" cy="2676117"/>
          </a:xfrm>
        </p:spPr>
        <p:txBody>
          <a:bodyPr/>
          <a:lstStyle/>
          <a:p>
            <a:pPr algn="just"/>
            <a:r>
              <a:rPr lang="en-US" sz="2400" dirty="0">
                <a:solidFill>
                  <a:schemeClr val="tx1"/>
                </a:solidFill>
              </a:rPr>
              <a:t>	Recently, the BES indicators have also been included in the process of economic planning. In the aftermath of the economic and financial crisis, the Italian authorities recognized that the economic policy needed to go beyond a merely financial approach and take on commitments to define policies in a way that improves specific areas of citizens’ quality of life and is sustainable for future generations</a:t>
            </a:r>
            <a:r>
              <a:rPr lang="it-IT" sz="2400" dirty="0">
                <a:solidFill>
                  <a:schemeClr val="tx1"/>
                </a:solidFill>
              </a:rPr>
              <a:t>.</a:t>
            </a:r>
          </a:p>
          <a:p>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a:t>
            </a:r>
            <a:r>
              <a:rPr lang="it-IT">
                <a:solidFill>
                  <a:schemeClr val="tx1"/>
                </a:solidFill>
              </a:rPr>
              <a:t>, 27 </a:t>
            </a:r>
            <a:r>
              <a:rPr lang="it-IT" dirty="0">
                <a:solidFill>
                  <a:schemeClr val="tx1"/>
                </a:solidFill>
              </a:rPr>
              <a:t>– 29 March 2018</a:t>
            </a:r>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5</a:t>
            </a:fld>
            <a:endParaRPr lang="it-IT" dirty="0"/>
          </a:p>
        </p:txBody>
      </p:sp>
    </p:spTree>
    <p:extLst>
      <p:ext uri="{BB962C8B-B14F-4D97-AF65-F5344CB8AC3E}">
        <p14:creationId xmlns:p14="http://schemas.microsoft.com/office/powerpoint/2010/main" val="2405988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22406" y="1635907"/>
            <a:ext cx="8871971" cy="4608954"/>
          </a:xfrm>
        </p:spPr>
        <p:txBody>
          <a:bodyPr/>
          <a:lstStyle/>
          <a:p>
            <a:pPr algn="just">
              <a:lnSpc>
                <a:spcPct val="100000"/>
              </a:lnSpc>
            </a:pPr>
            <a:r>
              <a:rPr lang="it-IT" sz="2400" dirty="0"/>
              <a:t>	</a:t>
            </a:r>
            <a:r>
              <a:rPr lang="en-US" sz="2400" dirty="0">
                <a:solidFill>
                  <a:schemeClr val="tx1"/>
                </a:solidFill>
              </a:rPr>
              <a:t>Therefore, </a:t>
            </a:r>
            <a:r>
              <a:rPr lang="en-US" sz="2400" dirty="0"/>
              <a:t>i</a:t>
            </a:r>
            <a:r>
              <a:rPr lang="en-US" sz="2400" dirty="0">
                <a:solidFill>
                  <a:schemeClr val="tx1"/>
                </a:solidFill>
              </a:rPr>
              <a:t>n 2016, the Italian Parliament approved, by a large majority, the introduction of indicators of equitable and sustainable well-being in the budgetary cycle (BES indicators). The reform (Law 163 of 2016) mandated the Government to monitor the trend of the BES indicators in the preceding three years and to predict their movements for the following three years, in a “no policy changes” scenario, as well as in the light of new program decisions. </a:t>
            </a:r>
          </a:p>
          <a:p>
            <a:pPr algn="just">
              <a:lnSpc>
                <a:spcPct val="100000"/>
              </a:lnSpc>
            </a:pPr>
            <a:r>
              <a:rPr lang="en-US" sz="2400" dirty="0">
                <a:solidFill>
                  <a:schemeClr val="tx1"/>
                </a:solidFill>
              </a:rPr>
              <a:t>	Those indicators needed to be selected by an ad hoc Group, after consultation with the appropriate Parliamentary committees.</a:t>
            </a:r>
          </a:p>
          <a:p>
            <a:pPr>
              <a:lnSpc>
                <a:spcPct val="150000"/>
              </a:lnSpc>
            </a:pPr>
            <a:endParaRPr lang="it-IT" dirty="0"/>
          </a:p>
        </p:txBody>
      </p:sp>
      <p:sp>
        <p:nvSpPr>
          <p:cNvPr id="8" name="Segnaposto numero diapositiva 7"/>
          <p:cNvSpPr>
            <a:spLocks noGrp="1"/>
          </p:cNvSpPr>
          <p:nvPr>
            <p:ph type="sldNum" sz="quarter" idx="12"/>
          </p:nvPr>
        </p:nvSpPr>
        <p:spPr/>
        <p:txBody>
          <a:bodyPr/>
          <a:lstStyle/>
          <a:p>
            <a:fld id="{1C97FF98-940A-4A06-8159-30D93523CFB8}" type="slidenum">
              <a:rPr lang="it-IT" smtClean="0"/>
              <a:pPr/>
              <a:t>6</a:t>
            </a:fld>
            <a:endParaRPr lang="it-IT" dirty="0"/>
          </a:p>
        </p:txBody>
      </p:sp>
      <p:sp>
        <p:nvSpPr>
          <p:cNvPr id="4" name="Segnaposto data 3"/>
          <p:cNvSpPr>
            <a:spLocks noGrp="1"/>
          </p:cNvSpPr>
          <p:nvPr>
            <p:ph type="dt" sz="half" idx="10"/>
          </p:nvPr>
        </p:nvSpPr>
        <p:spPr>
          <a:xfrm>
            <a:off x="595423" y="6402762"/>
            <a:ext cx="2457251" cy="307777"/>
          </a:xfrm>
        </p:spPr>
        <p:txBody>
          <a:bodyPr>
            <a:spAutoFit/>
          </a:bodyPr>
          <a:lstStyle/>
          <a:p>
            <a:r>
              <a:rPr lang="it-IT" dirty="0">
                <a:solidFill>
                  <a:schemeClr val="tx1"/>
                </a:solidFill>
              </a:rPr>
              <a:t>Rome</a:t>
            </a:r>
            <a:r>
              <a:rPr lang="it-IT">
                <a:solidFill>
                  <a:schemeClr val="tx1"/>
                </a:solidFill>
              </a:rPr>
              <a:t>, 27 </a:t>
            </a:r>
            <a:r>
              <a:rPr lang="it-IT" dirty="0">
                <a:solidFill>
                  <a:schemeClr val="tx1"/>
                </a:solidFill>
              </a:rPr>
              <a:t>– 29 March 2018</a:t>
            </a:r>
            <a:endParaRPr lang="it-IT" dirty="0"/>
          </a:p>
        </p:txBody>
      </p:sp>
    </p:spTree>
    <p:extLst>
      <p:ext uri="{BB962C8B-B14F-4D97-AF65-F5344CB8AC3E}">
        <p14:creationId xmlns:p14="http://schemas.microsoft.com/office/powerpoint/2010/main" val="1254432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38878" y="2191384"/>
            <a:ext cx="8974219" cy="1409617"/>
          </a:xfrm>
        </p:spPr>
        <p:txBody>
          <a:bodyPr/>
          <a:lstStyle/>
          <a:p>
            <a:pPr algn="ctr"/>
            <a:endParaRPr lang="it-IT" sz="2800" dirty="0"/>
          </a:p>
          <a:p>
            <a:pPr algn="ctr"/>
            <a:endParaRPr lang="en-US" sz="2800" dirty="0"/>
          </a:p>
          <a:p>
            <a:pPr algn="ctr"/>
            <a:endParaRPr lang="it-IT" sz="2800" dirty="0"/>
          </a:p>
        </p:txBody>
      </p:sp>
      <p:sp>
        <p:nvSpPr>
          <p:cNvPr id="8" name="Segnaposto numero diapositiva 7"/>
          <p:cNvSpPr>
            <a:spLocks noGrp="1"/>
          </p:cNvSpPr>
          <p:nvPr>
            <p:ph type="sldNum" sz="quarter" idx="12"/>
          </p:nvPr>
        </p:nvSpPr>
        <p:spPr>
          <a:xfrm>
            <a:off x="6991731" y="6356356"/>
            <a:ext cx="2228850" cy="365125"/>
          </a:xfrm>
        </p:spPr>
        <p:txBody>
          <a:bodyPr/>
          <a:lstStyle/>
          <a:p>
            <a:fld id="{1C97FF98-940A-4A06-8159-30D93523CFB8}" type="slidenum">
              <a:rPr lang="it-IT" smtClean="0"/>
              <a:pPr/>
              <a:t>7</a:t>
            </a:fld>
            <a:endParaRPr lang="it-IT" dirty="0"/>
          </a:p>
        </p:txBody>
      </p:sp>
      <p:sp>
        <p:nvSpPr>
          <p:cNvPr id="2" name="Rettangolo 1"/>
          <p:cNvSpPr/>
          <p:nvPr/>
        </p:nvSpPr>
        <p:spPr>
          <a:xfrm>
            <a:off x="681135" y="1894113"/>
            <a:ext cx="8686600" cy="4154984"/>
          </a:xfrm>
          <a:prstGeom prst="rect">
            <a:avLst/>
          </a:prstGeom>
        </p:spPr>
        <p:txBody>
          <a:bodyPr wrap="square">
            <a:spAutoFit/>
          </a:bodyPr>
          <a:lstStyle/>
          <a:p>
            <a:pPr algn="just"/>
            <a:r>
              <a:rPr lang="it-IT"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However, pending final selection, the Government decided to anticipate, on an experimental basis, the inclusion of a first group of BES indicators in the budget process, starting from the Economic and Financial Document (DEF) for 2017. </a:t>
            </a:r>
          </a:p>
          <a:p>
            <a:pPr algn="just"/>
            <a:r>
              <a:rPr lang="en-US" sz="2400" dirty="0">
                <a:latin typeface="Arial" panose="020B0604020202020204" pitchFamily="34" charset="0"/>
                <a:cs typeface="Arial" panose="020B0604020202020204" pitchFamily="34" charset="0"/>
              </a:rPr>
              <a:t>	With this decision, Italy was the first country in the European Union and the G7 to introduce in its documents of macro-economic planning - in addition to Gross Domestic Product (GDP) and other «monetary value» indicators – some indicators of equitable and sustainable well-being, to measure not only economic performance, but also social progress</a:t>
            </a:r>
            <a:r>
              <a:rPr lang="it-IT" sz="2400" dirty="0">
                <a:latin typeface="Arial" panose="020B0604020202020204" pitchFamily="34" charset="0"/>
                <a:cs typeface="Arial" panose="020B0604020202020204" pitchFamily="34" charset="0"/>
              </a:rPr>
              <a:t>. </a:t>
            </a:r>
            <a:endParaRPr lang="it-IT" dirty="0"/>
          </a:p>
        </p:txBody>
      </p:sp>
      <p:sp>
        <p:nvSpPr>
          <p:cNvPr id="5"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a:t>
            </a:r>
            <a:r>
              <a:rPr lang="it-IT">
                <a:solidFill>
                  <a:schemeClr val="tx1"/>
                </a:solidFill>
              </a:rPr>
              <a:t>, 27 </a:t>
            </a:r>
            <a:r>
              <a:rPr lang="it-IT" dirty="0">
                <a:solidFill>
                  <a:schemeClr val="tx1"/>
                </a:solidFill>
              </a:rPr>
              <a:t>– 29 March 2018</a:t>
            </a:r>
            <a:endParaRPr lang="it-IT" dirty="0"/>
          </a:p>
        </p:txBody>
      </p:sp>
    </p:spTree>
    <p:extLst>
      <p:ext uri="{BB962C8B-B14F-4D97-AF65-F5344CB8AC3E}">
        <p14:creationId xmlns:p14="http://schemas.microsoft.com/office/powerpoint/2010/main" val="228553345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81136" y="1520891"/>
            <a:ext cx="8612154" cy="4222694"/>
          </a:xfrm>
        </p:spPr>
        <p:txBody>
          <a:bodyPr/>
          <a:lstStyle/>
          <a:p>
            <a:pPr algn="just"/>
            <a:r>
              <a:rPr lang="it-IT" sz="2400" dirty="0"/>
              <a:t>	</a:t>
            </a:r>
          </a:p>
          <a:p>
            <a:pPr algn="just"/>
            <a:r>
              <a:rPr lang="it-IT" sz="2400" dirty="0">
                <a:solidFill>
                  <a:schemeClr val="tx1"/>
                </a:solidFill>
              </a:rPr>
              <a:t>	</a:t>
            </a:r>
            <a:r>
              <a:rPr lang="en-US" sz="2400" dirty="0">
                <a:solidFill>
                  <a:schemeClr val="tx1"/>
                </a:solidFill>
              </a:rPr>
              <a:t>The Italian DEF for 2017 identified four indicators that were considered as particularly relevant for the quality of life of individual citizens and for the society as a whole: the average available income, a measure of inequality, the unemployment rate and the greenhouse gas emissions. </a:t>
            </a:r>
          </a:p>
          <a:p>
            <a:pPr algn="just"/>
            <a:r>
              <a:rPr lang="en-US" sz="2400" dirty="0">
                <a:solidFill>
                  <a:schemeClr val="tx1"/>
                </a:solidFill>
              </a:rPr>
              <a:t> 	 For each of these four indicators, the DEF presented the performance of the past three years, the performance that is foreseeable in the existing policy scenario and the one that can be expected in a scenario with new policy decisions.</a:t>
            </a:r>
          </a:p>
          <a:p>
            <a:pPr algn="just"/>
            <a:endParaRPr lang="it-IT" sz="1800" dirty="0">
              <a:solidFill>
                <a:schemeClr val="tx1"/>
              </a:solidFill>
              <a:latin typeface="+mn-lt"/>
              <a:ea typeface="+mn-ea"/>
              <a:cs typeface="+mn-cs"/>
            </a:endParaRPr>
          </a:p>
          <a:p>
            <a:endParaRPr lang="it-IT" sz="1800" dirty="0">
              <a:solidFill>
                <a:schemeClr val="tx1"/>
              </a:solidFill>
              <a:latin typeface="+mn-lt"/>
              <a:ea typeface="+mn-ea"/>
              <a:cs typeface="+mn-cs"/>
            </a:endParaRPr>
          </a:p>
        </p:txBody>
      </p:sp>
      <p:sp>
        <p:nvSpPr>
          <p:cNvPr id="6" name="Segnaposto numero diapositiva 5"/>
          <p:cNvSpPr>
            <a:spLocks noGrp="1"/>
          </p:cNvSpPr>
          <p:nvPr>
            <p:ph type="sldNum" sz="quarter" idx="12"/>
          </p:nvPr>
        </p:nvSpPr>
        <p:spPr/>
        <p:txBody>
          <a:bodyPr/>
          <a:lstStyle/>
          <a:p>
            <a:fld id="{1C97FF98-940A-4A06-8159-30D93523CFB8}" type="slidenum">
              <a:rPr lang="it-IT" smtClean="0"/>
              <a:pPr/>
              <a:t>8</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a:t>
            </a:r>
            <a:r>
              <a:rPr lang="it-IT">
                <a:solidFill>
                  <a:schemeClr val="tx1"/>
                </a:solidFill>
              </a:rPr>
              <a:t>, 27 </a:t>
            </a:r>
            <a:r>
              <a:rPr lang="it-IT" dirty="0">
                <a:solidFill>
                  <a:schemeClr val="tx1"/>
                </a:solidFill>
              </a:rPr>
              <a:t>– 29 March 2018</a:t>
            </a:r>
            <a:endParaRPr lang="it-IT" dirty="0"/>
          </a:p>
        </p:txBody>
      </p:sp>
    </p:spTree>
    <p:extLst>
      <p:ext uri="{BB962C8B-B14F-4D97-AF65-F5344CB8AC3E}">
        <p14:creationId xmlns:p14="http://schemas.microsoft.com/office/powerpoint/2010/main" val="817600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30091" y="1996751"/>
            <a:ext cx="8583006" cy="3417859"/>
          </a:xfrm>
        </p:spPr>
        <p:txBody>
          <a:bodyPr/>
          <a:lstStyle/>
          <a:p>
            <a:pPr algn="just"/>
            <a:r>
              <a:rPr lang="en-US" sz="2400" dirty="0"/>
              <a:t>	Also t</a:t>
            </a:r>
            <a:r>
              <a:rPr lang="en-US" sz="2400" dirty="0">
                <a:solidFill>
                  <a:schemeClr val="tx1"/>
                </a:solidFill>
              </a:rPr>
              <a:t>he Budget Law for 2017 was drafted in the light of the objectives of the 2030 Agenda. </a:t>
            </a:r>
          </a:p>
          <a:p>
            <a:pPr algn="just"/>
            <a:r>
              <a:rPr lang="en-US" sz="2400" dirty="0">
                <a:solidFill>
                  <a:schemeClr val="tx1"/>
                </a:solidFill>
              </a:rPr>
              <a:t>	The Ministry of Environment and the Ministry of Economic Development established short and long-term priorities, related to the diversification of energy sources and the development of infrastructure. Local authorities were involved in this context, for example, the mayors of the metropolitan cities have signed an agreement aiming to achieve some of the goals related to the environment safeguard.  </a:t>
            </a:r>
            <a:endParaRPr lang="it-IT" sz="2400" dirty="0">
              <a:solidFill>
                <a:schemeClr val="tx1"/>
              </a:solidFill>
            </a:endParaRPr>
          </a:p>
          <a:p>
            <a:endParaRPr lang="it-IT" dirty="0"/>
          </a:p>
        </p:txBody>
      </p:sp>
      <p:sp>
        <p:nvSpPr>
          <p:cNvPr id="6" name="Segnaposto numero diapositiva 5"/>
          <p:cNvSpPr>
            <a:spLocks noGrp="1"/>
          </p:cNvSpPr>
          <p:nvPr>
            <p:ph type="sldNum" sz="quarter" idx="12"/>
          </p:nvPr>
        </p:nvSpPr>
        <p:spPr/>
        <p:txBody>
          <a:bodyPr/>
          <a:lstStyle/>
          <a:p>
            <a:fld id="{1C97FF98-940A-4A06-8159-30D93523CFB8}" type="slidenum">
              <a:rPr lang="it-IT" smtClean="0"/>
              <a:pPr/>
              <a:t>9</a:t>
            </a:fld>
            <a:endParaRPr lang="it-IT" dirty="0"/>
          </a:p>
        </p:txBody>
      </p:sp>
      <p:sp>
        <p:nvSpPr>
          <p:cNvPr id="4" name="Segnaposto data 3"/>
          <p:cNvSpPr>
            <a:spLocks noGrp="1"/>
          </p:cNvSpPr>
          <p:nvPr>
            <p:ph type="dt" sz="half" idx="10"/>
          </p:nvPr>
        </p:nvSpPr>
        <p:spPr>
          <a:xfrm>
            <a:off x="595423" y="6394811"/>
            <a:ext cx="2457251" cy="307777"/>
          </a:xfrm>
        </p:spPr>
        <p:txBody>
          <a:bodyPr>
            <a:spAutoFit/>
          </a:bodyPr>
          <a:lstStyle/>
          <a:p>
            <a:r>
              <a:rPr lang="it-IT" dirty="0">
                <a:solidFill>
                  <a:schemeClr val="tx1"/>
                </a:solidFill>
              </a:rPr>
              <a:t>Rome</a:t>
            </a:r>
            <a:r>
              <a:rPr lang="it-IT">
                <a:solidFill>
                  <a:schemeClr val="tx1"/>
                </a:solidFill>
              </a:rPr>
              <a:t>, 27 </a:t>
            </a:r>
            <a:r>
              <a:rPr lang="it-IT" dirty="0">
                <a:solidFill>
                  <a:schemeClr val="tx1"/>
                </a:solidFill>
              </a:rPr>
              <a:t>– 29 March 2018</a:t>
            </a:r>
            <a:endParaRPr lang="it-IT" dirty="0"/>
          </a:p>
        </p:txBody>
      </p:sp>
    </p:spTree>
    <p:extLst>
      <p:ext uri="{BB962C8B-B14F-4D97-AF65-F5344CB8AC3E}">
        <p14:creationId xmlns:p14="http://schemas.microsoft.com/office/powerpoint/2010/main" val="1744007887"/>
      </p:ext>
    </p:extLst>
  </p:cSld>
  <p:clrMapOvr>
    <a:masterClrMapping/>
  </p:clrMapOvr>
</p:sld>
</file>

<file path=ppt/theme/theme1.xml><?xml version="1.0" encoding="utf-8"?>
<a:theme xmlns:a="http://schemas.openxmlformats.org/drawingml/2006/main" name="TemaCd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ln>
          <a:noFill/>
        </a:ln>
      </a:spPr>
      <a:bodyPr vert="horz" wrap="square" lIns="91440" tIns="45721" rIns="91440" bIns="45721" rtlCol="0" anchor="ctr">
        <a:noAutofit/>
      </a:bodyPr>
      <a:lstStyle>
        <a:defPPr>
          <a:defRPr sz="1500" dirty="0">
            <a:solidFill>
              <a:srgbClr val="A92A1A"/>
            </a:solidFill>
            <a:latin typeface="Myriad Pro" panose="020B0503030403020204" pitchFamily="34" charset="0"/>
          </a:defRPr>
        </a:defPPr>
      </a:lstStyle>
    </a:txDef>
  </a:objectDefaults>
  <a:extraClrSchemeLst/>
  <a:extLst>
    <a:ext uri="{05A4C25C-085E-4340-85A3-A5531E510DB2}">
      <thm15:themeFamily xmlns:thm15="http://schemas.microsoft.com/office/thememl/2012/main" name="TemaCdc" id="{A921F758-B88F-4CF7-B0EB-A581D0EB4DBE}" vid="{9080D9CD-EDE6-41E4-BD77-3D49672C436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3347</TotalTime>
  <Words>1389</Words>
  <Application>Microsoft Office PowerPoint</Application>
  <PresentationFormat>Лист A4 (210x297 мм)</PresentationFormat>
  <Paragraphs>665</Paragraphs>
  <Slides>39</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39</vt:i4>
      </vt:variant>
    </vt:vector>
  </HeadingPairs>
  <TitlesOfParts>
    <vt:vector size="45" baseType="lpstr">
      <vt:lpstr>Times New Roman</vt:lpstr>
      <vt:lpstr>Arial</vt:lpstr>
      <vt:lpstr>Myriad Pro</vt:lpstr>
      <vt:lpstr>Calibri</vt:lpstr>
      <vt:lpstr>Verdana</vt:lpstr>
      <vt:lpstr>TemaCdc</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This rationalization is shown by the number of study courses, which decreased after the reform (table n. 2).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Frattaroli Daniela</dc:creator>
  <cp:lastModifiedBy>Конорева Юлия Николаевна</cp:lastModifiedBy>
  <cp:revision>145</cp:revision>
  <cp:lastPrinted>2018-03-26T10:04:00Z</cp:lastPrinted>
  <dcterms:created xsi:type="dcterms:W3CDTF">2014-07-01T08:47:01Z</dcterms:created>
  <dcterms:modified xsi:type="dcterms:W3CDTF">2019-09-03T13:33:51Z</dcterms:modified>
</cp:coreProperties>
</file>