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78" r:id="rId6"/>
    <p:sldId id="323" r:id="rId7"/>
    <p:sldId id="882" r:id="rId8"/>
    <p:sldId id="887" r:id="rId9"/>
    <p:sldId id="881" r:id="rId10"/>
    <p:sldId id="883" r:id="rId11"/>
    <p:sldId id="287" r:id="rId12"/>
    <p:sldId id="291" r:id="rId13"/>
    <p:sldId id="888" r:id="rId14"/>
    <p:sldId id="284" r:id="rId15"/>
    <p:sldId id="886" r:id="rId16"/>
    <p:sldId id="263" r:id="rId17"/>
    <p:sldId id="260" r:id="rId18"/>
  </p:sldIdLst>
  <p:sldSz cx="9144000" cy="6858000" type="screen4x3"/>
  <p:notesSz cx="6669088" cy="9872663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2" userDrawn="1">
          <p15:clr>
            <a:srgbClr val="A4A3A4"/>
          </p15:clr>
        </p15:guide>
        <p15:guide id="2" pos="213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5EA"/>
    <a:srgbClr val="58595B"/>
    <a:srgbClr val="41404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83275" autoAdjust="0"/>
  </p:normalViewPr>
  <p:slideViewPr>
    <p:cSldViewPr>
      <p:cViewPr varScale="1">
        <p:scale>
          <a:sx n="95" d="100"/>
          <a:sy n="95" d="100"/>
        </p:scale>
        <p:origin x="13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2"/>
        <p:guide pos="2139"/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8993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91" tIns="45546" rIns="91091" bIns="45546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1"/>
            <a:ext cx="288993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91" tIns="45546" rIns="91091" bIns="45546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17"/>
            <a:ext cx="288993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91" tIns="45546" rIns="91091" bIns="45546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377317"/>
            <a:ext cx="288993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91" tIns="45546" rIns="91091" bIns="455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386F75-B628-41B1-A3EA-FE46FC4A96D3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2120065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9" cy="493633"/>
          </a:xfrm>
          <a:prstGeom prst="rect">
            <a:avLst/>
          </a:prstGeom>
        </p:spPr>
        <p:txBody>
          <a:bodyPr vert="horz" lIns="91091" tIns="45546" rIns="91091" bIns="45546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9" cy="493633"/>
          </a:xfrm>
          <a:prstGeom prst="rect">
            <a:avLst/>
          </a:prstGeom>
        </p:spPr>
        <p:txBody>
          <a:bodyPr vert="horz" lIns="91091" tIns="45546" rIns="91091" bIns="45546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2616DA-F356-4BC9-BD72-591FEFA40336}" type="datetimeFigureOut">
              <a:rPr lang="en-US"/>
              <a:pPr>
                <a:defRPr/>
              </a:pPr>
              <a:t>29.03.2019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91" tIns="45546" rIns="91091" bIns="455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10" y="4689516"/>
            <a:ext cx="5335270" cy="4442698"/>
          </a:xfrm>
          <a:prstGeom prst="rect">
            <a:avLst/>
          </a:prstGeom>
        </p:spPr>
        <p:txBody>
          <a:bodyPr vert="horz" lIns="91091" tIns="45546" rIns="91091" bIns="4554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1091" tIns="45546" rIns="91091" bIns="45546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9" cy="493633"/>
          </a:xfrm>
          <a:prstGeom prst="rect">
            <a:avLst/>
          </a:prstGeom>
        </p:spPr>
        <p:txBody>
          <a:bodyPr vert="horz" wrap="square" lIns="91091" tIns="45546" rIns="91091" bIns="455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0469E5-9280-494F-B86C-007F5DAC7A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2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0469E5-9280-494F-B86C-007F5DAC7A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20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084DF0-544C-4DF0-BA5B-90C7AB79178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79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084DF0-544C-4DF0-BA5B-90C7AB79178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58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084DF0-544C-4DF0-BA5B-90C7AB79178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20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084DF0-544C-4DF0-BA5B-90C7AB79178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42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084DF0-544C-4DF0-BA5B-90C7AB79178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24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287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FBCCF0-A620-41FA-B929-E4C707E6FFCD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234784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BE014-9620-4F51-8AA4-EAA64F13B340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74318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AA260-EEF6-4CE7-897C-3B565CF5F86B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74940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0B8FA-C152-4958-A17F-E4349A629EF4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401716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7ADDBA-2FA7-4DB8-81CA-99BB68AC5CAA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9911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93F92-CD33-4E81-9452-C0F30645F6A6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25744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FB5FE6-93D2-43B3-B277-7DBBC0F33511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346631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15657F-CEA6-43B6-8FCF-DF8BFD7391D2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379426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6D40A6-51DE-485C-836E-34DC3C1B8041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06700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E0D9D-C46B-4DF6-9ECD-B63F6B4E9390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217851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80C02-E909-470D-BF6E-456CD0FC3542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283815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štýly predlohy textu.</a:t>
            </a:r>
          </a:p>
          <a:p>
            <a:pPr lvl="1"/>
            <a:r>
              <a:rPr lang="sk-SK" altLang="en-US"/>
              <a:t>Druhá úroveň</a:t>
            </a:r>
          </a:p>
          <a:p>
            <a:pPr lvl="2"/>
            <a:r>
              <a:rPr lang="sk-SK" altLang="en-US"/>
              <a:t>Tretia úroveň</a:t>
            </a:r>
          </a:p>
          <a:p>
            <a:pPr lvl="3"/>
            <a:r>
              <a:rPr lang="sk-SK" altLang="en-US"/>
              <a:t>Štvrtá úroveň</a:t>
            </a:r>
          </a:p>
          <a:p>
            <a:pPr lvl="4"/>
            <a:r>
              <a:rPr lang="sk-SK" altLang="en-US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3DF29D-E93D-467E-9FCC-D921C4EE7EF4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88024" y="4509120"/>
            <a:ext cx="4032448" cy="1584176"/>
          </a:xfrm>
        </p:spPr>
        <p:txBody>
          <a:bodyPr/>
          <a:lstStyle/>
          <a:p>
            <a:pPr algn="l" eaLnBrk="1" hangingPunct="1"/>
            <a:r>
              <a:rPr lang="en-US" altLang="en-US" sz="2400" b="1" dirty="0">
                <a:solidFill>
                  <a:schemeClr val="bg2"/>
                </a:solidFill>
                <a:latin typeface="Constantia" panose="02030602050306030303" pitchFamily="18" charset="0"/>
              </a:rPr>
              <a:t>Better indicators for better fiscal policy</a:t>
            </a:r>
            <a:br>
              <a:rPr lang="sk-SK" altLang="en-US" sz="2400" b="1" dirty="0">
                <a:solidFill>
                  <a:schemeClr val="bg2"/>
                </a:solidFill>
                <a:highlight>
                  <a:srgbClr val="FFFF00"/>
                </a:highlight>
                <a:latin typeface="Constantia" panose="02030602050306030303" pitchFamily="18" charset="0"/>
              </a:rPr>
            </a:br>
            <a:endParaRPr lang="sk-SK" altLang="en-US" sz="1800" dirty="0">
              <a:solidFill>
                <a:schemeClr val="bg2"/>
              </a:solidFill>
              <a:highlight>
                <a:srgbClr val="FFFF00"/>
              </a:highlight>
              <a:latin typeface="Constantia" panose="0203060205030603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D610941-42D9-407C-B96D-E691CEB4E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5" y="188640"/>
            <a:ext cx="4749603" cy="71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58585A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1100" b="1" dirty="0">
                <a:solidFill>
                  <a:srgbClr val="58585A"/>
                </a:solidFill>
                <a:latin typeface="Constantia" panose="02030602050306030303" pitchFamily="18" charset="0"/>
              </a:rPr>
              <a:t>12th meeting of INTOSAI Working Group on Key National Indicators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58585A"/>
                </a:solidFill>
                <a:latin typeface="Constantia" panose="02030602050306030303" pitchFamily="18" charset="0"/>
              </a:rPr>
              <a:t>April 2nd, 2019, Bratislava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3416201-34DE-4BB8-8613-A4CB811C3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5661248"/>
            <a:ext cx="4749603" cy="390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9pPr>
          </a:lstStyle>
          <a:p>
            <a:pPr algn="r" eaLnBrk="1" hangingPunct="1"/>
            <a:r>
              <a:rPr lang="en-US" altLang="en-US" sz="1600" kern="0" dirty="0">
                <a:solidFill>
                  <a:srgbClr val="595959"/>
                </a:solidFill>
                <a:latin typeface="Constantia" panose="02030602050306030303" pitchFamily="18" charset="0"/>
              </a:rPr>
              <a:t>Ivan </a:t>
            </a:r>
            <a:r>
              <a:rPr lang="sk-SK" altLang="en-US" sz="1600" kern="0" dirty="0">
                <a:solidFill>
                  <a:srgbClr val="595959"/>
                </a:solidFill>
                <a:latin typeface="Constantia" panose="02030602050306030303" pitchFamily="18" charset="0"/>
              </a:rPr>
              <a:t>Šramko</a:t>
            </a:r>
            <a:endParaRPr lang="sk-SK" altLang="sk-SK" sz="1800" i="1" kern="0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0E34DD4-9C03-4A81-BD9C-9DE1DF890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5" y="404662"/>
            <a:ext cx="7047879" cy="1042416"/>
          </a:xfrm>
        </p:spPr>
        <p:txBody>
          <a:bodyPr/>
          <a:lstStyle/>
          <a:p>
            <a:pPr algn="r"/>
            <a:r>
              <a:rPr lang="en-US" altLang="en-US" sz="3200" b="1">
                <a:solidFill>
                  <a:srgbClr val="00B0F0"/>
                </a:solidFill>
                <a:latin typeface="Constantia" panose="02030602050306030303" pitchFamily="18" charset="0"/>
              </a:rPr>
              <a:t>Medium-term implications of </a:t>
            </a:r>
            <a:br>
              <a:rPr lang="en-US" altLang="en-US" sz="3200" b="1">
                <a:solidFill>
                  <a:srgbClr val="00B0F0"/>
                </a:solidFill>
                <a:latin typeface="Constantia" panose="02030602050306030303" pitchFamily="18" charset="0"/>
              </a:rPr>
            </a:br>
            <a:r>
              <a:rPr lang="en-US" altLang="en-US" sz="3200" b="1">
                <a:solidFill>
                  <a:srgbClr val="00B0F0"/>
                </a:solidFill>
                <a:latin typeface="Constantia" panose="02030602050306030303" pitchFamily="18" charset="0"/>
              </a:rPr>
              <a:t>long-term sustainability</a:t>
            </a:r>
            <a:endParaRPr lang="en-US" altLang="en-US" sz="3200" b="1">
              <a:solidFill>
                <a:srgbClr val="00B0F0"/>
              </a:solidFill>
            </a:endParaRP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B230C414-3395-4990-A21D-057BE1C3FD7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715799" y="2356145"/>
            <a:ext cx="3091071" cy="3468905"/>
          </a:xfrm>
          <a:prstGeom prst="rect">
            <a:avLst/>
          </a:prstGeom>
        </p:spPr>
        <p:txBody>
          <a:bodyPr/>
          <a:lstStyle/>
          <a:p>
            <a:pPr marL="182880" indent="-182880" algn="just">
              <a:spcBef>
                <a:spcPct val="0"/>
              </a:spcBef>
              <a:spcAft>
                <a:spcPts val="1800"/>
              </a:spcAft>
            </a:pPr>
            <a:r>
              <a:rPr lang="en-US" altLang="en-US" sz="1600">
                <a:latin typeface="Constantia" panose="02030602050306030303" pitchFamily="18" charset="0"/>
              </a:rPr>
              <a:t>The long-term sustainability indicator can be transformed into medium-term fiscal targets (structural balance)</a:t>
            </a:r>
          </a:p>
          <a:p>
            <a:pPr marL="216000" indent="-216000" algn="just">
              <a:spcBef>
                <a:spcPct val="0"/>
              </a:spcBef>
              <a:spcAft>
                <a:spcPts val="1800"/>
              </a:spcAft>
            </a:pPr>
            <a:r>
              <a:rPr lang="en-US" altLang="en-US" sz="1600" b="1">
                <a:latin typeface="Constantia" panose="02030602050306030303" pitchFamily="18" charset="0"/>
              </a:rPr>
              <a:t>Achieving long-term sustainability in 4 years horizon would require a structural surplus of 0.3-0.4% of GDP by 2021</a:t>
            </a:r>
            <a:endParaRPr lang="en-US" altLang="en-US" sz="1600">
              <a:latin typeface="Constantia" panose="02030602050306030303" pitchFamily="18" charset="0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9B073872-45C2-429C-B77B-B584FDF1E51B}"/>
              </a:ext>
            </a:extLst>
          </p:cNvPr>
          <p:cNvSpPr txBox="1">
            <a:spLocks/>
          </p:cNvSpPr>
          <p:nvPr/>
        </p:nvSpPr>
        <p:spPr bwMode="auto">
          <a:xfrm>
            <a:off x="325505" y="5763330"/>
            <a:ext cx="5607719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300"/>
              </a:spcBef>
              <a:buFontTx/>
              <a:buNone/>
            </a:pPr>
            <a:r>
              <a:rPr lang="en-US" altLang="en-US" sz="1100" i="1">
                <a:latin typeface="Constantia" panose="02030602050306030303" pitchFamily="18" charset="0"/>
              </a:rPr>
              <a:t>Source: CBR, Report on the Long-term Sustainability of Public Finances for 2017, April 2018</a:t>
            </a:r>
            <a:r>
              <a:rPr lang="en-US" altLang="en-US" sz="1100"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BA46BBE9-AE82-44B2-8152-F4B2049D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49975" y="6274567"/>
            <a:ext cx="2133600" cy="357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5F54AB-1AB7-4506-BCFC-1A1121009F7E}" type="slidenum">
              <a:rPr lang="en-US" altLang="en-US" sz="1400" smtClean="0">
                <a:latin typeface="Constantia" panose="02030602050306030303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latin typeface="Constantia" panose="02030602050306030303" pitchFamily="18" charset="0"/>
            </a:endParaRP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8A422088-E277-473E-81BF-F6598ED7B347}"/>
              </a:ext>
            </a:extLst>
          </p:cNvPr>
          <p:cNvSpPr txBox="1">
            <a:spLocks/>
          </p:cNvSpPr>
          <p:nvPr/>
        </p:nvSpPr>
        <p:spPr bwMode="auto">
          <a:xfrm>
            <a:off x="337130" y="2196945"/>
            <a:ext cx="5278501" cy="395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300"/>
              </a:spcBef>
              <a:buFontTx/>
              <a:buNone/>
            </a:pPr>
            <a:r>
              <a:rPr lang="en-US" altLang="en-US" sz="1400" b="1">
                <a:solidFill>
                  <a:srgbClr val="13B5EA"/>
                </a:solidFill>
                <a:latin typeface="Constantia" panose="02030602050306030303" pitchFamily="18" charset="0"/>
              </a:rPr>
              <a:t>Structural balance in medium-run (% of GDP)</a:t>
            </a:r>
            <a:endParaRPr lang="en-US" altLang="en-US" sz="1400" b="1" i="1">
              <a:solidFill>
                <a:srgbClr val="13B5EA"/>
              </a:solidFill>
              <a:latin typeface="Constantia" panose="02030602050306030303" pitchFamily="18" charset="0"/>
            </a:endParaRPr>
          </a:p>
          <a:p>
            <a:pPr algn="ctr">
              <a:spcBef>
                <a:spcPts val="300"/>
              </a:spcBef>
            </a:pPr>
            <a:endParaRPr lang="en-US" altLang="en-US" sz="1400" b="1">
              <a:latin typeface="Constantia" panose="02030602050306030303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177F39-D450-447A-A092-0B6311CDE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082" y="2606818"/>
            <a:ext cx="4968552" cy="297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558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F90EDC-5BCB-4E8F-A993-902227A9BA7A}" type="slidenum">
              <a:rPr lang="sk-SK" altLang="sk-SK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sk-SK" altLang="sk-SK" sz="140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146273"/>
            <a:ext cx="7180776" cy="434806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8279CE1-016D-4E14-BB95-414BE8B66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975" y="404662"/>
            <a:ext cx="8229600" cy="1042416"/>
          </a:xfrm>
        </p:spPr>
        <p:txBody>
          <a:bodyPr/>
          <a:lstStyle/>
          <a:p>
            <a:pPr algn="r"/>
            <a:r>
              <a:rPr lang="en-US" altLang="en-US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Fiscal space review</a:t>
            </a:r>
            <a:endParaRPr lang="sk-SK" altLang="en-US" sz="3200" b="1" dirty="0">
              <a:solidFill>
                <a:srgbClr val="00B0F0"/>
              </a:solidFill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BF8F117F-3B3E-43B2-B46A-F5C7032222BA}"/>
              </a:ext>
            </a:extLst>
          </p:cNvPr>
          <p:cNvSpPr txBox="1">
            <a:spLocks/>
          </p:cNvSpPr>
          <p:nvPr/>
        </p:nvSpPr>
        <p:spPr bwMode="auto">
          <a:xfrm>
            <a:off x="5792504" y="2146273"/>
            <a:ext cx="3091071" cy="2866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algn="just">
              <a:spcBef>
                <a:spcPct val="0"/>
              </a:spcBef>
              <a:spcAft>
                <a:spcPts val="1800"/>
              </a:spcAft>
            </a:pPr>
            <a:r>
              <a:rPr lang="en-US" altLang="en-US" sz="1600" b="1" kern="0" dirty="0">
                <a:latin typeface="Constantia" panose="02030602050306030303" pitchFamily="18" charset="0"/>
              </a:rPr>
              <a:t>Fiscal space review </a:t>
            </a:r>
            <a:r>
              <a:rPr lang="en-US" altLang="en-US" sz="1600" kern="0" dirty="0">
                <a:latin typeface="Constantia" panose="02030602050306030303" pitchFamily="18" charset="0"/>
              </a:rPr>
              <a:t>is a comprehensive assessment of fiscal risks</a:t>
            </a:r>
            <a:endParaRPr lang="sk-SK" altLang="en-US" sz="1600" kern="0" dirty="0">
              <a:latin typeface="Constantia" panose="02030602050306030303" pitchFamily="18" charset="0"/>
            </a:endParaRPr>
          </a:p>
          <a:p>
            <a:pPr marL="182880" indent="-182880" algn="just">
              <a:spcBef>
                <a:spcPct val="0"/>
              </a:spcBef>
              <a:spcAft>
                <a:spcPts val="1800"/>
              </a:spcAft>
            </a:pPr>
            <a:r>
              <a:rPr lang="en-US" sz="1600" kern="0" dirty="0">
                <a:latin typeface="Constantia" panose="02030602050306030303" pitchFamily="18" charset="0"/>
              </a:rPr>
              <a:t>The outcome: </a:t>
            </a:r>
            <a:r>
              <a:rPr lang="en-US" sz="1600" b="1" kern="0" dirty="0">
                <a:latin typeface="Constantia" panose="02030602050306030303" pitchFamily="18" charset="0"/>
              </a:rPr>
              <a:t>quantification of optimal/ prudent levels for public debt</a:t>
            </a:r>
          </a:p>
          <a:p>
            <a:pPr marL="182880" indent="-182880" algn="just">
              <a:spcBef>
                <a:spcPct val="0"/>
              </a:spcBef>
              <a:spcAft>
                <a:spcPts val="1800"/>
              </a:spcAft>
            </a:pPr>
            <a:r>
              <a:rPr lang="en-US" altLang="en-US" sz="1600" kern="0" dirty="0">
                <a:latin typeface="Constantia" panose="02030602050306030303" pitchFamily="18" charset="0"/>
              </a:rPr>
              <a:t>To be prepared at 4-year frequency, first in 2020</a:t>
            </a:r>
            <a:endParaRPr lang="sk-SK" altLang="en-US" sz="1600" kern="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220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0E34DD4-9C03-4A81-BD9C-9DE1DF890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975" y="404662"/>
            <a:ext cx="8229600" cy="1042416"/>
          </a:xfrm>
        </p:spPr>
        <p:txBody>
          <a:bodyPr/>
          <a:lstStyle/>
          <a:p>
            <a:pPr algn="r"/>
            <a:r>
              <a:rPr lang="en-US" altLang="en-US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Net worth of the public sector</a:t>
            </a:r>
            <a:endParaRPr lang="sk-SK" altLang="en-US" sz="3200" b="1" dirty="0">
              <a:solidFill>
                <a:srgbClr val="00B0F0"/>
              </a:solidFill>
            </a:endParaRP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B230C414-3395-4990-A21D-057BE1C3FD7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877049" y="3192312"/>
            <a:ext cx="2943423" cy="3261026"/>
          </a:xfrm>
          <a:prstGeom prst="rect">
            <a:avLst/>
          </a:prstGeom>
        </p:spPr>
        <p:txBody>
          <a:bodyPr/>
          <a:lstStyle/>
          <a:p>
            <a:pPr marL="182880" indent="-182880" algn="just" eaLnBrk="1" hangingPunct="1"/>
            <a:r>
              <a:rPr lang="en-US" altLang="en-US" sz="2400" dirty="0">
                <a:latin typeface="Constantia" panose="02030602050306030303" pitchFamily="18" charset="0"/>
              </a:rPr>
              <a:t>We do not know the “balance-sheet” of the state</a:t>
            </a:r>
          </a:p>
          <a:p>
            <a:pPr marL="182880" indent="-182880" algn="just" eaLnBrk="1" hangingPunct="1"/>
            <a:endParaRPr lang="en-US" altLang="en-US" sz="2400" dirty="0">
              <a:latin typeface="Constantia" panose="02030602050306030303" pitchFamily="18" charset="0"/>
            </a:endParaRPr>
          </a:p>
          <a:p>
            <a:pPr marL="182880" indent="-182880" algn="just" eaLnBrk="1" hangingPunct="1"/>
            <a:r>
              <a:rPr lang="en-US" altLang="en-US" sz="2400" dirty="0">
                <a:latin typeface="Constantia" panose="02030602050306030303" pitchFamily="18" charset="0"/>
              </a:rPr>
              <a:t>Additional work needed to improve the analysis of net worth</a:t>
            </a: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BA46BBE9-AE82-44B2-8152-F4B2049D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49975" y="6274567"/>
            <a:ext cx="2133600" cy="357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5F54AB-1AB7-4506-BCFC-1A1121009F7E}" type="slidenum">
              <a:rPr lang="sk-SK" altLang="en-US" sz="1400" smtClean="0">
                <a:latin typeface="Constantia" panose="02030602050306030303" pitchFamily="18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sk-SK" altLang="en-US" sz="1400" dirty="0">
              <a:latin typeface="Constantia" panose="02030602050306030303" pitchFamily="18" charset="0"/>
            </a:endParaRP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B9F6EA52-855E-4D48-805E-AEAD6D9EE30A}"/>
              </a:ext>
            </a:extLst>
          </p:cNvPr>
          <p:cNvSpPr txBox="1">
            <a:spLocks/>
          </p:cNvSpPr>
          <p:nvPr/>
        </p:nvSpPr>
        <p:spPr bwMode="auto">
          <a:xfrm>
            <a:off x="457200" y="1937223"/>
            <a:ext cx="8229600" cy="1255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 algn="just"/>
            <a:r>
              <a:rPr lang="en-US" sz="2400" b="1" dirty="0">
                <a:latin typeface="Constantia" panose="02030602050306030303" pitchFamily="18" charset="0"/>
              </a:rPr>
              <a:t>Net worth </a:t>
            </a:r>
            <a:r>
              <a:rPr lang="en-US" sz="2400" dirty="0">
                <a:latin typeface="Constantia" panose="02030602050306030303" pitchFamily="18" charset="0"/>
              </a:rPr>
              <a:t>is the total equity of public sector adjusted for the implicit and contingent liabilities, as well as for other assets and liabilities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9FB10A4-A93F-4B83-ABA2-63416ECB1997}"/>
              </a:ext>
            </a:extLst>
          </p:cNvPr>
          <p:cNvCxnSpPr/>
          <p:nvPr/>
        </p:nvCxnSpPr>
        <p:spPr>
          <a:xfrm>
            <a:off x="539552" y="3429000"/>
            <a:ext cx="0" cy="2304256"/>
          </a:xfrm>
          <a:prstGeom prst="straightConnector1">
            <a:avLst/>
          </a:prstGeom>
          <a:ln w="28575">
            <a:solidFill>
              <a:srgbClr val="13B5EA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0F1C9CE-2F6B-4B7C-A5E2-6EC8DB4DE768}"/>
              </a:ext>
            </a:extLst>
          </p:cNvPr>
          <p:cNvSpPr txBox="1"/>
          <p:nvPr/>
        </p:nvSpPr>
        <p:spPr>
          <a:xfrm rot="16200000">
            <a:off x="-550441" y="4464674"/>
            <a:ext cx="1872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58595B"/>
                </a:solidFill>
                <a:latin typeface="Constantia" panose="02030602050306030303" pitchFamily="18" charset="0"/>
              </a:rPr>
              <a:t>Degree of uncertainty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69078EB4-B666-40CF-AA46-D18D83C0A1BC}"/>
              </a:ext>
            </a:extLst>
          </p:cNvPr>
          <p:cNvSpPr/>
          <p:nvPr/>
        </p:nvSpPr>
        <p:spPr>
          <a:xfrm>
            <a:off x="260425" y="5677046"/>
            <a:ext cx="5553485" cy="860627"/>
          </a:xfrm>
          <a:prstGeom prst="rightArrow">
            <a:avLst/>
          </a:prstGeom>
          <a:solidFill>
            <a:srgbClr val="13B5E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157F44-0BDD-402D-818F-D81AE89E08AA}"/>
              </a:ext>
            </a:extLst>
          </p:cNvPr>
          <p:cNvSpPr txBox="1"/>
          <p:nvPr/>
        </p:nvSpPr>
        <p:spPr>
          <a:xfrm>
            <a:off x="1205434" y="5922693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onstantia" panose="02030602050306030303" pitchFamily="18" charset="0"/>
              </a:rPr>
              <a:t>Degree of complexity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18DF67-3E06-4C44-BBF8-526EC87B8FAA}"/>
              </a:ext>
            </a:extLst>
          </p:cNvPr>
          <p:cNvSpPr/>
          <p:nvPr/>
        </p:nvSpPr>
        <p:spPr>
          <a:xfrm>
            <a:off x="653975" y="4400713"/>
            <a:ext cx="634116" cy="716827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DF43FB4-6A9A-45AB-A215-41DBFF4F2F44}"/>
              </a:ext>
            </a:extLst>
          </p:cNvPr>
          <p:cNvSpPr/>
          <p:nvPr/>
        </p:nvSpPr>
        <p:spPr>
          <a:xfrm>
            <a:off x="1271299" y="4353748"/>
            <a:ext cx="677665" cy="860627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1428077-43B1-46E8-9314-943BEB9A0B91}"/>
              </a:ext>
            </a:extLst>
          </p:cNvPr>
          <p:cNvSpPr/>
          <p:nvPr/>
        </p:nvSpPr>
        <p:spPr>
          <a:xfrm>
            <a:off x="1935732" y="4177155"/>
            <a:ext cx="1011907" cy="1163945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1F92EA2-BC65-43DF-BB06-48E9CD92F2CC}"/>
              </a:ext>
            </a:extLst>
          </p:cNvPr>
          <p:cNvSpPr/>
          <p:nvPr/>
        </p:nvSpPr>
        <p:spPr>
          <a:xfrm>
            <a:off x="2937530" y="4014196"/>
            <a:ext cx="1150192" cy="1459298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65564D2-009E-4249-9CA9-0EA8DA10239C}"/>
              </a:ext>
            </a:extLst>
          </p:cNvPr>
          <p:cNvSpPr/>
          <p:nvPr/>
        </p:nvSpPr>
        <p:spPr>
          <a:xfrm>
            <a:off x="4087722" y="3631425"/>
            <a:ext cx="1757758" cy="1980905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25BBCE-AE29-473F-A4BA-FEEE30F15F28}"/>
              </a:ext>
            </a:extLst>
          </p:cNvPr>
          <p:cNvSpPr txBox="1"/>
          <p:nvPr/>
        </p:nvSpPr>
        <p:spPr>
          <a:xfrm>
            <a:off x="4309299" y="4060901"/>
            <a:ext cx="1353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onstantia" panose="02030602050306030303" pitchFamily="18" charset="0"/>
              </a:rPr>
              <a:t>Net worth including future activities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6B8139-7FDD-48E7-915E-F3DEA1C72420}"/>
              </a:ext>
            </a:extLst>
          </p:cNvPr>
          <p:cNvSpPr txBox="1"/>
          <p:nvPr/>
        </p:nvSpPr>
        <p:spPr>
          <a:xfrm>
            <a:off x="2076380" y="4502491"/>
            <a:ext cx="714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onstantia" panose="02030602050306030303" pitchFamily="18" charset="0"/>
              </a:rPr>
              <a:t>Net assets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11D9003-8F2A-4F4B-9AD6-8C221AC02E2E}"/>
              </a:ext>
            </a:extLst>
          </p:cNvPr>
          <p:cNvSpPr txBox="1"/>
          <p:nvPr/>
        </p:nvSpPr>
        <p:spPr>
          <a:xfrm>
            <a:off x="2978574" y="4589317"/>
            <a:ext cx="1011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onstantia" panose="02030602050306030303" pitchFamily="18" charset="0"/>
              </a:rPr>
              <a:t>WGA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673109-F05F-409E-B3AB-F62B5B5E807F}"/>
              </a:ext>
            </a:extLst>
          </p:cNvPr>
          <p:cNvSpPr txBox="1"/>
          <p:nvPr/>
        </p:nvSpPr>
        <p:spPr>
          <a:xfrm>
            <a:off x="1216658" y="4492908"/>
            <a:ext cx="796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onstantia" panose="02030602050306030303" pitchFamily="18" charset="0"/>
              </a:rPr>
              <a:t>Net debt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6F4BDFC-E0D0-4916-B053-40F0040DCDED}"/>
              </a:ext>
            </a:extLst>
          </p:cNvPr>
          <p:cNvSpPr txBox="1"/>
          <p:nvPr/>
        </p:nvSpPr>
        <p:spPr>
          <a:xfrm>
            <a:off x="623804" y="4547867"/>
            <a:ext cx="677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Constantia" panose="02030602050306030303" pitchFamily="18" charset="0"/>
              </a:rPr>
              <a:t>Gross debt</a:t>
            </a:r>
          </a:p>
        </p:txBody>
      </p:sp>
    </p:spTree>
    <p:extLst>
      <p:ext uri="{BB962C8B-B14F-4D97-AF65-F5344CB8AC3E}">
        <p14:creationId xmlns:p14="http://schemas.microsoft.com/office/powerpoint/2010/main" val="110514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99917"/>
            <a:ext cx="82296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265" lvl="1" algn="r">
              <a:lnSpc>
                <a:spcPct val="100000"/>
              </a:lnSpc>
            </a:pPr>
            <a:r>
              <a:rPr lang="en-US" sz="3200" b="1" dirty="0">
                <a:solidFill>
                  <a:srgbClr val="13B5EA"/>
                </a:solidFill>
                <a:latin typeface="Constantia" panose="02030602050306030303" pitchFamily="18" charset="0"/>
              </a:rPr>
              <a:t>Net worth in the public accounts</a:t>
            </a:r>
            <a:endParaRPr sz="3200" b="1" dirty="0">
              <a:solidFill>
                <a:srgbClr val="13B5EA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388424" y="6309320"/>
            <a:ext cx="21602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000" dirty="0">
                <a:latin typeface="Constantia" panose="02030602050306030303" pitchFamily="18" charset="0"/>
              </a:rPr>
              <a:t>13</a:t>
            </a:fld>
            <a:endParaRPr dirty="0">
              <a:latin typeface="Constantia" panose="02030602050306030303" pitchFamily="18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3677"/>
              </p:ext>
            </p:extLst>
          </p:nvPr>
        </p:nvGraphicFramePr>
        <p:xfrm>
          <a:off x="863588" y="3280642"/>
          <a:ext cx="7416824" cy="31683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572">
                <a:tc>
                  <a:txBody>
                    <a:bodyPr/>
                    <a:lstStyle/>
                    <a:p>
                      <a:pPr marL="66040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SSETS</a:t>
                      </a:r>
                      <a:endParaRPr sz="18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21571">
                      <a:solidFill>
                        <a:srgbClr val="12B5EA"/>
                      </a:solidFill>
                      <a:prstDash val="solid"/>
                    </a:lnT>
                    <a:lnB w="20009">
                      <a:solidFill>
                        <a:srgbClr val="12B5EA"/>
                      </a:solidFill>
                      <a:prstDash val="solid"/>
                    </a:lnB>
                    <a:solidFill>
                      <a:srgbClr val="12B5EA"/>
                    </a:solidFill>
                  </a:tcPr>
                </a:tc>
                <a:tc>
                  <a:txBody>
                    <a:bodyPr/>
                    <a:lstStyle/>
                    <a:p>
                      <a:pPr marL="66040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LIA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ILI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ES</a:t>
                      </a:r>
                      <a:endParaRPr sz="18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21571">
                      <a:solidFill>
                        <a:srgbClr val="12B5EA"/>
                      </a:solidFill>
                      <a:prstDash val="solid"/>
                    </a:lnT>
                    <a:lnB w="20009">
                      <a:solidFill>
                        <a:srgbClr val="12B5EA"/>
                      </a:solidFill>
                      <a:prstDash val="solid"/>
                    </a:lnB>
                    <a:solidFill>
                      <a:srgbClr val="12B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51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A1 –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Bu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il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d</a:t>
                      </a:r>
                      <a:r>
                        <a:rPr sz="1600" spc="-1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ng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,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land,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c.</a:t>
                      </a:r>
                      <a:endParaRPr sz="16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20009">
                      <a:solidFill>
                        <a:srgbClr val="12B5EA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P1 –</a:t>
                      </a:r>
                      <a:r>
                        <a:rPr sz="1600" spc="1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xpli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d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ebt</a:t>
                      </a:r>
                      <a:endParaRPr sz="16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20009">
                      <a:solidFill>
                        <a:srgbClr val="12B5EA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65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A2 -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f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ra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ruc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ure</a:t>
                      </a:r>
                      <a:endParaRPr sz="16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P2 -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mpli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liabil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ie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;</a:t>
                      </a:r>
                      <a:endParaRPr sz="16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103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A3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–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Net cap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al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ck</a:t>
                      </a:r>
                      <a:endParaRPr sz="16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P3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-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inge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 liabil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it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ie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;</a:t>
                      </a:r>
                      <a:endParaRPr sz="16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068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A4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–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F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ina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ia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l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ss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endParaRPr sz="16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P4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–</a:t>
                      </a:r>
                      <a:r>
                        <a:rPr sz="1600" spc="1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th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er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liabil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it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ies</a:t>
                      </a:r>
                      <a:endParaRPr sz="16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11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A5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– Net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w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h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f 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h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cen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ral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b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ank</a:t>
                      </a:r>
                      <a:endParaRPr sz="16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</a:t>
                      </a:r>
                      <a:r>
                        <a:rPr sz="2400" b="1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sz="2400" b="1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 </a:t>
                      </a:r>
                      <a:r>
                        <a:rPr sz="2400" b="1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w</a:t>
                      </a:r>
                      <a:r>
                        <a:rPr sz="2400" b="1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2400" b="1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b="1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b="1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h</a:t>
                      </a:r>
                      <a:endParaRPr sz="24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 anchor="ctr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828">
                      <a:solidFill>
                        <a:srgbClr val="000000"/>
                      </a:solidFill>
                      <a:prstDash val="solid"/>
                    </a:lnB>
                    <a:solidFill>
                      <a:srgbClr val="DCB4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465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6 –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Net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w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h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f s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rp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io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endParaRPr sz="16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828">
                      <a:solidFill>
                        <a:srgbClr val="000000"/>
                      </a:solidFill>
                      <a:prstDash val="solid"/>
                    </a:lnB>
                    <a:solidFill>
                      <a:srgbClr val="DCB4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614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A7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–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Na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ural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re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urces</a:t>
                      </a:r>
                      <a:endParaRPr sz="16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828">
                      <a:solidFill>
                        <a:srgbClr val="000000"/>
                      </a:solidFill>
                      <a:prstDash val="solid"/>
                    </a:lnB>
                    <a:solidFill>
                      <a:srgbClr val="DCB4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465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A8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–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spc="-1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l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cal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weal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h</a:t>
                      </a:r>
                      <a:endParaRPr sz="16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516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828">
                      <a:solidFill>
                        <a:srgbClr val="000000"/>
                      </a:solidFill>
                      <a:prstDash val="solid"/>
                    </a:lnB>
                    <a:solidFill>
                      <a:srgbClr val="DCB4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737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A9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–</a:t>
                      </a:r>
                      <a:r>
                        <a:rPr sz="1600" spc="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th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er</a:t>
                      </a:r>
                      <a:r>
                        <a:rPr sz="1600" spc="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as</a:t>
                      </a:r>
                      <a:r>
                        <a:rPr sz="1600" spc="-1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600" spc="-5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600" dirty="0">
                          <a:solidFill>
                            <a:srgbClr val="3B3B3A"/>
                          </a:solidFill>
                          <a:latin typeface="Constantia"/>
                          <a:cs typeface="Constantia"/>
                        </a:rPr>
                        <a:t>s</a:t>
                      </a:r>
                      <a:endParaRPr sz="16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828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20">
                      <a:solidFill>
                        <a:srgbClr val="000000"/>
                      </a:solidFill>
                      <a:prstDash val="solid"/>
                    </a:lnL>
                    <a:lnR w="7520">
                      <a:solidFill>
                        <a:srgbClr val="000000"/>
                      </a:solidFill>
                      <a:prstDash val="solid"/>
                    </a:lnR>
                    <a:lnT w="7516">
                      <a:solidFill>
                        <a:srgbClr val="000000"/>
                      </a:solidFill>
                      <a:prstDash val="solid"/>
                    </a:lnT>
                    <a:lnB w="7828">
                      <a:solidFill>
                        <a:srgbClr val="000000"/>
                      </a:solidFill>
                      <a:prstDash val="solid"/>
                    </a:lnB>
                    <a:solidFill>
                      <a:srgbClr val="DCB4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EA940CFF-FDD2-46CA-B44D-9B74DB1A63EF}"/>
              </a:ext>
            </a:extLst>
          </p:cNvPr>
          <p:cNvSpPr txBox="1">
            <a:spLocks/>
          </p:cNvSpPr>
          <p:nvPr/>
        </p:nvSpPr>
        <p:spPr bwMode="auto">
          <a:xfrm>
            <a:off x="457200" y="2068611"/>
            <a:ext cx="8229600" cy="91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/>
            <a:r>
              <a:rPr lang="en-US" sz="2400" dirty="0">
                <a:latin typeface="Constantia" panose="02030602050306030303" pitchFamily="18" charset="0"/>
              </a:rPr>
              <a:t>Intertemporal net worth should become an important part of the state closing accounts in the future</a:t>
            </a:r>
          </a:p>
        </p:txBody>
      </p:sp>
    </p:spTree>
    <p:extLst>
      <p:ext uri="{BB962C8B-B14F-4D97-AF65-F5344CB8AC3E}">
        <p14:creationId xmlns:p14="http://schemas.microsoft.com/office/powerpoint/2010/main" val="2888038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4E162D4E-701E-45DD-BA44-964CDFE60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25828"/>
            <a:ext cx="8229600" cy="4832172"/>
          </a:xfrm>
        </p:spPr>
        <p:txBody>
          <a:bodyPr/>
          <a:lstStyle/>
          <a:p>
            <a:pPr marL="274320" indent="-274320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latin typeface="Constantia" panose="02030602050306030303" pitchFamily="18" charset="0"/>
              </a:rPr>
              <a:t>Council for Budget Responsibility – an independent authority for monitoring and evaluation of Slovak public finance </a:t>
            </a:r>
          </a:p>
          <a:p>
            <a:pPr marL="274320" indent="-274320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latin typeface="Constantia" panose="02030602050306030303" pitchFamily="18" charset="0"/>
              </a:rPr>
              <a:t>Established by the constitutional act on fiscal responsibility in 2011 as a part of a new fiscal framework</a:t>
            </a:r>
          </a:p>
          <a:p>
            <a:pPr marL="274320" indent="-274320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latin typeface="Constantia" panose="02030602050306030303" pitchFamily="18" charset="0"/>
              </a:rPr>
              <a:t>Provides strictly positive policy assessment (as opposed to normative evaluation)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onstantia" panose="02030602050306030303" pitchFamily="18" charset="0"/>
              </a:rPr>
              <a:t>Four main tasks of the Council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altLang="en-US" sz="2000" dirty="0">
                <a:latin typeface="Constantia" panose="02030602050306030303" pitchFamily="18" charset="0"/>
              </a:rPr>
              <a:t>evaluating the fulfillment of fiscal and transparency rules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altLang="en-US" sz="2000" dirty="0">
                <a:latin typeface="Constantia" panose="02030602050306030303" pitchFamily="18" charset="0"/>
              </a:rPr>
              <a:t>reporting on long-term sustainability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altLang="en-US" sz="2000" dirty="0">
                <a:latin typeface="Constantia" panose="02030602050306030303" pitchFamily="18" charset="0"/>
              </a:rPr>
              <a:t>assessment of legislative proposals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altLang="en-US" sz="2000" dirty="0">
                <a:latin typeface="Constantia" panose="02030602050306030303" pitchFamily="18" charset="0"/>
              </a:rPr>
              <a:t>monitoring and evaluation of meeting budget’s targets</a:t>
            </a:r>
          </a:p>
          <a:p>
            <a:pPr marL="274320" indent="-274320" eaLnBrk="1" hangingPunct="1">
              <a:spcBef>
                <a:spcPts val="0"/>
              </a:spcBef>
              <a:spcAft>
                <a:spcPts val="600"/>
              </a:spcAft>
            </a:pPr>
            <a:endParaRPr lang="en-US" altLang="en-US" sz="2400" dirty="0">
              <a:latin typeface="Constantia" panose="02030602050306030303" pitchFamily="18" charset="0"/>
            </a:endParaRPr>
          </a:p>
          <a:p>
            <a:pPr marL="274320" indent="-274320" eaLnBrk="1" hangingPunct="1">
              <a:spcBef>
                <a:spcPts val="0"/>
              </a:spcBef>
              <a:spcAft>
                <a:spcPts val="600"/>
              </a:spcAft>
            </a:pPr>
            <a:endParaRPr lang="en-US" altLang="en-US" sz="2400" dirty="0">
              <a:latin typeface="Constantia" panose="02030602050306030303" pitchFamily="18" charset="0"/>
            </a:endParaRPr>
          </a:p>
          <a:p>
            <a:pPr marL="274320" indent="-274320" eaLnBrk="1" hangingPunct="1">
              <a:spcBef>
                <a:spcPts val="0"/>
              </a:spcBef>
              <a:spcAft>
                <a:spcPts val="600"/>
              </a:spcAft>
            </a:pPr>
            <a:endParaRPr lang="en-US" altLang="en-US" sz="2400" dirty="0">
              <a:latin typeface="Constantia" panose="02030602050306030303" pitchFamily="18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D3BA88F2-013D-4733-A6FD-021D1495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F96D8-AA22-4A1C-8794-610924E80A9D}" type="slidenum">
              <a:rPr lang="sk-SK" altLang="en-US" sz="1400" smtClean="0">
                <a:latin typeface="Constantia" panose="02030602050306030303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sk-SK" altLang="en-US" sz="1400" dirty="0">
              <a:latin typeface="Constantia" panose="02030602050306030303" pitchFamily="18" charset="0"/>
            </a:endParaRPr>
          </a:p>
        </p:txBody>
      </p:sp>
      <p:sp>
        <p:nvSpPr>
          <p:cNvPr id="7" name="Rectangle 1026">
            <a:extLst>
              <a:ext uri="{FF2B5EF4-FFF2-40B4-BE49-F238E27FC236}">
                <a16:creationId xmlns:a16="http://schemas.microsoft.com/office/drawing/2014/main" id="{B5AD1DF4-1035-4535-825D-74ABD85A0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sk-SK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Introduction of the Council</a:t>
            </a:r>
            <a:endParaRPr lang="en-US" altLang="sk-SK" sz="3200" b="1" dirty="0">
              <a:solidFill>
                <a:srgbClr val="00B0F0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3FE3072-1529-46D6-BA1D-A581601725A9}"/>
              </a:ext>
            </a:extLst>
          </p:cNvPr>
          <p:cNvGrpSpPr/>
          <p:nvPr/>
        </p:nvGrpSpPr>
        <p:grpSpPr>
          <a:xfrm>
            <a:off x="2008474" y="2143205"/>
            <a:ext cx="5000600" cy="4197511"/>
            <a:chOff x="683568" y="2050889"/>
            <a:chExt cx="5000600" cy="4197511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B81A7F3B-191C-4232-AF09-9E5E38D3E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568" y="3048000"/>
              <a:ext cx="1034244" cy="2438400"/>
            </a:xfrm>
            <a:prstGeom prst="roundRect">
              <a:avLst>
                <a:gd name="adj" fmla="val 16667"/>
              </a:avLst>
            </a:prstGeom>
            <a:solidFill>
              <a:srgbClr val="13B5EA"/>
            </a:solidFill>
            <a:ln w="9525">
              <a:solidFill>
                <a:srgbClr val="B6DCD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000000"/>
                  </a:solidFill>
                  <a:latin typeface="Constantia"/>
                  <a:cs typeface="Constantia"/>
                </a:rPr>
                <a:t>The debt ceiling</a:t>
              </a:r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122F58D4-41CE-4F7B-973F-9B509D370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9712" y="3048000"/>
              <a:ext cx="1080120" cy="2438400"/>
            </a:xfrm>
            <a:prstGeom prst="roundRect">
              <a:avLst>
                <a:gd name="adj" fmla="val 16667"/>
              </a:avLst>
            </a:prstGeom>
            <a:solidFill>
              <a:srgbClr val="13B5EA"/>
            </a:solidFill>
            <a:ln w="9525">
              <a:solidFill>
                <a:srgbClr val="B6DCD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bg1"/>
                  </a:solidFill>
                  <a:latin typeface="Constantia" charset="0"/>
                  <a:cs typeface="Arial" charset="0"/>
                </a:rPr>
                <a:t>Limits on public expendi-ture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5808D991-B2D2-414A-BFBB-C0B6E88A3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856" y="3048000"/>
              <a:ext cx="1080120" cy="2438400"/>
            </a:xfrm>
            <a:prstGeom prst="roundRect">
              <a:avLst>
                <a:gd name="adj" fmla="val 16667"/>
              </a:avLst>
            </a:prstGeom>
            <a:solidFill>
              <a:srgbClr val="13B5EA"/>
            </a:solidFill>
            <a:ln w="9525">
              <a:solidFill>
                <a:srgbClr val="B6DCD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000000"/>
                  </a:solidFill>
                  <a:latin typeface="Constantia" charset="0"/>
                  <a:cs typeface="Arial" charset="0"/>
                </a:rPr>
                <a:t>Fiscal rules for munici-</a:t>
              </a:r>
            </a:p>
            <a:p>
              <a:pPr algn="ctr" eaLnBrk="1" hangingPunct="1">
                <a:defRPr/>
              </a:pPr>
              <a:r>
                <a:rPr lang="en-US" dirty="0">
                  <a:solidFill>
                    <a:srgbClr val="000000"/>
                  </a:solidFill>
                  <a:latin typeface="Constantia" charset="0"/>
                  <a:cs typeface="Arial" charset="0"/>
                </a:rPr>
                <a:t>palities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A411CD4A-F22F-4FA7-A881-B5C57E3DF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1077" y="3048000"/>
              <a:ext cx="1080120" cy="2438400"/>
            </a:xfrm>
            <a:prstGeom prst="roundRect">
              <a:avLst>
                <a:gd name="adj" fmla="val 16667"/>
              </a:avLst>
            </a:prstGeom>
            <a:solidFill>
              <a:srgbClr val="13B5EA"/>
            </a:solidFill>
            <a:ln w="9525">
              <a:solidFill>
                <a:srgbClr val="B6DCD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000000"/>
                  </a:solidFill>
                  <a:latin typeface="Constantia" charset="0"/>
                  <a:cs typeface="Arial" charset="0"/>
                </a:rPr>
                <a:t>Trans-parency</a:t>
              </a:r>
            </a:p>
            <a:p>
              <a:pPr algn="ctr" eaLnBrk="1" hangingPunct="1">
                <a:defRPr/>
              </a:pPr>
              <a:r>
                <a:rPr lang="en-US" dirty="0">
                  <a:solidFill>
                    <a:srgbClr val="000000"/>
                  </a:solidFill>
                  <a:latin typeface="Constantia" charset="0"/>
                  <a:cs typeface="Arial" charset="0"/>
                </a:rPr>
                <a:t>rules</a:t>
              </a: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04C5B1B-7E77-4B1C-92BC-1FC97CFE4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568" y="2050889"/>
              <a:ext cx="4977629" cy="834752"/>
            </a:xfrm>
            <a:prstGeom prst="triangle">
              <a:avLst>
                <a:gd name="adj" fmla="val 50000"/>
              </a:avLst>
            </a:prstGeom>
            <a:solidFill>
              <a:srgbClr val="13B5EA"/>
            </a:solidFill>
            <a:ln w="9525">
              <a:solidFill>
                <a:srgbClr val="B6DCDF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000000"/>
                  </a:solidFill>
                  <a:latin typeface="Constantia"/>
                  <a:cs typeface="Constantia"/>
                </a:rPr>
                <a:t>CBR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7999FD09-A3AA-4289-AB5B-D4A53E525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568" y="5638800"/>
              <a:ext cx="5000600" cy="609600"/>
            </a:xfrm>
            <a:prstGeom prst="roundRect">
              <a:avLst>
                <a:gd name="adj" fmla="val 16667"/>
              </a:avLst>
            </a:prstGeom>
            <a:solidFill>
              <a:srgbClr val="13B5EA"/>
            </a:solidFill>
            <a:ln w="9525">
              <a:solidFill>
                <a:srgbClr val="B6DCD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latin typeface="Constantia" charset="0"/>
                  <a:cs typeface="Arial" charset="0"/>
                </a:rPr>
                <a:t>Net worth</a:t>
              </a:r>
            </a:p>
          </p:txBody>
        </p:sp>
      </p:grpSp>
      <p:sp>
        <p:nvSpPr>
          <p:cNvPr id="6153" name="Slide Number Placeholder 3">
            <a:extLst>
              <a:ext uri="{FF2B5EF4-FFF2-40B4-BE49-F238E27FC236}">
                <a16:creationId xmlns:a16="http://schemas.microsoft.com/office/drawing/2014/main" id="{7FB58FAE-D5CD-4FB7-B5C1-76CD16369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45237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sk-SK" sz="1400" dirty="0">
                <a:latin typeface="Constantia" panose="02030602050306030303" pitchFamily="18" charset="0"/>
              </a:rPr>
              <a:t>3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CA36A0B9-DA93-468E-805F-0D099265539A}"/>
              </a:ext>
            </a:extLst>
          </p:cNvPr>
          <p:cNvSpPr txBox="1"/>
          <p:nvPr/>
        </p:nvSpPr>
        <p:spPr>
          <a:xfrm>
            <a:off x="7279192" y="3140316"/>
            <a:ext cx="2133600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2880" marR="422909" indent="-182880">
              <a:lnSpc>
                <a:spcPct val="100000"/>
              </a:lnSpc>
              <a:buFont typeface="Constantia"/>
              <a:buChar char="•"/>
              <a:tabLst>
                <a:tab pos="355600" algn="l"/>
              </a:tabLst>
            </a:pPr>
            <a:r>
              <a:rPr lang="en-GB" sz="2000" spc="-5" dirty="0">
                <a:solidFill>
                  <a:srgbClr val="414042"/>
                </a:solidFill>
                <a:latin typeface="Constantia"/>
                <a:cs typeface="Constantia"/>
              </a:rPr>
              <a:t>Operational fiscal rule promoting long-term sustainability</a:t>
            </a:r>
            <a:endParaRPr sz="2400" dirty="0">
              <a:latin typeface="Constantia"/>
              <a:cs typeface="Constantia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EA06055-B2A0-40AD-BC43-FB24BBA3FB23}"/>
              </a:ext>
            </a:extLst>
          </p:cNvPr>
          <p:cNvSpPr/>
          <p:nvPr/>
        </p:nvSpPr>
        <p:spPr>
          <a:xfrm>
            <a:off x="3200698" y="3511094"/>
            <a:ext cx="1270012" cy="1728192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EC62036-6686-4A4A-BC17-1A2889AABC06}"/>
              </a:ext>
            </a:extLst>
          </p:cNvPr>
          <p:cNvSpPr/>
          <p:nvPr/>
        </p:nvSpPr>
        <p:spPr>
          <a:xfrm>
            <a:off x="1874640" y="3548182"/>
            <a:ext cx="1270012" cy="1728192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466251B-AED1-4220-90AC-DD42504E11B6}"/>
              </a:ext>
            </a:extLst>
          </p:cNvPr>
          <p:cNvCxnSpPr>
            <a:cxnSpLocks/>
          </p:cNvCxnSpPr>
          <p:nvPr/>
        </p:nvCxnSpPr>
        <p:spPr>
          <a:xfrm flipV="1">
            <a:off x="4384738" y="3438214"/>
            <a:ext cx="2759345" cy="23524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bject 2">
            <a:extLst>
              <a:ext uri="{FF2B5EF4-FFF2-40B4-BE49-F238E27FC236}">
                <a16:creationId xmlns:a16="http://schemas.microsoft.com/office/drawing/2014/main" id="{CD1141A8-2983-4A50-AFB4-70C93339E992}"/>
              </a:ext>
            </a:extLst>
          </p:cNvPr>
          <p:cNvSpPr txBox="1"/>
          <p:nvPr/>
        </p:nvSpPr>
        <p:spPr>
          <a:xfrm>
            <a:off x="102313" y="3140316"/>
            <a:ext cx="2060280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2880" marR="422909" indent="-182880">
              <a:lnSpc>
                <a:spcPct val="100000"/>
              </a:lnSpc>
              <a:buFont typeface="Constantia"/>
              <a:buChar char="•"/>
              <a:tabLst>
                <a:tab pos="355600" algn="l"/>
              </a:tabLst>
            </a:pPr>
            <a:r>
              <a:rPr lang="en-US" sz="2000" spc="-5" dirty="0">
                <a:solidFill>
                  <a:srgbClr val="414042"/>
                </a:solidFill>
                <a:latin typeface="Constantia"/>
                <a:cs typeface="Constantia"/>
              </a:rPr>
              <a:t>Limit for boundary situations, when other tools for budget </a:t>
            </a:r>
            <a:r>
              <a:rPr lang="en-US" sz="2000" spc="-5" dirty="0" err="1">
                <a:solidFill>
                  <a:srgbClr val="414042"/>
                </a:solidFill>
                <a:latin typeface="Constantia"/>
                <a:cs typeface="Constantia"/>
              </a:rPr>
              <a:t>managementwere</a:t>
            </a:r>
            <a:r>
              <a:rPr lang="en-US" sz="2000" spc="-5" dirty="0">
                <a:solidFill>
                  <a:srgbClr val="414042"/>
                </a:solidFill>
                <a:latin typeface="Constantia"/>
                <a:cs typeface="Constantia"/>
              </a:rPr>
              <a:t> not used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1E4C891-7B7A-4782-A84B-6F864B88D80B}"/>
              </a:ext>
            </a:extLst>
          </p:cNvPr>
          <p:cNvCxnSpPr>
            <a:cxnSpLocks/>
          </p:cNvCxnSpPr>
          <p:nvPr/>
        </p:nvCxnSpPr>
        <p:spPr>
          <a:xfrm flipH="1" flipV="1">
            <a:off x="1449998" y="3555834"/>
            <a:ext cx="464595" cy="2667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026">
            <a:extLst>
              <a:ext uri="{FF2B5EF4-FFF2-40B4-BE49-F238E27FC236}">
                <a16:creationId xmlns:a16="http://schemas.microsoft.com/office/drawing/2014/main" id="{C4C92BF6-B91B-4A29-B9E0-0ECEF29301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sk-SK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The context: SK fiscal framework</a:t>
            </a:r>
            <a:endParaRPr lang="en-US" altLang="sk-SK" sz="1600" b="1" dirty="0">
              <a:solidFill>
                <a:srgbClr val="00B0F0"/>
              </a:solidFill>
              <a:latin typeface="Constantia" panose="02030602050306030303" pitchFamily="18" charset="0"/>
            </a:endParaRP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547B9F7C-4FE2-4D6F-9045-46A079BB8B60}"/>
              </a:ext>
            </a:extLst>
          </p:cNvPr>
          <p:cNvSpPr txBox="1"/>
          <p:nvPr/>
        </p:nvSpPr>
        <p:spPr>
          <a:xfrm>
            <a:off x="1763688" y="1153320"/>
            <a:ext cx="7236802" cy="71190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22909" algn="r">
              <a:lnSpc>
                <a:spcPct val="100000"/>
              </a:lnSpc>
              <a:tabLst>
                <a:tab pos="355600" algn="l"/>
              </a:tabLst>
            </a:pPr>
            <a:r>
              <a:rPr lang="en-GB" altLang="sk-SK" sz="2000" i="1" dirty="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“… with a view to achieving long-term sustainability of public finances in the Slovak Republic”</a:t>
            </a:r>
          </a:p>
        </p:txBody>
      </p:sp>
    </p:spTree>
    <p:extLst>
      <p:ext uri="{BB962C8B-B14F-4D97-AF65-F5344CB8AC3E}">
        <p14:creationId xmlns:p14="http://schemas.microsoft.com/office/powerpoint/2010/main" val="350399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D3BA88F2-013D-4733-A6FD-021D1495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F96D8-AA22-4A1C-8794-610924E80A9D}" type="slidenum">
              <a:rPr lang="sk-SK" altLang="en-US" sz="1400" smtClean="0">
                <a:latin typeface="Constantia" panose="02030602050306030303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sk-SK" altLang="en-US" sz="1400">
              <a:latin typeface="Constantia" panose="02030602050306030303" pitchFamily="18" charset="0"/>
            </a:endParaRPr>
          </a:p>
        </p:txBody>
      </p:sp>
      <p:sp>
        <p:nvSpPr>
          <p:cNvPr id="7" name="Rectangle 1026">
            <a:extLst>
              <a:ext uri="{FF2B5EF4-FFF2-40B4-BE49-F238E27FC236}">
                <a16:creationId xmlns:a16="http://schemas.microsoft.com/office/drawing/2014/main" id="{B5AD1DF4-1035-4535-825D-74ABD85A0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sk-SK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Key concepts</a:t>
            </a:r>
            <a:endParaRPr lang="en-US" altLang="sk-SK" sz="3200" b="1" dirty="0">
              <a:solidFill>
                <a:srgbClr val="00B0F0"/>
              </a:solidFill>
              <a:latin typeface="Constantia" panose="02030602050306030303" pitchFamily="18" charset="0"/>
            </a:endParaRPr>
          </a:p>
        </p:txBody>
      </p:sp>
      <p:sp>
        <p:nvSpPr>
          <p:cNvPr id="8" name="Zástupný symbol obsahu 1">
            <a:extLst>
              <a:ext uri="{FF2B5EF4-FFF2-40B4-BE49-F238E27FC236}">
                <a16:creationId xmlns:a16="http://schemas.microsoft.com/office/drawing/2014/main" id="{B0C49BDF-8C53-4A21-943E-75AECF2929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032449"/>
          </a:xfrm>
        </p:spPr>
        <p:txBody>
          <a:bodyPr/>
          <a:lstStyle/>
          <a:p>
            <a:r>
              <a:rPr lang="en-US" altLang="en-US" sz="2400" dirty="0">
                <a:latin typeface="Constantia" panose="02030602050306030303" pitchFamily="18" charset="0"/>
              </a:rPr>
              <a:t>Public debt, its level and development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000" dirty="0">
                <a:latin typeface="Constantia" panose="02030602050306030303" pitchFamily="18" charset="0"/>
              </a:rPr>
              <a:t>Subject to the numerical limits with sanctions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000" dirty="0">
                <a:latin typeface="Constantia" panose="02030602050306030303" pitchFamily="18" charset="0"/>
              </a:rPr>
              <a:t>Safe debt level as a desired objective</a:t>
            </a:r>
          </a:p>
          <a:p>
            <a:r>
              <a:rPr lang="en-US" altLang="en-US" sz="2400" dirty="0">
                <a:latin typeface="Constantia" panose="02030602050306030303" pitchFamily="18" charset="0"/>
              </a:rPr>
              <a:t>The long-term sustainability indicator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000" dirty="0">
                <a:latin typeface="Constantia" panose="02030602050306030303" pitchFamily="18" charset="0"/>
              </a:rPr>
              <a:t>Adjustment in the structural balance needed to keep debt below the limit in the long-term</a:t>
            </a:r>
          </a:p>
          <a:p>
            <a:r>
              <a:rPr lang="en-US" altLang="en-US" sz="2400" dirty="0">
                <a:latin typeface="Constantia" panose="02030602050306030303" pitchFamily="18" charset="0"/>
              </a:rPr>
              <a:t>Structural balance of the general government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000" dirty="0">
                <a:latin typeface="Constantia" panose="02030602050306030303" pitchFamily="18" charset="0"/>
              </a:rPr>
              <a:t>Fiscal strategy of the government in the short- and medium-term</a:t>
            </a:r>
          </a:p>
          <a:p>
            <a:r>
              <a:rPr lang="en-US" altLang="en-US" sz="2400" dirty="0">
                <a:latin typeface="Constantia" panose="02030602050306030303" pitchFamily="18" charset="0"/>
              </a:rPr>
              <a:t>Net worth of the public sector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000" dirty="0">
                <a:latin typeface="Constantia" panose="02030602050306030303" pitchFamily="18" charset="0"/>
              </a:rPr>
              <a:t>Key principle that should govern all other assessments</a:t>
            </a:r>
          </a:p>
          <a:p>
            <a:endParaRPr lang="en-US" altLang="en-US" sz="2400" dirty="0">
              <a:latin typeface="Constantia" panose="02030602050306030303" pitchFamily="18" charset="0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E060E4DA-F6BB-4557-B9D5-CD5C8DF1A9B9}"/>
              </a:ext>
            </a:extLst>
          </p:cNvPr>
          <p:cNvSpPr/>
          <p:nvPr/>
        </p:nvSpPr>
        <p:spPr>
          <a:xfrm>
            <a:off x="457200" y="5833058"/>
            <a:ext cx="8229600" cy="750304"/>
          </a:xfrm>
          <a:custGeom>
            <a:avLst/>
            <a:gdLst/>
            <a:ahLst/>
            <a:cxnLst/>
            <a:rect l="l" t="t" r="r" b="b"/>
            <a:pathLst>
              <a:path w="3352800" h="990600">
                <a:moveTo>
                  <a:pt x="3187700" y="0"/>
                </a:moveTo>
                <a:lnTo>
                  <a:pt x="159397" y="96"/>
                </a:lnTo>
                <a:lnTo>
                  <a:pt x="116845" y="7162"/>
                </a:lnTo>
                <a:lnTo>
                  <a:pt x="78718" y="24371"/>
                </a:lnTo>
                <a:lnTo>
                  <a:pt x="46494" y="50246"/>
                </a:lnTo>
                <a:lnTo>
                  <a:pt x="21648" y="83310"/>
                </a:lnTo>
                <a:lnTo>
                  <a:pt x="5658" y="122087"/>
                </a:lnTo>
                <a:lnTo>
                  <a:pt x="0" y="165100"/>
                </a:lnTo>
                <a:lnTo>
                  <a:pt x="96" y="831202"/>
                </a:lnTo>
                <a:lnTo>
                  <a:pt x="7162" y="873754"/>
                </a:lnTo>
                <a:lnTo>
                  <a:pt x="24371" y="911881"/>
                </a:lnTo>
                <a:lnTo>
                  <a:pt x="50246" y="944105"/>
                </a:lnTo>
                <a:lnTo>
                  <a:pt x="83310" y="968951"/>
                </a:lnTo>
                <a:lnTo>
                  <a:pt x="122087" y="984941"/>
                </a:lnTo>
                <a:lnTo>
                  <a:pt x="165100" y="990600"/>
                </a:lnTo>
                <a:lnTo>
                  <a:pt x="3193402" y="990503"/>
                </a:lnTo>
                <a:lnTo>
                  <a:pt x="3235954" y="983437"/>
                </a:lnTo>
                <a:lnTo>
                  <a:pt x="3274081" y="966228"/>
                </a:lnTo>
                <a:lnTo>
                  <a:pt x="3306305" y="940353"/>
                </a:lnTo>
                <a:lnTo>
                  <a:pt x="3331151" y="907289"/>
                </a:lnTo>
                <a:lnTo>
                  <a:pt x="3347141" y="868512"/>
                </a:lnTo>
                <a:lnTo>
                  <a:pt x="3352800" y="825500"/>
                </a:lnTo>
                <a:lnTo>
                  <a:pt x="3352703" y="159397"/>
                </a:lnTo>
                <a:lnTo>
                  <a:pt x="3345637" y="116845"/>
                </a:lnTo>
                <a:lnTo>
                  <a:pt x="3328428" y="78718"/>
                </a:lnTo>
                <a:lnTo>
                  <a:pt x="3302553" y="46494"/>
                </a:lnTo>
                <a:lnTo>
                  <a:pt x="3269489" y="21648"/>
                </a:lnTo>
                <a:lnTo>
                  <a:pt x="3230712" y="5658"/>
                </a:lnTo>
                <a:lnTo>
                  <a:pt x="3187700" y="0"/>
                </a:lnTo>
                <a:close/>
              </a:path>
            </a:pathLst>
          </a:custGeom>
          <a:solidFill>
            <a:srgbClr val="12B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Zástupný symbol obsahu 1">
            <a:extLst>
              <a:ext uri="{FF2B5EF4-FFF2-40B4-BE49-F238E27FC236}">
                <a16:creationId xmlns:a16="http://schemas.microsoft.com/office/drawing/2014/main" id="{76A2A5FF-CD3D-43E4-B6AF-FA4F1DF71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68637"/>
            <a:ext cx="8229600" cy="6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b="1" kern="0" dirty="0">
                <a:solidFill>
                  <a:schemeClr val="bg1"/>
                </a:solidFill>
                <a:latin typeface="Constantia" panose="02030602050306030303" pitchFamily="18" charset="0"/>
              </a:rPr>
              <a:t>Comparison with EU rules:</a:t>
            </a:r>
            <a:r>
              <a:rPr lang="en-US" altLang="en-US" sz="1800" kern="0" dirty="0">
                <a:solidFill>
                  <a:schemeClr val="bg1"/>
                </a:solidFill>
                <a:latin typeface="Constantia" panose="02030602050306030303" pitchFamily="18" charset="0"/>
              </a:rPr>
              <a:t> reflecting country specifics, greater concern for long-term developments -&gt; currently more demanding </a:t>
            </a:r>
          </a:p>
        </p:txBody>
      </p:sp>
    </p:spTree>
    <p:extLst>
      <p:ext uri="{BB962C8B-B14F-4D97-AF65-F5344CB8AC3E}">
        <p14:creationId xmlns:p14="http://schemas.microsoft.com/office/powerpoint/2010/main" val="2237417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0E34DD4-9C03-4A81-BD9C-9DE1DF890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975" y="404662"/>
            <a:ext cx="8229600" cy="1042416"/>
          </a:xfrm>
        </p:spPr>
        <p:txBody>
          <a:bodyPr/>
          <a:lstStyle/>
          <a:p>
            <a:pPr algn="r"/>
            <a:r>
              <a:rPr lang="en-US" altLang="sk-SK" sz="3200" b="1" dirty="0">
                <a:solidFill>
                  <a:srgbClr val="13B5EA"/>
                </a:solidFill>
                <a:latin typeface="Constantia" panose="02030602050306030303" pitchFamily="18" charset="0"/>
              </a:rPr>
              <a:t>The public debt and its limit</a:t>
            </a:r>
            <a:endParaRPr lang="sk-SK" altLang="en-US" sz="3200" b="1" dirty="0">
              <a:solidFill>
                <a:srgbClr val="00B0F0"/>
              </a:solidFill>
            </a:endParaRP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B230C414-3395-4990-A21D-057BE1C3FD7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652120" y="2984255"/>
            <a:ext cx="3168352" cy="3468905"/>
          </a:xfrm>
          <a:prstGeom prst="rect">
            <a:avLst/>
          </a:prstGeom>
        </p:spPr>
        <p:txBody>
          <a:bodyPr/>
          <a:lstStyle/>
          <a:p>
            <a:pPr marL="182880" indent="-182880" algn="just" eaLnBrk="1" hangingPunct="1">
              <a:spcAft>
                <a:spcPts val="1200"/>
              </a:spcAft>
            </a:pPr>
            <a:r>
              <a:rPr lang="en-US" altLang="sk-SK" sz="2000" dirty="0">
                <a:latin typeface="Constantia" panose="02030602050306030303" pitchFamily="18" charset="0"/>
              </a:rPr>
              <a:t>Any rule can be circum-vented, therefore a strict limit is needed in order to prevent the </a:t>
            </a:r>
            <a:r>
              <a:rPr lang="en-US" altLang="sk-SK" sz="2000" dirty="0" err="1">
                <a:latin typeface="Constantia" panose="02030602050306030303" pitchFamily="18" charset="0"/>
              </a:rPr>
              <a:t>accumula-tion</a:t>
            </a:r>
            <a:r>
              <a:rPr lang="en-US" altLang="sk-SK" sz="2000" dirty="0">
                <a:latin typeface="Constantia" panose="02030602050306030303" pitchFamily="18" charset="0"/>
              </a:rPr>
              <a:t> of excess debt</a:t>
            </a:r>
          </a:p>
          <a:p>
            <a:pPr marL="182880" indent="-182880" algn="just" eaLnBrk="1" hangingPunct="1">
              <a:spcAft>
                <a:spcPts val="1200"/>
              </a:spcAft>
            </a:pPr>
            <a:r>
              <a:rPr lang="en-US" altLang="sk-SK" sz="2000" dirty="0">
                <a:latin typeface="Constantia" panose="02030602050306030303" pitchFamily="18" charset="0"/>
              </a:rPr>
              <a:t>The sanction zones are activated 10 p.p. below the constitutional limit</a:t>
            </a:r>
          </a:p>
          <a:p>
            <a:pPr marL="182880" indent="-182880" algn="just">
              <a:spcBef>
                <a:spcPct val="0"/>
              </a:spcBef>
              <a:spcAft>
                <a:spcPts val="1200"/>
              </a:spcAft>
            </a:pPr>
            <a:r>
              <a:rPr lang="en-US" sz="2000" dirty="0">
                <a:latin typeface="Constantia" panose="02030602050306030303" pitchFamily="18" charset="0"/>
              </a:rPr>
              <a:t>Escape clauses are </a:t>
            </a:r>
            <a:r>
              <a:rPr lang="en-US" sz="2000" dirty="0" err="1">
                <a:latin typeface="Constantia" panose="02030602050306030303" pitchFamily="18" charset="0"/>
              </a:rPr>
              <a:t>unam-biguously</a:t>
            </a:r>
            <a:r>
              <a:rPr lang="en-US" sz="2000" dirty="0">
                <a:latin typeface="Constantia" panose="02030602050306030303" pitchFamily="18" charset="0"/>
              </a:rPr>
              <a:t> defined</a:t>
            </a:r>
            <a:endParaRPr lang="en-US" altLang="en-US" sz="2000" b="1" dirty="0">
              <a:latin typeface="Constantia" panose="02030602050306030303" pitchFamily="18" charset="0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BA46BBE9-AE82-44B2-8152-F4B2049D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49975" y="6274567"/>
            <a:ext cx="2133600" cy="357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5F54AB-1AB7-4506-BCFC-1A1121009F7E}" type="slidenum">
              <a:rPr lang="sk-SK" altLang="en-US" sz="1400" smtClean="0">
                <a:latin typeface="Constantia" panose="02030602050306030303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sk-SK" altLang="en-US" sz="1400" dirty="0">
              <a:latin typeface="Constantia" panose="02030602050306030303" pitchFamily="18" charset="0"/>
            </a:endParaRP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8A422088-E277-473E-81BF-F6598ED7B347}"/>
              </a:ext>
            </a:extLst>
          </p:cNvPr>
          <p:cNvSpPr txBox="1">
            <a:spLocks/>
          </p:cNvSpPr>
          <p:nvPr/>
        </p:nvSpPr>
        <p:spPr bwMode="auto">
          <a:xfrm>
            <a:off x="463537" y="3140968"/>
            <a:ext cx="5278501" cy="395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300"/>
              </a:spcBef>
              <a:buFontTx/>
              <a:buNone/>
            </a:pPr>
            <a:r>
              <a:rPr lang="en-US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Public debt in Slovakia and sanction zones </a:t>
            </a:r>
            <a:r>
              <a:rPr lang="sk-SK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(% </a:t>
            </a:r>
            <a:r>
              <a:rPr lang="en-US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of GDP</a:t>
            </a:r>
            <a:r>
              <a:rPr lang="sk-SK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)</a:t>
            </a:r>
            <a:endParaRPr lang="en-US" altLang="en-US" sz="1400" b="1" i="1" dirty="0">
              <a:solidFill>
                <a:srgbClr val="13B5EA"/>
              </a:solidFill>
              <a:latin typeface="Constantia" panose="02030602050306030303" pitchFamily="18" charset="0"/>
            </a:endParaRPr>
          </a:p>
          <a:p>
            <a:pPr algn="ctr">
              <a:spcBef>
                <a:spcPts val="300"/>
              </a:spcBef>
            </a:pPr>
            <a:endParaRPr lang="en-US" altLang="en-US" sz="1400" b="1" dirty="0">
              <a:latin typeface="Constantia" panose="02030602050306030303" pitchFamily="18" charset="0"/>
            </a:endParaRPr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644C9BD1-EDD8-496C-88B0-FC70FBF9D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016879"/>
            <a:ext cx="8496944" cy="104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 algn="just" eaLnBrk="1" hangingPunct="1">
              <a:lnSpc>
                <a:spcPct val="90000"/>
              </a:lnSpc>
            </a:pPr>
            <a:r>
              <a:rPr lang="en-US" altLang="sk-SK" sz="2400" b="1" kern="0" dirty="0">
                <a:latin typeface="Constantia" panose="02030602050306030303" pitchFamily="18" charset="0"/>
              </a:rPr>
              <a:t>The ceiling for the public debt level is at 50 % of GDP </a:t>
            </a:r>
            <a:r>
              <a:rPr lang="en-US" altLang="sk-SK" sz="2400" kern="0" dirty="0">
                <a:latin typeface="Constantia" panose="02030602050306030303" pitchFamily="18" charset="0"/>
              </a:rPr>
              <a:t>(limit is temporarily set higher</a:t>
            </a:r>
            <a:r>
              <a:rPr lang="sk-SK" altLang="sk-SK" sz="2400" kern="0" dirty="0">
                <a:latin typeface="Constantia" panose="02030602050306030303" pitchFamily="18" charset="0"/>
              </a:rPr>
              <a:t> and </a:t>
            </a:r>
            <a:r>
              <a:rPr lang="sk-SK" altLang="sk-SK" sz="2400" kern="0" dirty="0" err="1">
                <a:latin typeface="Constantia" panose="02030602050306030303" pitchFamily="18" charset="0"/>
              </a:rPr>
              <a:t>gradually</a:t>
            </a:r>
            <a:r>
              <a:rPr lang="sk-SK" altLang="sk-SK" sz="2400" kern="0" dirty="0">
                <a:latin typeface="Constantia" panose="02030602050306030303" pitchFamily="18" charset="0"/>
              </a:rPr>
              <a:t> </a:t>
            </a:r>
            <a:r>
              <a:rPr lang="sk-SK" altLang="sk-SK" sz="2400" kern="0" dirty="0" err="1">
                <a:latin typeface="Constantia" panose="02030602050306030303" pitchFamily="18" charset="0"/>
              </a:rPr>
              <a:t>declines</a:t>
            </a:r>
            <a:r>
              <a:rPr lang="sk-SK" altLang="sk-SK" sz="2800" kern="0" dirty="0">
                <a:latin typeface="Constantia" panose="02030602050306030303" pitchFamily="18" charset="0"/>
              </a:rPr>
              <a:t>:</a:t>
            </a:r>
            <a:r>
              <a:rPr lang="en-US" altLang="sk-SK" sz="2400" kern="0" dirty="0">
                <a:latin typeface="Constantia" panose="02030602050306030303" pitchFamily="18" charset="0"/>
              </a:rPr>
              <a:t> </a:t>
            </a:r>
            <a:r>
              <a:rPr lang="sk-SK" altLang="sk-SK" sz="2400" kern="0" dirty="0">
                <a:latin typeface="Constantia" panose="02030602050306030303" pitchFamily="18" charset="0"/>
              </a:rPr>
              <a:t>         </a:t>
            </a:r>
            <a:r>
              <a:rPr lang="en-US" altLang="sk-SK" sz="2400" kern="0" dirty="0">
                <a:latin typeface="Constantia" panose="02030602050306030303" pitchFamily="18" charset="0"/>
              </a:rPr>
              <a:t>at 59</a:t>
            </a:r>
            <a:r>
              <a:rPr lang="sk-SK" altLang="sk-SK" sz="2400" kern="0" dirty="0">
                <a:latin typeface="Constantia" panose="02030602050306030303" pitchFamily="18" charset="0"/>
              </a:rPr>
              <a:t> </a:t>
            </a:r>
            <a:r>
              <a:rPr lang="en-US" altLang="sk-SK" sz="2400" kern="0" dirty="0">
                <a:latin typeface="Constantia" panose="02030602050306030303" pitchFamily="18" charset="0"/>
              </a:rPr>
              <a:t>% GDP in 2018)</a:t>
            </a:r>
            <a:endParaRPr lang="en-US" altLang="sk-SK" sz="2800" kern="0" dirty="0">
              <a:latin typeface="Constantia" panose="02030602050306030303" pitchFamily="18" charset="0"/>
            </a:endParaRPr>
          </a:p>
        </p:txBody>
      </p:sp>
      <p:pic>
        <p:nvPicPr>
          <p:cNvPr id="15" name="Obrázok 2">
            <a:extLst>
              <a:ext uri="{FF2B5EF4-FFF2-40B4-BE49-F238E27FC236}">
                <a16:creationId xmlns:a16="http://schemas.microsoft.com/office/drawing/2014/main" id="{7E3D5CA0-5E6A-42DB-A7E1-80765EB94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42" y="3440380"/>
            <a:ext cx="5050572" cy="3108960"/>
          </a:xfrm>
          <a:prstGeom prst="rect">
            <a:avLst/>
          </a:prstGeom>
        </p:spPr>
      </p:pic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8965C2E-2D2F-4AAF-A99C-CA09BBDE1F06}"/>
              </a:ext>
            </a:extLst>
          </p:cNvPr>
          <p:cNvSpPr txBox="1">
            <a:spLocks/>
          </p:cNvSpPr>
          <p:nvPr/>
        </p:nvSpPr>
        <p:spPr bwMode="auto">
          <a:xfrm>
            <a:off x="470184" y="6453160"/>
            <a:ext cx="496728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300"/>
              </a:spcBef>
              <a:buFontTx/>
              <a:buNone/>
            </a:pPr>
            <a:r>
              <a:rPr lang="en-US" altLang="en-US" sz="1100" i="1" dirty="0">
                <a:latin typeface="Constantia" panose="02030602050306030303" pitchFamily="18" charset="0"/>
              </a:rPr>
              <a:t>Source</a:t>
            </a:r>
            <a:r>
              <a:rPr lang="sk-SK" altLang="en-US" sz="1100" i="1" dirty="0">
                <a:latin typeface="Constantia" panose="02030602050306030303" pitchFamily="18" charset="0"/>
              </a:rPr>
              <a:t>: </a:t>
            </a:r>
            <a:r>
              <a:rPr lang="en-US" altLang="en-US" sz="1100" i="1" dirty="0">
                <a:latin typeface="Constantia" panose="02030602050306030303" pitchFamily="18" charset="0"/>
              </a:rPr>
              <a:t>Statistical Office of the SR, Ministry of Finance, CBR</a:t>
            </a:r>
            <a:endParaRPr lang="en-US" altLang="en-US" sz="11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753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>
            <a:extLst>
              <a:ext uri="{FF2B5EF4-FFF2-40B4-BE49-F238E27FC236}">
                <a16:creationId xmlns:a16="http://schemas.microsoft.com/office/drawing/2014/main" id="{C72CD5B3-78C7-47F0-9830-E2FF5411BD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sk-SK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Long-term sustainability</a:t>
            </a:r>
            <a:endParaRPr lang="en-US" altLang="sk-SK" sz="3200" b="1" dirty="0">
              <a:solidFill>
                <a:srgbClr val="00B0F0"/>
              </a:solidFill>
              <a:latin typeface="Constantia" panose="02030602050306030303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CE8181D-F975-46CE-9845-2CB6E27B7AA1}"/>
              </a:ext>
            </a:extLst>
          </p:cNvPr>
          <p:cNvGrpSpPr/>
          <p:nvPr/>
        </p:nvGrpSpPr>
        <p:grpSpPr>
          <a:xfrm>
            <a:off x="409955" y="2185416"/>
            <a:ext cx="8324089" cy="3828287"/>
            <a:chOff x="409955" y="2185416"/>
            <a:chExt cx="8324089" cy="3828287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9B8003E-3E4E-4D90-A788-E981E3B32CAE}"/>
                </a:ext>
              </a:extLst>
            </p:cNvPr>
            <p:cNvGrpSpPr/>
            <p:nvPr/>
          </p:nvGrpSpPr>
          <p:grpSpPr>
            <a:xfrm>
              <a:off x="2848355" y="3557015"/>
              <a:ext cx="3512820" cy="1085087"/>
              <a:chOff x="2848355" y="3557015"/>
              <a:chExt cx="3512820" cy="1085087"/>
            </a:xfrm>
          </p:grpSpPr>
          <p:sp>
            <p:nvSpPr>
              <p:cNvPr id="36" name="object 3">
                <a:extLst>
                  <a:ext uri="{FF2B5EF4-FFF2-40B4-BE49-F238E27FC236}">
                    <a16:creationId xmlns:a16="http://schemas.microsoft.com/office/drawing/2014/main" id="{7806C4A5-D7A1-46DF-AE5C-EAA65C380B4B}"/>
                  </a:ext>
                </a:extLst>
              </p:cNvPr>
              <p:cNvSpPr/>
              <p:nvPr/>
            </p:nvSpPr>
            <p:spPr>
              <a:xfrm>
                <a:off x="2848355" y="3557015"/>
                <a:ext cx="3447288" cy="1085087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4">
                <a:extLst>
                  <a:ext uri="{FF2B5EF4-FFF2-40B4-BE49-F238E27FC236}">
                    <a16:creationId xmlns:a16="http://schemas.microsoft.com/office/drawing/2014/main" id="{7984FCF6-95FF-411D-83A0-5FE9E4F21EB7}"/>
                  </a:ext>
                </a:extLst>
              </p:cNvPr>
              <p:cNvSpPr/>
              <p:nvPr/>
            </p:nvSpPr>
            <p:spPr>
              <a:xfrm>
                <a:off x="2866644" y="3736847"/>
                <a:ext cx="3494531" cy="832103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5">
                <a:extLst>
                  <a:ext uri="{FF2B5EF4-FFF2-40B4-BE49-F238E27FC236}">
                    <a16:creationId xmlns:a16="http://schemas.microsoft.com/office/drawing/2014/main" id="{0CFD2B5B-0375-4104-A3B4-DAD9BCEE8ADD}"/>
                  </a:ext>
                </a:extLst>
              </p:cNvPr>
              <p:cNvSpPr/>
              <p:nvPr/>
            </p:nvSpPr>
            <p:spPr>
              <a:xfrm>
                <a:off x="2895600" y="3581400"/>
                <a:ext cx="3352800" cy="990600"/>
              </a:xfrm>
              <a:custGeom>
                <a:avLst/>
                <a:gdLst/>
                <a:ahLst/>
                <a:cxnLst/>
                <a:rect l="l" t="t" r="r" b="b"/>
                <a:pathLst>
                  <a:path w="3352800" h="990600">
                    <a:moveTo>
                      <a:pt x="3187700" y="0"/>
                    </a:moveTo>
                    <a:lnTo>
                      <a:pt x="159397" y="96"/>
                    </a:lnTo>
                    <a:lnTo>
                      <a:pt x="116845" y="7162"/>
                    </a:lnTo>
                    <a:lnTo>
                      <a:pt x="78718" y="24371"/>
                    </a:lnTo>
                    <a:lnTo>
                      <a:pt x="46494" y="50246"/>
                    </a:lnTo>
                    <a:lnTo>
                      <a:pt x="21648" y="83310"/>
                    </a:lnTo>
                    <a:lnTo>
                      <a:pt x="5658" y="122087"/>
                    </a:lnTo>
                    <a:lnTo>
                      <a:pt x="0" y="165100"/>
                    </a:lnTo>
                    <a:lnTo>
                      <a:pt x="96" y="831202"/>
                    </a:lnTo>
                    <a:lnTo>
                      <a:pt x="7162" y="873754"/>
                    </a:lnTo>
                    <a:lnTo>
                      <a:pt x="24371" y="911881"/>
                    </a:lnTo>
                    <a:lnTo>
                      <a:pt x="50246" y="944105"/>
                    </a:lnTo>
                    <a:lnTo>
                      <a:pt x="83310" y="968951"/>
                    </a:lnTo>
                    <a:lnTo>
                      <a:pt x="122087" y="984941"/>
                    </a:lnTo>
                    <a:lnTo>
                      <a:pt x="165100" y="990600"/>
                    </a:lnTo>
                    <a:lnTo>
                      <a:pt x="3193402" y="990503"/>
                    </a:lnTo>
                    <a:lnTo>
                      <a:pt x="3235954" y="983437"/>
                    </a:lnTo>
                    <a:lnTo>
                      <a:pt x="3274081" y="966228"/>
                    </a:lnTo>
                    <a:lnTo>
                      <a:pt x="3306305" y="940353"/>
                    </a:lnTo>
                    <a:lnTo>
                      <a:pt x="3331151" y="907289"/>
                    </a:lnTo>
                    <a:lnTo>
                      <a:pt x="3347141" y="868512"/>
                    </a:lnTo>
                    <a:lnTo>
                      <a:pt x="3352800" y="825500"/>
                    </a:lnTo>
                    <a:lnTo>
                      <a:pt x="3352703" y="159397"/>
                    </a:lnTo>
                    <a:lnTo>
                      <a:pt x="3345637" y="116845"/>
                    </a:lnTo>
                    <a:lnTo>
                      <a:pt x="3328428" y="78718"/>
                    </a:lnTo>
                    <a:lnTo>
                      <a:pt x="3302553" y="46494"/>
                    </a:lnTo>
                    <a:lnTo>
                      <a:pt x="3269489" y="21648"/>
                    </a:lnTo>
                    <a:lnTo>
                      <a:pt x="3230712" y="5658"/>
                    </a:lnTo>
                    <a:lnTo>
                      <a:pt x="3187700" y="0"/>
                    </a:lnTo>
                    <a:close/>
                  </a:path>
                </a:pathLst>
              </a:custGeom>
              <a:solidFill>
                <a:srgbClr val="12B5E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6">
                <a:extLst>
                  <a:ext uri="{FF2B5EF4-FFF2-40B4-BE49-F238E27FC236}">
                    <a16:creationId xmlns:a16="http://schemas.microsoft.com/office/drawing/2014/main" id="{95D88E6C-96D2-4421-9A3B-AC4F91AE25D2}"/>
                  </a:ext>
                </a:extLst>
              </p:cNvPr>
              <p:cNvSpPr/>
              <p:nvPr/>
            </p:nvSpPr>
            <p:spPr>
              <a:xfrm>
                <a:off x="2895600" y="3581400"/>
                <a:ext cx="3352800" cy="990600"/>
              </a:xfrm>
              <a:custGeom>
                <a:avLst/>
                <a:gdLst/>
                <a:ahLst/>
                <a:cxnLst/>
                <a:rect l="l" t="t" r="r" b="b"/>
                <a:pathLst>
                  <a:path w="3352800" h="990600">
                    <a:moveTo>
                      <a:pt x="0" y="165100"/>
                    </a:moveTo>
                    <a:lnTo>
                      <a:pt x="5658" y="122087"/>
                    </a:lnTo>
                    <a:lnTo>
                      <a:pt x="21648" y="83310"/>
                    </a:lnTo>
                    <a:lnTo>
                      <a:pt x="46494" y="50246"/>
                    </a:lnTo>
                    <a:lnTo>
                      <a:pt x="78718" y="24371"/>
                    </a:lnTo>
                    <a:lnTo>
                      <a:pt x="116845" y="7162"/>
                    </a:lnTo>
                    <a:lnTo>
                      <a:pt x="159397" y="96"/>
                    </a:lnTo>
                    <a:lnTo>
                      <a:pt x="3187700" y="0"/>
                    </a:lnTo>
                    <a:lnTo>
                      <a:pt x="3202417" y="646"/>
                    </a:lnTo>
                    <a:lnTo>
                      <a:pt x="3244182" y="9913"/>
                    </a:lnTo>
                    <a:lnTo>
                      <a:pt x="3281218" y="29019"/>
                    </a:lnTo>
                    <a:lnTo>
                      <a:pt x="3312050" y="56488"/>
                    </a:lnTo>
                    <a:lnTo>
                      <a:pt x="3335200" y="90845"/>
                    </a:lnTo>
                    <a:lnTo>
                      <a:pt x="3349192" y="130610"/>
                    </a:lnTo>
                    <a:lnTo>
                      <a:pt x="3352800" y="825500"/>
                    </a:lnTo>
                    <a:lnTo>
                      <a:pt x="3352153" y="840217"/>
                    </a:lnTo>
                    <a:lnTo>
                      <a:pt x="3342886" y="881982"/>
                    </a:lnTo>
                    <a:lnTo>
                      <a:pt x="3323780" y="919018"/>
                    </a:lnTo>
                    <a:lnTo>
                      <a:pt x="3296311" y="949850"/>
                    </a:lnTo>
                    <a:lnTo>
                      <a:pt x="3261954" y="973000"/>
                    </a:lnTo>
                    <a:lnTo>
                      <a:pt x="3222189" y="986992"/>
                    </a:lnTo>
                    <a:lnTo>
                      <a:pt x="165100" y="990600"/>
                    </a:lnTo>
                    <a:lnTo>
                      <a:pt x="150382" y="989953"/>
                    </a:lnTo>
                    <a:lnTo>
                      <a:pt x="108617" y="980686"/>
                    </a:lnTo>
                    <a:lnTo>
                      <a:pt x="71581" y="961580"/>
                    </a:lnTo>
                    <a:lnTo>
                      <a:pt x="40749" y="934111"/>
                    </a:lnTo>
                    <a:lnTo>
                      <a:pt x="17599" y="899754"/>
                    </a:lnTo>
                    <a:lnTo>
                      <a:pt x="3607" y="859989"/>
                    </a:lnTo>
                    <a:lnTo>
                      <a:pt x="0" y="165100"/>
                    </a:lnTo>
                    <a:close/>
                  </a:path>
                </a:pathLst>
              </a:custGeom>
              <a:ln w="9525">
                <a:solidFill>
                  <a:srgbClr val="12B5EA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7">
                <a:extLst>
                  <a:ext uri="{FF2B5EF4-FFF2-40B4-BE49-F238E27FC236}">
                    <a16:creationId xmlns:a16="http://schemas.microsoft.com/office/drawing/2014/main" id="{021B27B8-B67E-45DD-B6EE-6F3239B9AC80}"/>
                  </a:ext>
                </a:extLst>
              </p:cNvPr>
              <p:cNvSpPr txBox="1"/>
              <p:nvPr/>
            </p:nvSpPr>
            <p:spPr>
              <a:xfrm>
                <a:off x="3110610" y="3917095"/>
                <a:ext cx="2922270" cy="38100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2800" b="1" spc="-2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SU</a:t>
                </a:r>
                <a:r>
                  <a:rPr sz="2800" b="1" spc="-3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S</a:t>
                </a:r>
                <a:r>
                  <a:rPr sz="2800" b="1" spc="-17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T</a:t>
                </a:r>
                <a:r>
                  <a:rPr sz="2800" b="1" spc="-2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AINABILI</a:t>
                </a:r>
                <a:r>
                  <a:rPr sz="2800" b="1" spc="80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T</a:t>
                </a:r>
                <a:r>
                  <a:rPr sz="2800" b="1" spc="-20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Y</a:t>
                </a:r>
                <a:endParaRPr sz="2800" dirty="0">
                  <a:latin typeface="Constantia"/>
                  <a:cs typeface="Constantia"/>
                </a:endParaRP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69124CD-93D5-426A-B024-ED8AD61910B2}"/>
                </a:ext>
              </a:extLst>
            </p:cNvPr>
            <p:cNvGrpSpPr/>
            <p:nvPr/>
          </p:nvGrpSpPr>
          <p:grpSpPr>
            <a:xfrm>
              <a:off x="2542032" y="4928615"/>
              <a:ext cx="3755136" cy="1085088"/>
              <a:chOff x="2542032" y="4928615"/>
              <a:chExt cx="3755136" cy="1085088"/>
            </a:xfrm>
          </p:grpSpPr>
          <p:sp>
            <p:nvSpPr>
              <p:cNvPr id="32" name="object 8">
                <a:extLst>
                  <a:ext uri="{FF2B5EF4-FFF2-40B4-BE49-F238E27FC236}">
                    <a16:creationId xmlns:a16="http://schemas.microsoft.com/office/drawing/2014/main" id="{CA134A79-0CAD-48E5-8AB5-23200634EF2E}"/>
                  </a:ext>
                </a:extLst>
              </p:cNvPr>
              <p:cNvSpPr/>
              <p:nvPr/>
            </p:nvSpPr>
            <p:spPr>
              <a:xfrm>
                <a:off x="2542032" y="4928615"/>
                <a:ext cx="3755136" cy="1085088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9">
                <a:extLst>
                  <a:ext uri="{FF2B5EF4-FFF2-40B4-BE49-F238E27FC236}">
                    <a16:creationId xmlns:a16="http://schemas.microsoft.com/office/drawing/2014/main" id="{ED1267AD-6369-46E8-B4E0-A7DC95CBA21B}"/>
                  </a:ext>
                </a:extLst>
              </p:cNvPr>
              <p:cNvSpPr/>
              <p:nvPr/>
            </p:nvSpPr>
            <p:spPr>
              <a:xfrm>
                <a:off x="2590800" y="4953000"/>
                <a:ext cx="3657600" cy="990600"/>
              </a:xfrm>
              <a:custGeom>
                <a:avLst/>
                <a:gdLst/>
                <a:ahLst/>
                <a:cxnLst/>
                <a:rect l="l" t="t" r="r" b="b"/>
                <a:pathLst>
                  <a:path w="3657600" h="990600">
                    <a:moveTo>
                      <a:pt x="3657600" y="0"/>
                    </a:moveTo>
                    <a:lnTo>
                      <a:pt x="247776" y="0"/>
                    </a:lnTo>
                    <a:lnTo>
                      <a:pt x="0" y="990600"/>
                    </a:lnTo>
                    <a:lnTo>
                      <a:pt x="3409823" y="990600"/>
                    </a:lnTo>
                    <a:lnTo>
                      <a:pt x="3657600" y="0"/>
                    </a:lnTo>
                    <a:close/>
                  </a:path>
                </a:pathLst>
              </a:custGeom>
              <a:solidFill>
                <a:srgbClr val="12B5E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10">
                <a:extLst>
                  <a:ext uri="{FF2B5EF4-FFF2-40B4-BE49-F238E27FC236}">
                    <a16:creationId xmlns:a16="http://schemas.microsoft.com/office/drawing/2014/main" id="{5F06F5B9-7F94-4AD6-A2BE-B377137B4171}"/>
                  </a:ext>
                </a:extLst>
              </p:cNvPr>
              <p:cNvSpPr/>
              <p:nvPr/>
            </p:nvSpPr>
            <p:spPr>
              <a:xfrm>
                <a:off x="2590800" y="4953000"/>
                <a:ext cx="3657600" cy="990600"/>
              </a:xfrm>
              <a:custGeom>
                <a:avLst/>
                <a:gdLst/>
                <a:ahLst/>
                <a:cxnLst/>
                <a:rect l="l" t="t" r="r" b="b"/>
                <a:pathLst>
                  <a:path w="3657600" h="990600">
                    <a:moveTo>
                      <a:pt x="0" y="990600"/>
                    </a:moveTo>
                    <a:lnTo>
                      <a:pt x="247776" y="0"/>
                    </a:lnTo>
                    <a:lnTo>
                      <a:pt x="3657600" y="0"/>
                    </a:lnTo>
                    <a:lnTo>
                      <a:pt x="3409823" y="990600"/>
                    </a:lnTo>
                    <a:lnTo>
                      <a:pt x="0" y="990600"/>
                    </a:lnTo>
                    <a:close/>
                  </a:path>
                </a:pathLst>
              </a:custGeom>
              <a:ln w="9525">
                <a:solidFill>
                  <a:srgbClr val="B6DCD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11">
                <a:extLst>
                  <a:ext uri="{FF2B5EF4-FFF2-40B4-BE49-F238E27FC236}">
                    <a16:creationId xmlns:a16="http://schemas.microsoft.com/office/drawing/2014/main" id="{307CEAB5-0BA3-43F0-A7C7-2559564BCD0E}"/>
                  </a:ext>
                </a:extLst>
              </p:cNvPr>
              <p:cNvSpPr txBox="1"/>
              <p:nvPr/>
            </p:nvSpPr>
            <p:spPr>
              <a:xfrm>
                <a:off x="3810380" y="5310080"/>
                <a:ext cx="1218565" cy="33020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2400" b="1" spc="-110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F</a:t>
                </a:r>
                <a:r>
                  <a:rPr sz="2400" b="1" spc="-1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a</a:t>
                </a:r>
                <a:r>
                  <a:rPr sz="2400" b="1" spc="-20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irness</a:t>
                </a:r>
                <a:endParaRPr sz="2400">
                  <a:latin typeface="Constantia"/>
                  <a:cs typeface="Constantia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1333430-7BF3-4EA3-922A-B3C376F17B57}"/>
                </a:ext>
              </a:extLst>
            </p:cNvPr>
            <p:cNvGrpSpPr/>
            <p:nvPr/>
          </p:nvGrpSpPr>
          <p:grpSpPr>
            <a:xfrm>
              <a:off x="2846832" y="2185416"/>
              <a:ext cx="3755136" cy="1085088"/>
              <a:chOff x="2846832" y="2185416"/>
              <a:chExt cx="3755136" cy="1085088"/>
            </a:xfrm>
          </p:grpSpPr>
          <p:sp>
            <p:nvSpPr>
              <p:cNvPr id="28" name="object 12">
                <a:extLst>
                  <a:ext uri="{FF2B5EF4-FFF2-40B4-BE49-F238E27FC236}">
                    <a16:creationId xmlns:a16="http://schemas.microsoft.com/office/drawing/2014/main" id="{48DC63BB-1027-4B54-81DA-F663068E3C8D}"/>
                  </a:ext>
                </a:extLst>
              </p:cNvPr>
              <p:cNvSpPr/>
              <p:nvPr/>
            </p:nvSpPr>
            <p:spPr>
              <a:xfrm>
                <a:off x="2846832" y="2185416"/>
                <a:ext cx="3755136" cy="1085088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13">
                <a:extLst>
                  <a:ext uri="{FF2B5EF4-FFF2-40B4-BE49-F238E27FC236}">
                    <a16:creationId xmlns:a16="http://schemas.microsoft.com/office/drawing/2014/main" id="{04334C96-B97B-43ED-A29A-3F2C8AF3FAC7}"/>
                  </a:ext>
                </a:extLst>
              </p:cNvPr>
              <p:cNvSpPr/>
              <p:nvPr/>
            </p:nvSpPr>
            <p:spPr>
              <a:xfrm>
                <a:off x="2895600" y="2209800"/>
                <a:ext cx="3657600" cy="990600"/>
              </a:xfrm>
              <a:custGeom>
                <a:avLst/>
                <a:gdLst/>
                <a:ahLst/>
                <a:cxnLst/>
                <a:rect l="l" t="t" r="r" b="b"/>
                <a:pathLst>
                  <a:path w="3657600" h="990600">
                    <a:moveTo>
                      <a:pt x="3657600" y="0"/>
                    </a:moveTo>
                    <a:lnTo>
                      <a:pt x="247776" y="0"/>
                    </a:lnTo>
                    <a:lnTo>
                      <a:pt x="0" y="990600"/>
                    </a:lnTo>
                    <a:lnTo>
                      <a:pt x="3409823" y="990600"/>
                    </a:lnTo>
                    <a:lnTo>
                      <a:pt x="3657600" y="0"/>
                    </a:lnTo>
                    <a:close/>
                  </a:path>
                </a:pathLst>
              </a:custGeom>
              <a:solidFill>
                <a:srgbClr val="12B5E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14">
                <a:extLst>
                  <a:ext uri="{FF2B5EF4-FFF2-40B4-BE49-F238E27FC236}">
                    <a16:creationId xmlns:a16="http://schemas.microsoft.com/office/drawing/2014/main" id="{70E6E8AE-299E-4E38-97E8-A843402413D1}"/>
                  </a:ext>
                </a:extLst>
              </p:cNvPr>
              <p:cNvSpPr/>
              <p:nvPr/>
            </p:nvSpPr>
            <p:spPr>
              <a:xfrm>
                <a:off x="2895600" y="2209800"/>
                <a:ext cx="3657600" cy="990600"/>
              </a:xfrm>
              <a:custGeom>
                <a:avLst/>
                <a:gdLst/>
                <a:ahLst/>
                <a:cxnLst/>
                <a:rect l="l" t="t" r="r" b="b"/>
                <a:pathLst>
                  <a:path w="3657600" h="990600">
                    <a:moveTo>
                      <a:pt x="0" y="990600"/>
                    </a:moveTo>
                    <a:lnTo>
                      <a:pt x="247776" y="0"/>
                    </a:lnTo>
                    <a:lnTo>
                      <a:pt x="3657600" y="0"/>
                    </a:lnTo>
                    <a:lnTo>
                      <a:pt x="3409823" y="990600"/>
                    </a:lnTo>
                    <a:lnTo>
                      <a:pt x="0" y="990600"/>
                    </a:lnTo>
                    <a:close/>
                  </a:path>
                </a:pathLst>
              </a:custGeom>
              <a:ln w="9525">
                <a:solidFill>
                  <a:srgbClr val="B6DCD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15">
                <a:extLst>
                  <a:ext uri="{FF2B5EF4-FFF2-40B4-BE49-F238E27FC236}">
                    <a16:creationId xmlns:a16="http://schemas.microsoft.com/office/drawing/2014/main" id="{774F1CC3-2A0E-49BF-9A37-A2B649AB095C}"/>
                  </a:ext>
                </a:extLst>
              </p:cNvPr>
              <p:cNvSpPr txBox="1"/>
              <p:nvPr/>
            </p:nvSpPr>
            <p:spPr>
              <a:xfrm>
                <a:off x="4083177" y="2566245"/>
                <a:ext cx="1283335" cy="33020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2400" b="1" spc="-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So</a:t>
                </a:r>
                <a:r>
                  <a:rPr sz="2400" b="1" spc="-2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l</a:t>
                </a:r>
                <a:r>
                  <a:rPr sz="2400" b="1" spc="-60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v</a:t>
                </a:r>
                <a:r>
                  <a:rPr sz="2400" b="1" spc="-1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en</a:t>
                </a:r>
                <a:r>
                  <a:rPr sz="2400" b="1" spc="10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c</a:t>
                </a:r>
                <a:r>
                  <a:rPr sz="2400" b="1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y</a:t>
                </a:r>
                <a:endParaRPr sz="2400">
                  <a:latin typeface="Constantia"/>
                  <a:cs typeface="Constantia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ECCD0AC-B8E1-4FC1-9ECD-C3A9FF183331}"/>
                </a:ext>
              </a:extLst>
            </p:cNvPr>
            <p:cNvGrpSpPr/>
            <p:nvPr/>
          </p:nvGrpSpPr>
          <p:grpSpPr>
            <a:xfrm>
              <a:off x="409955" y="3250692"/>
              <a:ext cx="2228088" cy="1392936"/>
              <a:chOff x="409955" y="3250692"/>
              <a:chExt cx="2228088" cy="1392936"/>
            </a:xfrm>
          </p:grpSpPr>
          <p:sp>
            <p:nvSpPr>
              <p:cNvPr id="23" name="object 16">
                <a:extLst>
                  <a:ext uri="{FF2B5EF4-FFF2-40B4-BE49-F238E27FC236}">
                    <a16:creationId xmlns:a16="http://schemas.microsoft.com/office/drawing/2014/main" id="{973FA66F-2273-4A20-996E-E1EEE3800DC9}"/>
                  </a:ext>
                </a:extLst>
              </p:cNvPr>
              <p:cNvSpPr/>
              <p:nvPr/>
            </p:nvSpPr>
            <p:spPr>
              <a:xfrm>
                <a:off x="409955" y="3250692"/>
                <a:ext cx="2228088" cy="139293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17">
                <a:extLst>
                  <a:ext uri="{FF2B5EF4-FFF2-40B4-BE49-F238E27FC236}">
                    <a16:creationId xmlns:a16="http://schemas.microsoft.com/office/drawing/2014/main" id="{EB985577-1A24-429A-B6BF-D792ED36D559}"/>
                  </a:ext>
                </a:extLst>
              </p:cNvPr>
              <p:cNvSpPr/>
              <p:nvPr/>
            </p:nvSpPr>
            <p:spPr>
              <a:xfrm>
                <a:off x="760476" y="3630167"/>
                <a:ext cx="1600200" cy="725424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18">
                <a:extLst>
                  <a:ext uri="{FF2B5EF4-FFF2-40B4-BE49-F238E27FC236}">
                    <a16:creationId xmlns:a16="http://schemas.microsoft.com/office/drawing/2014/main" id="{D0A8ACAC-EF48-4807-909F-D389C7F57982}"/>
                  </a:ext>
                </a:extLst>
              </p:cNvPr>
              <p:cNvSpPr/>
              <p:nvPr/>
            </p:nvSpPr>
            <p:spPr>
              <a:xfrm>
                <a:off x="457200" y="3276600"/>
                <a:ext cx="2133600" cy="1295400"/>
              </a:xfrm>
              <a:custGeom>
                <a:avLst/>
                <a:gdLst/>
                <a:ahLst/>
                <a:cxnLst/>
                <a:rect l="l" t="t" r="r" b="b"/>
                <a:pathLst>
                  <a:path w="2133600" h="1295400">
                    <a:moveTo>
                      <a:pt x="0" y="0"/>
                    </a:moveTo>
                    <a:lnTo>
                      <a:pt x="0" y="971550"/>
                    </a:lnTo>
                    <a:lnTo>
                      <a:pt x="2133600" y="1295400"/>
                    </a:lnTo>
                    <a:lnTo>
                      <a:pt x="2133600" y="3238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B5E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19">
                <a:extLst>
                  <a:ext uri="{FF2B5EF4-FFF2-40B4-BE49-F238E27FC236}">
                    <a16:creationId xmlns:a16="http://schemas.microsoft.com/office/drawing/2014/main" id="{3ACF609E-E098-486C-9444-A9200B3DBB92}"/>
                  </a:ext>
                </a:extLst>
              </p:cNvPr>
              <p:cNvSpPr/>
              <p:nvPr/>
            </p:nvSpPr>
            <p:spPr>
              <a:xfrm>
                <a:off x="457200" y="3276600"/>
                <a:ext cx="2133600" cy="1295400"/>
              </a:xfrm>
              <a:custGeom>
                <a:avLst/>
                <a:gdLst/>
                <a:ahLst/>
                <a:cxnLst/>
                <a:rect l="l" t="t" r="r" b="b"/>
                <a:pathLst>
                  <a:path w="2133600" h="1295400">
                    <a:moveTo>
                      <a:pt x="2133600" y="1295400"/>
                    </a:moveTo>
                    <a:lnTo>
                      <a:pt x="0" y="971550"/>
                    </a:lnTo>
                    <a:lnTo>
                      <a:pt x="0" y="0"/>
                    </a:lnTo>
                    <a:lnTo>
                      <a:pt x="2133600" y="323850"/>
                    </a:lnTo>
                    <a:lnTo>
                      <a:pt x="2133600" y="1295400"/>
                    </a:lnTo>
                    <a:close/>
                  </a:path>
                </a:pathLst>
              </a:custGeom>
              <a:ln w="9525">
                <a:solidFill>
                  <a:srgbClr val="B6DCD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0">
                <a:extLst>
                  <a:ext uri="{FF2B5EF4-FFF2-40B4-BE49-F238E27FC236}">
                    <a16:creationId xmlns:a16="http://schemas.microsoft.com/office/drawing/2014/main" id="{4FF5983E-D2AA-4309-A1F2-AD9A7FB177F5}"/>
                  </a:ext>
                </a:extLst>
              </p:cNvPr>
              <p:cNvSpPr txBox="1"/>
              <p:nvPr/>
            </p:nvSpPr>
            <p:spPr>
              <a:xfrm>
                <a:off x="973023" y="3785699"/>
                <a:ext cx="1101725" cy="33020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2400" b="1" spc="-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G</a:t>
                </a:r>
                <a:r>
                  <a:rPr sz="2400" b="1" spc="-3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r</a:t>
                </a:r>
                <a:r>
                  <a:rPr sz="2400" b="1" spc="-60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o</a:t>
                </a:r>
                <a:r>
                  <a:rPr sz="2400" b="1" spc="-5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wth</a:t>
                </a:r>
                <a:endParaRPr sz="2400">
                  <a:latin typeface="Constantia"/>
                  <a:cs typeface="Constantia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680F1C8-1BAC-4C6C-948C-8D46E66DB59C}"/>
                </a:ext>
              </a:extLst>
            </p:cNvPr>
            <p:cNvGrpSpPr/>
            <p:nvPr/>
          </p:nvGrpSpPr>
          <p:grpSpPr>
            <a:xfrm>
              <a:off x="6505956" y="3555491"/>
              <a:ext cx="2228088" cy="1392936"/>
              <a:chOff x="6505956" y="3555491"/>
              <a:chExt cx="2228088" cy="1392936"/>
            </a:xfrm>
          </p:grpSpPr>
          <p:sp>
            <p:nvSpPr>
              <p:cNvPr id="18" name="object 21">
                <a:extLst>
                  <a:ext uri="{FF2B5EF4-FFF2-40B4-BE49-F238E27FC236}">
                    <a16:creationId xmlns:a16="http://schemas.microsoft.com/office/drawing/2014/main" id="{4DF20DC7-48F1-4711-BFA0-7EE415B07789}"/>
                  </a:ext>
                </a:extLst>
              </p:cNvPr>
              <p:cNvSpPr/>
              <p:nvPr/>
            </p:nvSpPr>
            <p:spPr>
              <a:xfrm>
                <a:off x="6505956" y="3555491"/>
                <a:ext cx="2228088" cy="139293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22">
                <a:extLst>
                  <a:ext uri="{FF2B5EF4-FFF2-40B4-BE49-F238E27FC236}">
                    <a16:creationId xmlns:a16="http://schemas.microsoft.com/office/drawing/2014/main" id="{6FD9A074-35C2-41DB-8ED9-B317DB52DACB}"/>
                  </a:ext>
                </a:extLst>
              </p:cNvPr>
              <p:cNvSpPr/>
              <p:nvPr/>
            </p:nvSpPr>
            <p:spPr>
              <a:xfrm>
                <a:off x="6792468" y="3934967"/>
                <a:ext cx="1728216" cy="725424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23">
                <a:extLst>
                  <a:ext uri="{FF2B5EF4-FFF2-40B4-BE49-F238E27FC236}">
                    <a16:creationId xmlns:a16="http://schemas.microsoft.com/office/drawing/2014/main" id="{4C3C8F18-18F1-4E01-B222-23464514E198}"/>
                  </a:ext>
                </a:extLst>
              </p:cNvPr>
              <p:cNvSpPr/>
              <p:nvPr/>
            </p:nvSpPr>
            <p:spPr>
              <a:xfrm>
                <a:off x="6553200" y="3581400"/>
                <a:ext cx="2133600" cy="1295400"/>
              </a:xfrm>
              <a:custGeom>
                <a:avLst/>
                <a:gdLst/>
                <a:ahLst/>
                <a:cxnLst/>
                <a:rect l="l" t="t" r="r" b="b"/>
                <a:pathLst>
                  <a:path w="2133600" h="1295400">
                    <a:moveTo>
                      <a:pt x="0" y="0"/>
                    </a:moveTo>
                    <a:lnTo>
                      <a:pt x="0" y="971550"/>
                    </a:lnTo>
                    <a:lnTo>
                      <a:pt x="2133600" y="1295400"/>
                    </a:lnTo>
                    <a:lnTo>
                      <a:pt x="2133600" y="3238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B5E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24">
                <a:extLst>
                  <a:ext uri="{FF2B5EF4-FFF2-40B4-BE49-F238E27FC236}">
                    <a16:creationId xmlns:a16="http://schemas.microsoft.com/office/drawing/2014/main" id="{8545941B-7519-43CA-A173-64C34175A442}"/>
                  </a:ext>
                </a:extLst>
              </p:cNvPr>
              <p:cNvSpPr/>
              <p:nvPr/>
            </p:nvSpPr>
            <p:spPr>
              <a:xfrm>
                <a:off x="6553200" y="3581400"/>
                <a:ext cx="2133600" cy="1295400"/>
              </a:xfrm>
              <a:custGeom>
                <a:avLst/>
                <a:gdLst/>
                <a:ahLst/>
                <a:cxnLst/>
                <a:rect l="l" t="t" r="r" b="b"/>
                <a:pathLst>
                  <a:path w="2133600" h="1295400">
                    <a:moveTo>
                      <a:pt x="2133600" y="1295400"/>
                    </a:moveTo>
                    <a:lnTo>
                      <a:pt x="0" y="971550"/>
                    </a:lnTo>
                    <a:lnTo>
                      <a:pt x="0" y="0"/>
                    </a:lnTo>
                    <a:lnTo>
                      <a:pt x="2133600" y="323850"/>
                    </a:lnTo>
                    <a:lnTo>
                      <a:pt x="2133600" y="1295400"/>
                    </a:lnTo>
                    <a:close/>
                  </a:path>
                </a:pathLst>
              </a:custGeom>
              <a:ln w="9525">
                <a:solidFill>
                  <a:srgbClr val="B6DCD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5">
                <a:extLst>
                  <a:ext uri="{FF2B5EF4-FFF2-40B4-BE49-F238E27FC236}">
                    <a16:creationId xmlns:a16="http://schemas.microsoft.com/office/drawing/2014/main" id="{3EDBEBA2-C270-4B04-B0FB-51C72380B817}"/>
                  </a:ext>
                </a:extLst>
              </p:cNvPr>
              <p:cNvSpPr txBox="1"/>
              <p:nvPr/>
            </p:nvSpPr>
            <p:spPr>
              <a:xfrm>
                <a:off x="7006208" y="4090499"/>
                <a:ext cx="1230630" cy="33020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2400" b="1" spc="-20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Sta</a:t>
                </a:r>
                <a:r>
                  <a:rPr sz="2400" b="1" spc="-10" dirty="0">
                    <a:solidFill>
                      <a:srgbClr val="FFFFFF"/>
                    </a:solidFill>
                    <a:latin typeface="Constantia"/>
                    <a:cs typeface="Constantia"/>
                  </a:rPr>
                  <a:t>bility</a:t>
                </a:r>
                <a:endParaRPr sz="2400">
                  <a:latin typeface="Constantia"/>
                  <a:cs typeface="Constantia"/>
                </a:endParaRPr>
              </a:p>
            </p:txBody>
          </p:sp>
        </p:grpSp>
      </p:grpSp>
      <p:sp>
        <p:nvSpPr>
          <p:cNvPr id="46" name="Slide Number Placeholder 3">
            <a:extLst>
              <a:ext uri="{FF2B5EF4-FFF2-40B4-BE49-F238E27FC236}">
                <a16:creationId xmlns:a16="http://schemas.microsoft.com/office/drawing/2014/main" id="{5B0D44E5-3C55-4D9F-89A8-E88CB5E06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F96D8-AA22-4A1C-8794-610924E80A9D}" type="slidenum">
              <a:rPr lang="sk-SK" altLang="en-US" sz="1400" smtClean="0">
                <a:latin typeface="Constantia" panose="02030602050306030303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sk-SK" altLang="en-US" sz="140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40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>
            <a:extLst>
              <a:ext uri="{FF2B5EF4-FFF2-40B4-BE49-F238E27FC236}">
                <a16:creationId xmlns:a16="http://schemas.microsoft.com/office/drawing/2014/main" id="{C72CD5B3-78C7-47F0-9830-E2FF5411BD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sk-SK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Sustainability - principles</a:t>
            </a:r>
            <a:endParaRPr lang="en-US" altLang="sk-SK" sz="3200" b="1" dirty="0">
              <a:solidFill>
                <a:srgbClr val="00B0F0"/>
              </a:solidFill>
              <a:latin typeface="Constantia" panose="02030602050306030303" pitchFamily="18" charset="0"/>
            </a:endParaRPr>
          </a:p>
        </p:txBody>
      </p:sp>
      <p:sp>
        <p:nvSpPr>
          <p:cNvPr id="46" name="Slide Number Placeholder 3">
            <a:extLst>
              <a:ext uri="{FF2B5EF4-FFF2-40B4-BE49-F238E27FC236}">
                <a16:creationId xmlns:a16="http://schemas.microsoft.com/office/drawing/2014/main" id="{5B0D44E5-3C55-4D9F-89A8-E88CB5E06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F96D8-AA22-4A1C-8794-610924E80A9D}" type="slidenum">
              <a:rPr lang="sk-SK" altLang="en-US" sz="1400" smtClean="0">
                <a:latin typeface="Constantia" panose="02030602050306030303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sk-SK" altLang="en-US" sz="1400">
              <a:latin typeface="Constantia" panose="02030602050306030303" pitchFamily="18" charset="0"/>
            </a:endParaRPr>
          </a:p>
        </p:txBody>
      </p:sp>
      <p:sp>
        <p:nvSpPr>
          <p:cNvPr id="41" name="object 2">
            <a:extLst>
              <a:ext uri="{FF2B5EF4-FFF2-40B4-BE49-F238E27FC236}">
                <a16:creationId xmlns:a16="http://schemas.microsoft.com/office/drawing/2014/main" id="{CA678253-8091-4A52-84AF-7E0652A71824}"/>
              </a:ext>
            </a:extLst>
          </p:cNvPr>
          <p:cNvSpPr txBox="1"/>
          <p:nvPr/>
        </p:nvSpPr>
        <p:spPr>
          <a:xfrm>
            <a:off x="329590" y="2308995"/>
            <a:ext cx="8474075" cy="3524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22909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nstantia"/>
              <a:buChar char="•"/>
              <a:tabLst>
                <a:tab pos="355600" algn="l"/>
              </a:tabLst>
            </a:pPr>
            <a:r>
              <a:rPr sz="2400" b="1" spc="-5" dirty="0">
                <a:latin typeface="Constantia"/>
                <a:cs typeface="Constantia"/>
              </a:rPr>
              <a:t>Sol</a:t>
            </a:r>
            <a:r>
              <a:rPr sz="2400" b="1" spc="5" dirty="0">
                <a:latin typeface="Constantia"/>
                <a:cs typeface="Constantia"/>
              </a:rPr>
              <a:t>v</a:t>
            </a:r>
            <a:r>
              <a:rPr sz="2400" b="1" spc="-20" dirty="0">
                <a:latin typeface="Constantia"/>
                <a:cs typeface="Constantia"/>
              </a:rPr>
              <a:t>en</a:t>
            </a:r>
            <a:r>
              <a:rPr sz="2400" b="1" spc="-5" dirty="0">
                <a:latin typeface="Constantia"/>
                <a:cs typeface="Constantia"/>
              </a:rPr>
              <a:t>cy</a:t>
            </a:r>
            <a:r>
              <a:rPr sz="2400" spc="-10" dirty="0">
                <a:latin typeface="Constantia"/>
                <a:cs typeface="Constantia"/>
              </a:rPr>
              <a:t>:</a:t>
            </a:r>
            <a:r>
              <a:rPr sz="240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</a:t>
            </a:r>
            <a:r>
              <a:rPr sz="2400" spc="5" dirty="0">
                <a:latin typeface="Constantia"/>
                <a:cs typeface="Constantia"/>
              </a:rPr>
              <a:t>n</a:t>
            </a:r>
            <a:r>
              <a:rPr sz="2400" dirty="0">
                <a:latin typeface="Constantia"/>
                <a:cs typeface="Constantia"/>
              </a:rPr>
              <a:t>tertem</a:t>
            </a:r>
            <a:r>
              <a:rPr sz="2400" spc="-15" dirty="0">
                <a:latin typeface="Constantia"/>
                <a:cs typeface="Constantia"/>
              </a:rPr>
              <a:t>poral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budge</a:t>
            </a:r>
            <a:r>
              <a:rPr sz="2400" dirty="0">
                <a:latin typeface="Constantia"/>
                <a:cs typeface="Constantia"/>
              </a:rPr>
              <a:t>t</a:t>
            </a:r>
            <a:r>
              <a:rPr sz="2400" spc="1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constraint, </a:t>
            </a:r>
            <a:r>
              <a:rPr sz="2400" dirty="0">
                <a:latin typeface="Constantia"/>
                <a:cs typeface="Constantia"/>
              </a:rPr>
              <a:t>target</a:t>
            </a:r>
            <a:r>
              <a:rPr sz="2400" spc="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deb</a:t>
            </a:r>
            <a:r>
              <a:rPr sz="2400" dirty="0">
                <a:latin typeface="Constantia"/>
                <a:cs typeface="Constantia"/>
              </a:rPr>
              <a:t>t</a:t>
            </a:r>
            <a:r>
              <a:rPr sz="2400" spc="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level,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both</a:t>
            </a:r>
            <a:r>
              <a:rPr sz="2400" spc="2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stock</a:t>
            </a:r>
            <a:r>
              <a:rPr sz="2400" spc="1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and</a:t>
            </a:r>
            <a:r>
              <a:rPr sz="2400" spc="-1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fl</a:t>
            </a:r>
            <a:r>
              <a:rPr sz="2400" spc="-35" dirty="0">
                <a:latin typeface="Constantia"/>
                <a:cs typeface="Constantia"/>
              </a:rPr>
              <a:t>o</a:t>
            </a:r>
            <a:r>
              <a:rPr sz="2400" spc="-25" dirty="0">
                <a:latin typeface="Constantia"/>
                <a:cs typeface="Constantia"/>
              </a:rPr>
              <a:t>w</a:t>
            </a:r>
            <a:r>
              <a:rPr sz="2400" dirty="0">
                <a:latin typeface="Constantia"/>
                <a:cs typeface="Constantia"/>
              </a:rPr>
              <a:t> vari</a:t>
            </a:r>
            <a:r>
              <a:rPr sz="2400" spc="-15" dirty="0">
                <a:latin typeface="Constantia"/>
                <a:cs typeface="Constantia"/>
              </a:rPr>
              <a:t>ables</a:t>
            </a:r>
            <a:endParaRPr lang="en-US" sz="2400" spc="-15" dirty="0">
              <a:latin typeface="Constantia"/>
              <a:cs typeface="Constantia"/>
            </a:endParaRPr>
          </a:p>
          <a:p>
            <a:pPr marL="812800" marR="422909" lvl="1" indent="-34290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US" sz="2000" spc="-15" dirty="0">
                <a:latin typeface="Constantia"/>
                <a:cs typeface="Constantia"/>
              </a:rPr>
              <a:t>Baseline scenario: public finance development </a:t>
            </a:r>
            <a:r>
              <a:rPr lang="en-US" altLang="sk-SK" sz="2000" dirty="0">
                <a:latin typeface="Constantia" panose="02030602050306030303" pitchFamily="18" charset="0"/>
              </a:rPr>
              <a:t>under current policy frameworks, economic and demographic assumptions without any new government intervention</a:t>
            </a:r>
            <a:endParaRPr lang="en-US" altLang="en-US" sz="2000" dirty="0">
              <a:latin typeface="Constantia" panose="02030602050306030303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nstantia"/>
              <a:buChar char="•"/>
              <a:tabLst>
                <a:tab pos="355600" algn="l"/>
              </a:tabLst>
            </a:pPr>
            <a:r>
              <a:rPr sz="2400" b="1" spc="-20" dirty="0">
                <a:latin typeface="Constantia"/>
                <a:cs typeface="Constantia"/>
              </a:rPr>
              <a:t>Stabil</a:t>
            </a:r>
            <a:r>
              <a:rPr sz="2400" b="1" spc="-10" dirty="0">
                <a:latin typeface="Constantia"/>
                <a:cs typeface="Constantia"/>
              </a:rPr>
              <a:t>i</a:t>
            </a:r>
            <a:r>
              <a:rPr sz="2400" b="1" spc="-20" dirty="0">
                <a:latin typeface="Constantia"/>
                <a:cs typeface="Constantia"/>
              </a:rPr>
              <a:t>t</a:t>
            </a:r>
            <a:r>
              <a:rPr sz="2400" b="1" spc="-5" dirty="0">
                <a:latin typeface="Constantia"/>
                <a:cs typeface="Constantia"/>
              </a:rPr>
              <a:t>y</a:t>
            </a:r>
            <a:r>
              <a:rPr sz="2400" spc="-10" dirty="0">
                <a:latin typeface="Constantia"/>
                <a:cs typeface="Constantia"/>
              </a:rPr>
              <a:t>:</a:t>
            </a:r>
            <a:r>
              <a:rPr sz="2400" spc="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tax</a:t>
            </a:r>
            <a:r>
              <a:rPr sz="2400" spc="-15" dirty="0">
                <a:latin typeface="Constantia"/>
                <a:cs typeface="Constantia"/>
              </a:rPr>
              <a:t> smoothing,</a:t>
            </a:r>
            <a:r>
              <a:rPr sz="2400" dirty="0">
                <a:latin typeface="Constantia"/>
                <a:cs typeface="Constantia"/>
              </a:rPr>
              <a:t> sensitivity </a:t>
            </a:r>
            <a:r>
              <a:rPr sz="2400" spc="-15" dirty="0">
                <a:latin typeface="Constantia"/>
                <a:cs typeface="Constantia"/>
              </a:rPr>
              <a:t>analysis</a:t>
            </a:r>
            <a:endParaRPr sz="2400" dirty="0">
              <a:latin typeface="Constantia"/>
              <a:cs typeface="Constantia"/>
            </a:endParaRPr>
          </a:p>
          <a:p>
            <a:pPr marL="3556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nstantia"/>
              <a:buChar char="•"/>
              <a:tabLst>
                <a:tab pos="355600" algn="l"/>
              </a:tabLst>
            </a:pPr>
            <a:r>
              <a:rPr sz="2400" b="1" spc="-5" dirty="0">
                <a:latin typeface="Constantia"/>
                <a:cs typeface="Constantia"/>
              </a:rPr>
              <a:t>Growt</a:t>
            </a:r>
            <a:r>
              <a:rPr sz="2400" b="1" dirty="0">
                <a:latin typeface="Constantia"/>
                <a:cs typeface="Constantia"/>
              </a:rPr>
              <a:t>h</a:t>
            </a:r>
            <a:r>
              <a:rPr sz="2400" dirty="0">
                <a:latin typeface="Constantia"/>
                <a:cs typeface="Constantia"/>
              </a:rPr>
              <a:t>: links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betwee</a:t>
            </a:r>
            <a:r>
              <a:rPr sz="2400" dirty="0">
                <a:latin typeface="Constantia"/>
                <a:cs typeface="Constantia"/>
              </a:rPr>
              <a:t>n</a:t>
            </a:r>
            <a:r>
              <a:rPr sz="2400" spc="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macr</a:t>
            </a:r>
            <a:r>
              <a:rPr sz="2400" dirty="0">
                <a:latin typeface="Constantia"/>
                <a:cs typeface="Constantia"/>
              </a:rPr>
              <a:t>o and</a:t>
            </a:r>
            <a:r>
              <a:rPr sz="2400" spc="-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fis</a:t>
            </a:r>
            <a:r>
              <a:rPr sz="2400" spc="-20" dirty="0">
                <a:latin typeface="Constantia"/>
                <a:cs typeface="Constantia"/>
              </a:rPr>
              <a:t>c</a:t>
            </a:r>
            <a:r>
              <a:rPr sz="2400" dirty="0">
                <a:latin typeface="Constantia"/>
                <a:cs typeface="Constantia"/>
              </a:rPr>
              <a:t>al</a:t>
            </a:r>
            <a:r>
              <a:rPr sz="2400" spc="-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scenario</a:t>
            </a:r>
          </a:p>
          <a:p>
            <a:pPr marL="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sz="2400" spc="-20" dirty="0">
                <a:latin typeface="Constantia"/>
                <a:cs typeface="Constantia"/>
              </a:rPr>
              <a:t>(</a:t>
            </a:r>
            <a:r>
              <a:rPr sz="2400" spc="-5" dirty="0">
                <a:latin typeface="Constantia"/>
                <a:cs typeface="Constantia"/>
              </a:rPr>
              <a:t>ma</a:t>
            </a:r>
            <a:r>
              <a:rPr sz="2400" spc="5" dirty="0">
                <a:latin typeface="Constantia"/>
                <a:cs typeface="Constantia"/>
              </a:rPr>
              <a:t>i</a:t>
            </a:r>
            <a:r>
              <a:rPr sz="2400" dirty="0">
                <a:latin typeface="Constantia"/>
                <a:cs typeface="Constantia"/>
              </a:rPr>
              <a:t>nly</a:t>
            </a:r>
            <a:r>
              <a:rPr sz="2400" spc="-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through</a:t>
            </a:r>
            <a:r>
              <a:rPr sz="2400" spc="1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</a:t>
            </a:r>
            <a:r>
              <a:rPr sz="2400" spc="5" dirty="0">
                <a:latin typeface="Constantia"/>
                <a:cs typeface="Constantia"/>
              </a:rPr>
              <a:t>n</a:t>
            </a:r>
            <a:r>
              <a:rPr sz="2400" spc="-20" dirty="0">
                <a:latin typeface="Constantia"/>
                <a:cs typeface="Constantia"/>
              </a:rPr>
              <a:t>vestme</a:t>
            </a:r>
            <a:r>
              <a:rPr sz="2400" dirty="0">
                <a:latin typeface="Constantia"/>
                <a:cs typeface="Constantia"/>
              </a:rPr>
              <a:t>nt and taxe</a:t>
            </a:r>
            <a:r>
              <a:rPr sz="2400" spc="-5" dirty="0">
                <a:latin typeface="Constantia"/>
                <a:cs typeface="Constantia"/>
              </a:rPr>
              <a:t>s</a:t>
            </a:r>
            <a:r>
              <a:rPr sz="2400" spc="-15" dirty="0">
                <a:latin typeface="Constantia"/>
                <a:cs typeface="Constantia"/>
              </a:rPr>
              <a:t>)</a:t>
            </a:r>
            <a:endParaRPr sz="2400" dirty="0">
              <a:latin typeface="Constantia"/>
              <a:cs typeface="Constantia"/>
            </a:endParaRPr>
          </a:p>
          <a:p>
            <a:pPr marL="355600" marR="29591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nstantia"/>
              <a:buChar char="•"/>
              <a:tabLst>
                <a:tab pos="355600" algn="l"/>
              </a:tabLst>
            </a:pPr>
            <a:r>
              <a:rPr sz="2400" b="1" spc="-15" dirty="0">
                <a:latin typeface="Constantia"/>
                <a:cs typeface="Constantia"/>
              </a:rPr>
              <a:t>Fai</a:t>
            </a:r>
            <a:r>
              <a:rPr sz="2400" b="1" spc="-10" dirty="0">
                <a:latin typeface="Constantia"/>
                <a:cs typeface="Constantia"/>
              </a:rPr>
              <a:t>r</a:t>
            </a:r>
            <a:r>
              <a:rPr sz="2400" b="1" spc="-20" dirty="0">
                <a:latin typeface="Constantia"/>
                <a:cs typeface="Constantia"/>
              </a:rPr>
              <a:t>ne</a:t>
            </a:r>
            <a:r>
              <a:rPr sz="2400" b="1" spc="-25" dirty="0">
                <a:latin typeface="Constantia"/>
                <a:cs typeface="Constantia"/>
              </a:rPr>
              <a:t>s</a:t>
            </a:r>
            <a:r>
              <a:rPr sz="2400" b="1" spc="-15" dirty="0">
                <a:latin typeface="Constantia"/>
                <a:cs typeface="Constantia"/>
              </a:rPr>
              <a:t>s</a:t>
            </a:r>
            <a:r>
              <a:rPr sz="2400" spc="-10" dirty="0">
                <a:latin typeface="Constantia"/>
                <a:cs typeface="Constantia"/>
              </a:rPr>
              <a:t>:</a:t>
            </a:r>
            <a:r>
              <a:rPr sz="2400" spc="1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</a:t>
            </a:r>
            <a:r>
              <a:rPr sz="2400" spc="5" dirty="0">
                <a:latin typeface="Constantia"/>
                <a:cs typeface="Constantia"/>
              </a:rPr>
              <a:t>m</a:t>
            </a:r>
            <a:r>
              <a:rPr sz="2400" dirty="0">
                <a:latin typeface="Constantia"/>
                <a:cs typeface="Constantia"/>
              </a:rPr>
              <a:t>pact</a:t>
            </a:r>
            <a:r>
              <a:rPr sz="2400" spc="-1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on</a:t>
            </a:r>
            <a:r>
              <a:rPr sz="240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gen</a:t>
            </a:r>
            <a:r>
              <a:rPr sz="2400" dirty="0">
                <a:latin typeface="Constantia"/>
                <a:cs typeface="Constantia"/>
              </a:rPr>
              <a:t>eratio</a:t>
            </a:r>
            <a:r>
              <a:rPr sz="2400" spc="5" dirty="0">
                <a:latin typeface="Constantia"/>
                <a:cs typeface="Constantia"/>
              </a:rPr>
              <a:t>n</a:t>
            </a:r>
            <a:r>
              <a:rPr sz="2400" spc="-10" dirty="0">
                <a:latin typeface="Constantia"/>
                <a:cs typeface="Constantia"/>
              </a:rPr>
              <a:t>s, </a:t>
            </a:r>
            <a:r>
              <a:rPr sz="2400" spc="-25" dirty="0">
                <a:latin typeface="Constantia"/>
                <a:cs typeface="Constantia"/>
              </a:rPr>
              <a:t>n</a:t>
            </a:r>
            <a:r>
              <a:rPr sz="2400" spc="-20" dirty="0">
                <a:latin typeface="Constantia"/>
                <a:cs typeface="Constantia"/>
              </a:rPr>
              <a:t>o</a:t>
            </a:r>
            <a:r>
              <a:rPr sz="2400" spc="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nor</a:t>
            </a:r>
            <a:r>
              <a:rPr sz="2400" spc="5" dirty="0">
                <a:latin typeface="Constantia"/>
                <a:cs typeface="Constantia"/>
              </a:rPr>
              <a:t>m</a:t>
            </a:r>
            <a:r>
              <a:rPr sz="2400" dirty="0">
                <a:latin typeface="Constantia"/>
                <a:cs typeface="Constantia"/>
              </a:rPr>
              <a:t>ative </a:t>
            </a:r>
            <a:r>
              <a:rPr sz="2400" spc="-15" dirty="0">
                <a:latin typeface="Constantia"/>
                <a:cs typeface="Constantia"/>
              </a:rPr>
              <a:t>asses</a:t>
            </a:r>
            <a:r>
              <a:rPr sz="2400" spc="-25" dirty="0">
                <a:latin typeface="Constantia"/>
                <a:cs typeface="Constantia"/>
              </a:rPr>
              <a:t>s</a:t>
            </a:r>
            <a:r>
              <a:rPr sz="2400" spc="-5" dirty="0">
                <a:latin typeface="Constantia"/>
                <a:cs typeface="Constantia"/>
              </a:rPr>
              <a:t>m</a:t>
            </a:r>
            <a:r>
              <a:rPr sz="2400" spc="5" dirty="0">
                <a:latin typeface="Constantia"/>
                <a:cs typeface="Constantia"/>
              </a:rPr>
              <a:t>e</a:t>
            </a:r>
            <a:r>
              <a:rPr sz="2400" dirty="0">
                <a:latin typeface="Constantia"/>
                <a:cs typeface="Constantia"/>
              </a:rPr>
              <a:t>nt</a:t>
            </a:r>
          </a:p>
        </p:txBody>
      </p:sp>
    </p:spTree>
    <p:extLst>
      <p:ext uri="{BB962C8B-B14F-4D97-AF65-F5344CB8AC3E}">
        <p14:creationId xmlns:p14="http://schemas.microsoft.com/office/powerpoint/2010/main" val="3045287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FFADF2-5BE0-4DFA-BCEC-28D54CB8B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659" y="2655027"/>
            <a:ext cx="4901609" cy="30726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0E34DD4-9C03-4A81-BD9C-9DE1DF890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975" y="404663"/>
            <a:ext cx="8229600" cy="1041902"/>
          </a:xfrm>
        </p:spPr>
        <p:txBody>
          <a:bodyPr/>
          <a:lstStyle/>
          <a:p>
            <a:pPr algn="r"/>
            <a:r>
              <a:rPr lang="en-US" altLang="en-US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Long-term forecasts for public debt</a:t>
            </a:r>
            <a:br>
              <a:rPr lang="en-US" altLang="en-US" sz="3200" b="1" dirty="0">
                <a:solidFill>
                  <a:srgbClr val="00B0F0"/>
                </a:solidFill>
                <a:latin typeface="Constantia" panose="02030602050306030303" pitchFamily="18" charset="0"/>
              </a:rPr>
            </a:br>
            <a:r>
              <a:rPr lang="en-US" altLang="en-US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 and primary balance</a:t>
            </a:r>
            <a:endParaRPr lang="sk-SK" altLang="en-US" sz="3200" b="1" dirty="0">
              <a:solidFill>
                <a:srgbClr val="00B0F0"/>
              </a:solidFill>
            </a:endParaRP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B230C414-3395-4990-A21D-057BE1C3FD7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387841" y="2663843"/>
            <a:ext cx="3265608" cy="3069413"/>
          </a:xfrm>
          <a:prstGeom prst="rect">
            <a:avLst/>
          </a:prstGeom>
        </p:spPr>
        <p:txBody>
          <a:bodyPr/>
          <a:lstStyle/>
          <a:p>
            <a:pPr marL="182880" indent="-182880" algn="just">
              <a:spcBef>
                <a:spcPct val="0"/>
              </a:spcBef>
              <a:spcAft>
                <a:spcPts val="1800"/>
              </a:spcAft>
            </a:pPr>
            <a:r>
              <a:rPr lang="en-US" altLang="en-US" sz="1600" b="1" dirty="0">
                <a:latin typeface="Constantia" panose="02030602050306030303" pitchFamily="18" charset="0"/>
              </a:rPr>
              <a:t>Long-term sustainability of public finances in Slovakia</a:t>
            </a:r>
            <a:r>
              <a:rPr lang="sk-SK" altLang="en-US" sz="1600" dirty="0">
                <a:latin typeface="Constantia" panose="02030602050306030303" pitchFamily="18" charset="0"/>
              </a:rPr>
              <a:t> </a:t>
            </a:r>
            <a:r>
              <a:rPr lang="en-US" altLang="en-US" sz="1600" dirty="0">
                <a:latin typeface="Constantia" panose="02030602050306030303" pitchFamily="18" charset="0"/>
              </a:rPr>
              <a:t>requires that the public debt remains at the safe levels below 40% of GDP</a:t>
            </a:r>
            <a:endParaRPr lang="sk-SK" altLang="en-US" sz="1600" dirty="0">
              <a:latin typeface="Constantia" panose="02030602050306030303" pitchFamily="18" charset="0"/>
            </a:endParaRPr>
          </a:p>
          <a:p>
            <a:pPr marL="182880" indent="-182880" algn="just">
              <a:spcBef>
                <a:spcPct val="0"/>
              </a:spcBef>
              <a:spcAft>
                <a:spcPts val="1800"/>
              </a:spcAft>
            </a:pPr>
            <a:r>
              <a:rPr lang="en-US" altLang="en-US" sz="1600" dirty="0">
                <a:latin typeface="Constantia" panose="02030602050306030303" pitchFamily="18" charset="0"/>
              </a:rPr>
              <a:t>Failure to decrease the debt stock deteriorates readiness of public finances for aging; as a result, the public debt grows above safe limits and</a:t>
            </a:r>
            <a:r>
              <a:rPr lang="sk-SK" altLang="en-US" sz="1600" dirty="0">
                <a:latin typeface="Constantia" panose="02030602050306030303" pitchFamily="18" charset="0"/>
              </a:rPr>
              <a:t> </a:t>
            </a:r>
            <a:r>
              <a:rPr lang="en-US" altLang="en-US" sz="1600" b="1" dirty="0">
                <a:latin typeface="Constantia" panose="02030602050306030303" pitchFamily="18" charset="0"/>
              </a:rPr>
              <a:t>endangers long-term sustainability of public finances</a:t>
            </a:r>
            <a:endParaRPr lang="sk-SK" altLang="en-US" sz="1500" dirty="0">
              <a:latin typeface="Constantia" panose="02030602050306030303" pitchFamily="18" charset="0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9B073872-45C2-429C-B77B-B584FDF1E51B}"/>
              </a:ext>
            </a:extLst>
          </p:cNvPr>
          <p:cNvSpPr txBox="1">
            <a:spLocks/>
          </p:cNvSpPr>
          <p:nvPr/>
        </p:nvSpPr>
        <p:spPr bwMode="auto">
          <a:xfrm>
            <a:off x="377407" y="5733256"/>
            <a:ext cx="4967288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300"/>
              </a:spcBef>
              <a:buFontTx/>
              <a:buNone/>
            </a:pPr>
            <a:r>
              <a:rPr lang="en-US" altLang="en-US" sz="1100" i="1" dirty="0">
                <a:latin typeface="Constantia" panose="02030602050306030303" pitchFamily="18" charset="0"/>
              </a:rPr>
              <a:t>Source</a:t>
            </a:r>
            <a:r>
              <a:rPr lang="sk-SK" altLang="en-US" sz="1100" i="1" dirty="0">
                <a:latin typeface="Constantia" panose="02030602050306030303" pitchFamily="18" charset="0"/>
              </a:rPr>
              <a:t>: </a:t>
            </a:r>
            <a:r>
              <a:rPr lang="en-US" altLang="en-US" sz="1100" i="1" dirty="0">
                <a:latin typeface="Constantia" panose="02030602050306030303" pitchFamily="18" charset="0"/>
              </a:rPr>
              <a:t>CBR</a:t>
            </a:r>
            <a:r>
              <a:rPr lang="sk-SK" altLang="en-US" sz="1100" i="1" dirty="0">
                <a:latin typeface="Constantia" panose="02030602050306030303" pitchFamily="18" charset="0"/>
              </a:rPr>
              <a:t>, </a:t>
            </a:r>
            <a:r>
              <a:rPr lang="en-US" altLang="en-US" sz="1100" i="1" dirty="0">
                <a:latin typeface="Constantia" panose="02030602050306030303" pitchFamily="18" charset="0"/>
              </a:rPr>
              <a:t>Report on the Long-term Sustainability of Public Finances for 2017</a:t>
            </a:r>
            <a:r>
              <a:rPr lang="sk-SK" altLang="en-US" sz="1100" i="1" dirty="0">
                <a:latin typeface="Constantia" panose="02030602050306030303" pitchFamily="18" charset="0"/>
              </a:rPr>
              <a:t>, </a:t>
            </a:r>
            <a:r>
              <a:rPr lang="en-US" altLang="en-US" sz="1100" i="1" dirty="0">
                <a:latin typeface="Constantia" panose="02030602050306030303" pitchFamily="18" charset="0"/>
              </a:rPr>
              <a:t>April</a:t>
            </a:r>
            <a:r>
              <a:rPr lang="sk-SK" altLang="en-US" sz="1100" i="1" dirty="0">
                <a:latin typeface="Constantia" panose="02030602050306030303" pitchFamily="18" charset="0"/>
              </a:rPr>
              <a:t> 2018</a:t>
            </a:r>
            <a:r>
              <a:rPr lang="sk-SK" altLang="en-US" sz="1100" dirty="0">
                <a:latin typeface="Constantia" panose="02030602050306030303" pitchFamily="18" charset="0"/>
              </a:rPr>
              <a:t> </a:t>
            </a:r>
            <a:endParaRPr lang="en-US" altLang="en-US" sz="1100" dirty="0">
              <a:latin typeface="Constantia" panose="02030602050306030303" pitchFamily="18" charset="0"/>
            </a:endParaRP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8A422088-E277-473E-81BF-F6598ED7B347}"/>
              </a:ext>
            </a:extLst>
          </p:cNvPr>
          <p:cNvSpPr txBox="1">
            <a:spLocks/>
          </p:cNvSpPr>
          <p:nvPr/>
        </p:nvSpPr>
        <p:spPr bwMode="auto">
          <a:xfrm>
            <a:off x="378888" y="2136793"/>
            <a:ext cx="5097274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300"/>
              </a:spcBef>
              <a:buFontTx/>
              <a:buNone/>
            </a:pPr>
            <a:r>
              <a:rPr lang="en-US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Projected levels of public debt and primary budget balance in a no-policy change scenario </a:t>
            </a:r>
            <a:r>
              <a:rPr lang="sk-SK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(% </a:t>
            </a:r>
            <a:r>
              <a:rPr lang="en-US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of GDP</a:t>
            </a:r>
            <a:r>
              <a:rPr lang="sk-SK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)</a:t>
            </a:r>
            <a:endParaRPr lang="en-US" altLang="en-US" sz="1400" b="1" i="1" dirty="0">
              <a:solidFill>
                <a:srgbClr val="13B5EA"/>
              </a:solidFill>
              <a:latin typeface="Constantia" panose="02030602050306030303" pitchFamily="18" charset="0"/>
            </a:endParaRPr>
          </a:p>
          <a:p>
            <a:pPr algn="just">
              <a:spcBef>
                <a:spcPts val="300"/>
              </a:spcBef>
            </a:pPr>
            <a:endParaRPr lang="en-US" altLang="en-US" sz="1400" b="1" dirty="0">
              <a:latin typeface="Constantia" panose="02030602050306030303" pitchFamily="18" charset="0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BA46BBE9-AE82-44B2-8152-F4B2049D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49975" y="6274567"/>
            <a:ext cx="2133600" cy="357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5F54AB-1AB7-4506-BCFC-1A1121009F7E}" type="slidenum">
              <a:rPr lang="sk-SK" altLang="en-US" sz="1400" smtClean="0">
                <a:latin typeface="Constantia" panose="02030602050306030303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sk-SK" altLang="en-US" sz="1400" dirty="0">
              <a:latin typeface="Constantia" panose="02030602050306030303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E149521-C3E2-4959-B879-3D33F1AAF9B9}"/>
              </a:ext>
            </a:extLst>
          </p:cNvPr>
          <p:cNvCxnSpPr>
            <a:cxnSpLocks/>
          </p:cNvCxnSpPr>
          <p:nvPr/>
        </p:nvCxnSpPr>
        <p:spPr>
          <a:xfrm flipV="1">
            <a:off x="4860032" y="3109179"/>
            <a:ext cx="0" cy="150177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9">
            <a:extLst>
              <a:ext uri="{FF2B5EF4-FFF2-40B4-BE49-F238E27FC236}">
                <a16:creationId xmlns:a16="http://schemas.microsoft.com/office/drawing/2014/main" id="{7DDE9C1B-0C04-4AA6-9AF7-68EF6218B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448" y="2865170"/>
            <a:ext cx="14732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sk-SK" sz="1500" b="1" dirty="0">
                <a:solidFill>
                  <a:srgbClr val="00B0F0"/>
                </a:solidFill>
                <a:latin typeface="Constantia" panose="02030602050306030303" pitchFamily="18" charset="0"/>
              </a:rPr>
              <a:t>+ 92 % </a:t>
            </a:r>
            <a:r>
              <a:rPr lang="en-US" altLang="sk-SK" sz="1500" b="1" dirty="0">
                <a:solidFill>
                  <a:srgbClr val="00B0F0"/>
                </a:solidFill>
                <a:latin typeface="Constantia" panose="02030602050306030303" pitchFamily="18" charset="0"/>
              </a:rPr>
              <a:t>of GDP</a:t>
            </a:r>
            <a:endParaRPr lang="sk-SK" altLang="sk-SK" sz="1500" b="1" dirty="0">
              <a:solidFill>
                <a:srgbClr val="00B0F0"/>
              </a:solidFill>
              <a:latin typeface="Constantia" panose="02030602050306030303" pitchFamily="18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376AB31-1FFF-4188-8863-AC7166F5BAE9}"/>
              </a:ext>
            </a:extLst>
          </p:cNvPr>
          <p:cNvSpPr/>
          <p:nvPr/>
        </p:nvSpPr>
        <p:spPr>
          <a:xfrm>
            <a:off x="841013" y="2694783"/>
            <a:ext cx="623427" cy="579437"/>
          </a:xfrm>
          <a:prstGeom prst="ellipse">
            <a:avLst/>
          </a:prstGeom>
          <a:solidFill>
            <a:schemeClr val="bg1">
              <a:lumMod val="65000"/>
              <a:alpha val="1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9BE1848F-54A6-4502-9A79-7AF845A6E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440" y="3651749"/>
            <a:ext cx="188390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sk-SK" sz="1000" b="1" dirty="0">
                <a:solidFill>
                  <a:srgbClr val="595959"/>
                </a:solidFill>
                <a:latin typeface="Constantia" panose="02030602050306030303" pitchFamily="18" charset="0"/>
              </a:rPr>
              <a:t>Negative impact of demography on the budget balance will increase</a:t>
            </a:r>
            <a:endParaRPr lang="sk-SK" altLang="sk-SK" sz="1000" b="1" dirty="0">
              <a:solidFill>
                <a:srgbClr val="595959"/>
              </a:solidFill>
              <a:latin typeface="Constantia" panose="02030602050306030303" pitchFamily="18" charset="0"/>
            </a:endParaRPr>
          </a:p>
        </p:txBody>
      </p:sp>
      <p:sp>
        <p:nvSpPr>
          <p:cNvPr id="23" name="TextBox 32">
            <a:extLst>
              <a:ext uri="{FF2B5EF4-FFF2-40B4-BE49-F238E27FC236}">
                <a16:creationId xmlns:a16="http://schemas.microsoft.com/office/drawing/2014/main" id="{855C065F-037C-43B6-946C-903E00EDD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766" y="2709069"/>
            <a:ext cx="1905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sk-SK" sz="1000" b="1" dirty="0">
                <a:solidFill>
                  <a:srgbClr val="595959"/>
                </a:solidFill>
                <a:latin typeface="Constantia" panose="02030602050306030303" pitchFamily="18" charset="0"/>
              </a:rPr>
              <a:t>Assumed positive values of the primary budget balance</a:t>
            </a:r>
            <a:endParaRPr lang="sk-SK" altLang="sk-SK" sz="1000" b="1" dirty="0">
              <a:solidFill>
                <a:srgbClr val="595959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275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0E34DD4-9C03-4A81-BD9C-9DE1DF890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975" y="404662"/>
            <a:ext cx="8229600" cy="1042416"/>
          </a:xfrm>
        </p:spPr>
        <p:txBody>
          <a:bodyPr/>
          <a:lstStyle/>
          <a:p>
            <a:pPr algn="r"/>
            <a:r>
              <a:rPr lang="en-US" altLang="en-US" sz="3200" b="1" dirty="0">
                <a:solidFill>
                  <a:srgbClr val="00B0F0"/>
                </a:solidFill>
                <a:latin typeface="Constantia" panose="02030602050306030303" pitchFamily="18" charset="0"/>
              </a:rPr>
              <a:t>Development of the long-term sustainability in recent years</a:t>
            </a:r>
            <a:endParaRPr lang="sk-SK" altLang="en-US" sz="3200" b="1" dirty="0">
              <a:solidFill>
                <a:srgbClr val="00B0F0"/>
              </a:solidFill>
            </a:endParaRP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B230C414-3395-4990-A21D-057BE1C3FD7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715799" y="2356145"/>
            <a:ext cx="3091071" cy="3468905"/>
          </a:xfrm>
          <a:prstGeom prst="rect">
            <a:avLst/>
          </a:prstGeom>
        </p:spPr>
        <p:txBody>
          <a:bodyPr/>
          <a:lstStyle/>
          <a:p>
            <a:pPr marL="182880" indent="-182880" algn="just">
              <a:spcBef>
                <a:spcPct val="0"/>
              </a:spcBef>
              <a:spcAft>
                <a:spcPts val="1800"/>
              </a:spcAft>
            </a:pPr>
            <a:r>
              <a:rPr lang="en-US" altLang="en-US" sz="1600" dirty="0">
                <a:latin typeface="Constantia" panose="02030602050306030303" pitchFamily="18" charset="0"/>
              </a:rPr>
              <a:t>Since 2011, a substantial improvement has been achieved in terms of the long-term sustainability</a:t>
            </a:r>
            <a:endParaRPr lang="sk-SK" altLang="en-US" sz="1600" dirty="0">
              <a:latin typeface="Constantia" panose="02030602050306030303" pitchFamily="18" charset="0"/>
            </a:endParaRPr>
          </a:p>
          <a:p>
            <a:pPr marL="182880" indent="-182880" algn="just">
              <a:spcBef>
                <a:spcPct val="0"/>
              </a:spcBef>
              <a:spcAft>
                <a:spcPts val="1800"/>
              </a:spcAft>
            </a:pPr>
            <a:r>
              <a:rPr lang="en-US" sz="1600" dirty="0">
                <a:latin typeface="Constantia" panose="02030602050306030303" pitchFamily="18" charset="0"/>
              </a:rPr>
              <a:t>In order to keep the public debt level below the upper debt limit </a:t>
            </a:r>
            <a:r>
              <a:rPr lang="sk-SK" sz="1600" dirty="0">
                <a:latin typeface="Constantia" panose="02030602050306030303" pitchFamily="18" charset="0"/>
              </a:rPr>
              <a:t>(50 % </a:t>
            </a:r>
            <a:r>
              <a:rPr lang="en-US" sz="1600" dirty="0">
                <a:latin typeface="Constantia" panose="02030602050306030303" pitchFamily="18" charset="0"/>
              </a:rPr>
              <a:t>of GDP</a:t>
            </a:r>
            <a:r>
              <a:rPr lang="sk-SK" sz="1600" dirty="0">
                <a:latin typeface="Constantia" panose="02030602050306030303" pitchFamily="18" charset="0"/>
              </a:rPr>
              <a:t>) </a:t>
            </a:r>
            <a:r>
              <a:rPr lang="en-US" sz="1600" dirty="0">
                <a:latin typeface="Constantia" panose="02030602050306030303" pitchFamily="18" charset="0"/>
              </a:rPr>
              <a:t>in 50 years time-horizon, it is necessary in the medium-term to adopt </a:t>
            </a:r>
            <a:r>
              <a:rPr lang="en-US" sz="1600" b="1" dirty="0">
                <a:latin typeface="Constantia" panose="02030602050306030303" pitchFamily="18" charset="0"/>
              </a:rPr>
              <a:t>additional consolidation measures amounting to </a:t>
            </a:r>
            <a:r>
              <a:rPr lang="sk-SK" sz="1600" b="1" dirty="0">
                <a:latin typeface="Constantia" panose="02030602050306030303" pitchFamily="18" charset="0"/>
              </a:rPr>
              <a:t>1.1 %</a:t>
            </a:r>
            <a:r>
              <a:rPr lang="en-US" sz="1600" b="1" dirty="0">
                <a:latin typeface="Constantia" panose="02030602050306030303" pitchFamily="18" charset="0"/>
              </a:rPr>
              <a:t> of GDP</a:t>
            </a:r>
            <a:r>
              <a:rPr lang="sk-SK" sz="1600" b="1" dirty="0">
                <a:latin typeface="Constantia" panose="02030602050306030303" pitchFamily="18" charset="0"/>
              </a:rPr>
              <a:t>. </a:t>
            </a:r>
            <a:endParaRPr lang="sk-SK" altLang="en-US" sz="1600" b="1" dirty="0">
              <a:latin typeface="Constantia" panose="02030602050306030303" pitchFamily="18" charset="0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9B073872-45C2-429C-B77B-B584FDF1E51B}"/>
              </a:ext>
            </a:extLst>
          </p:cNvPr>
          <p:cNvSpPr txBox="1">
            <a:spLocks/>
          </p:cNvSpPr>
          <p:nvPr/>
        </p:nvSpPr>
        <p:spPr bwMode="auto">
          <a:xfrm>
            <a:off x="255310" y="5964480"/>
            <a:ext cx="5607719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300"/>
              </a:spcBef>
              <a:buFontTx/>
              <a:buNone/>
            </a:pPr>
            <a:r>
              <a:rPr lang="en-US" altLang="en-US" sz="1100" i="1" dirty="0">
                <a:latin typeface="Constantia" panose="02030602050306030303" pitchFamily="18" charset="0"/>
              </a:rPr>
              <a:t>Source</a:t>
            </a:r>
            <a:r>
              <a:rPr lang="sk-SK" altLang="en-US" sz="1100" i="1" dirty="0">
                <a:latin typeface="Constantia" panose="02030602050306030303" pitchFamily="18" charset="0"/>
              </a:rPr>
              <a:t>: </a:t>
            </a:r>
            <a:r>
              <a:rPr lang="en-US" altLang="en-US" sz="1100" i="1" dirty="0">
                <a:latin typeface="Constantia" panose="02030602050306030303" pitchFamily="18" charset="0"/>
              </a:rPr>
              <a:t>CBR</a:t>
            </a:r>
            <a:r>
              <a:rPr lang="sk-SK" altLang="en-US" sz="1100" i="1" dirty="0">
                <a:latin typeface="Constantia" panose="02030602050306030303" pitchFamily="18" charset="0"/>
              </a:rPr>
              <a:t>, </a:t>
            </a:r>
            <a:r>
              <a:rPr lang="en-US" altLang="en-US" sz="1100" i="1" dirty="0">
                <a:latin typeface="Constantia" panose="02030602050306030303" pitchFamily="18" charset="0"/>
              </a:rPr>
              <a:t>Report on the Long-term Sustainability of Public Finances for 2017</a:t>
            </a:r>
            <a:r>
              <a:rPr lang="sk-SK" altLang="en-US" sz="1100" i="1" dirty="0">
                <a:latin typeface="Constantia" panose="02030602050306030303" pitchFamily="18" charset="0"/>
              </a:rPr>
              <a:t>, </a:t>
            </a:r>
            <a:r>
              <a:rPr lang="en-US" altLang="en-US" sz="1100" i="1" dirty="0">
                <a:latin typeface="Constantia" panose="02030602050306030303" pitchFamily="18" charset="0"/>
              </a:rPr>
              <a:t>April</a:t>
            </a:r>
            <a:r>
              <a:rPr lang="sk-SK" altLang="en-US" sz="1100" i="1" dirty="0">
                <a:latin typeface="Constantia" panose="02030602050306030303" pitchFamily="18" charset="0"/>
              </a:rPr>
              <a:t> 2018</a:t>
            </a:r>
            <a:r>
              <a:rPr lang="sk-SK" altLang="en-US" sz="1100" dirty="0">
                <a:latin typeface="Constantia" panose="02030602050306030303" pitchFamily="18" charset="0"/>
              </a:rPr>
              <a:t> </a:t>
            </a:r>
            <a:endParaRPr lang="en-US" altLang="en-US" sz="1100" dirty="0">
              <a:latin typeface="Constantia" panose="02030602050306030303" pitchFamily="18" charset="0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BA46BBE9-AE82-44B2-8152-F4B2049D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49975" y="6274567"/>
            <a:ext cx="2133600" cy="357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5F54AB-1AB7-4506-BCFC-1A1121009F7E}" type="slidenum">
              <a:rPr lang="sk-SK" altLang="en-US" sz="1400" smtClean="0">
                <a:latin typeface="Constantia" panose="02030602050306030303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sk-SK" altLang="en-US" sz="1400" dirty="0">
              <a:latin typeface="Constantia" panose="02030602050306030303" pitchFamily="18" charset="0"/>
            </a:endParaRPr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45DCC549-97C0-4DED-95D2-8F4D629E89BD}"/>
              </a:ext>
            </a:extLst>
          </p:cNvPr>
          <p:cNvSpPr txBox="1">
            <a:spLocks/>
          </p:cNvSpPr>
          <p:nvPr/>
        </p:nvSpPr>
        <p:spPr bwMode="auto">
          <a:xfrm>
            <a:off x="260842" y="5426939"/>
            <a:ext cx="5454957" cy="59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300"/>
              </a:spcBef>
              <a:buFontTx/>
              <a:buNone/>
            </a:pPr>
            <a:r>
              <a:rPr lang="en-US" altLang="en-US" sz="1100" i="1" dirty="0">
                <a:latin typeface="Constantia" panose="02030602050306030303" pitchFamily="18" charset="0"/>
              </a:rPr>
              <a:t>Notes</a:t>
            </a:r>
            <a:r>
              <a:rPr lang="sk-SK" altLang="en-US" sz="1100" i="1" dirty="0">
                <a:latin typeface="Constantia" panose="02030602050306030303" pitchFamily="18" charset="0"/>
              </a:rPr>
              <a:t>: </a:t>
            </a:r>
            <a:r>
              <a:rPr lang="en-US" altLang="en-US" sz="1100" i="1" dirty="0">
                <a:latin typeface="Constantia" panose="02030602050306030303" pitchFamily="18" charset="0"/>
              </a:rPr>
              <a:t>The indicator expresses a permanent increase in the public revenue level or a permanent decrease in the public expenditure level required to keep the public debt below the threshold of 50% of GDP in 50 years time-horizon.</a:t>
            </a:r>
            <a:r>
              <a:rPr lang="sk-SK" altLang="en-US" sz="1100" i="1" dirty="0">
                <a:latin typeface="Constantia" panose="02030602050306030303" pitchFamily="18" charset="0"/>
              </a:rPr>
              <a:t> </a:t>
            </a:r>
            <a:r>
              <a:rPr lang="sk-SK" altLang="en-US" sz="1100" dirty="0">
                <a:latin typeface="Constantia" panose="02030602050306030303" pitchFamily="18" charset="0"/>
              </a:rPr>
              <a:t> </a:t>
            </a:r>
            <a:endParaRPr lang="en-US" altLang="en-US" sz="1100" dirty="0">
              <a:latin typeface="Constantia" panose="02030602050306030303" pitchFamily="18" charset="0"/>
            </a:endParaRP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8A422088-E277-473E-81BF-F6598ED7B347}"/>
              </a:ext>
            </a:extLst>
          </p:cNvPr>
          <p:cNvSpPr txBox="1">
            <a:spLocks/>
          </p:cNvSpPr>
          <p:nvPr/>
        </p:nvSpPr>
        <p:spPr bwMode="auto">
          <a:xfrm>
            <a:off x="349070" y="2031876"/>
            <a:ext cx="5278501" cy="395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300"/>
              </a:spcBef>
              <a:buFontTx/>
              <a:buNone/>
            </a:pPr>
            <a:r>
              <a:rPr lang="en-US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Changes in the long-term sustainability indicator </a:t>
            </a:r>
            <a:r>
              <a:rPr lang="sk-SK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(% </a:t>
            </a:r>
            <a:r>
              <a:rPr lang="en-US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of GDP</a:t>
            </a:r>
            <a:r>
              <a:rPr lang="sk-SK" altLang="en-US" sz="1400" b="1" dirty="0">
                <a:solidFill>
                  <a:srgbClr val="13B5EA"/>
                </a:solidFill>
                <a:latin typeface="Constantia" panose="02030602050306030303" pitchFamily="18" charset="0"/>
              </a:rPr>
              <a:t>)</a:t>
            </a:r>
            <a:endParaRPr lang="en-US" altLang="en-US" sz="1400" b="1" i="1" dirty="0">
              <a:solidFill>
                <a:srgbClr val="13B5EA"/>
              </a:solidFill>
              <a:latin typeface="Constantia" panose="02030602050306030303" pitchFamily="18" charset="0"/>
            </a:endParaRPr>
          </a:p>
          <a:p>
            <a:pPr algn="ctr">
              <a:spcBef>
                <a:spcPts val="300"/>
              </a:spcBef>
            </a:pPr>
            <a:endParaRPr lang="en-US" altLang="en-US" sz="1400" b="1" dirty="0">
              <a:latin typeface="Constantia" panose="0203060205030603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305A1E-C691-4335-9266-FA6679551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495" y="2361977"/>
            <a:ext cx="5261304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875875"/>
      </p:ext>
    </p:extLst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274E04972CC6448E7CDAFF602B5EBC" ma:contentTypeVersion="0" ma:contentTypeDescription="Umožňuje vytvoriť nový dokument." ma:contentTypeScope="" ma:versionID="e94f1531d7947934ba88d3dfdf69773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e69ff2178ffae280e08a5402a2881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FADCB-0B29-455C-A1E6-E86EA4A3D5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D5FE05-A517-44FD-A646-4617E8A6C68D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B94692-11E5-47D8-931D-11865F18FB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954</Words>
  <Application>Microsoft Office PowerPoint</Application>
  <PresentationFormat>On-screen Show (4:3)</PresentationFormat>
  <Paragraphs>128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Constantia</vt:lpstr>
      <vt:lpstr>Courier New</vt:lpstr>
      <vt:lpstr>Predvolený návrh</vt:lpstr>
      <vt:lpstr>Better indicators for better fiscal policy </vt:lpstr>
      <vt:lpstr>Introduction of the Council</vt:lpstr>
      <vt:lpstr>The context: SK fiscal framework</vt:lpstr>
      <vt:lpstr>Key concepts</vt:lpstr>
      <vt:lpstr>The public debt and its limit</vt:lpstr>
      <vt:lpstr>Long-term sustainability</vt:lpstr>
      <vt:lpstr>Sustainability - principles</vt:lpstr>
      <vt:lpstr>Long-term forecasts for public debt  and primary balance</vt:lpstr>
      <vt:lpstr>Development of the long-term sustainability in recent years</vt:lpstr>
      <vt:lpstr>Medium-term implications of  long-term sustainability</vt:lpstr>
      <vt:lpstr>Fiscal space review</vt:lpstr>
      <vt:lpstr>Net worth of the public sector</vt:lpstr>
      <vt:lpstr>Net worth in the public accounts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prezentácie popis k prezentácii</dc:title>
  <dc:creator>mucka@rrz.sk</dc:creator>
  <cp:lastModifiedBy>Pavol Majher</cp:lastModifiedBy>
  <cp:revision>332</cp:revision>
  <cp:lastPrinted>2019-03-29T08:11:23Z</cp:lastPrinted>
  <dcterms:created xsi:type="dcterms:W3CDTF">2012-09-24T12:37:01Z</dcterms:created>
  <dcterms:modified xsi:type="dcterms:W3CDTF">2019-03-29T10:38:05Z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0x0101002D274E04972CC6448E7CDAFF602B5EBC</vt:lpwstr>
  </property>
</Properties>
</file>