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63" r:id="rId4"/>
  </p:sldMasterIdLst>
  <p:notesMasterIdLst>
    <p:notesMasterId r:id="rId19"/>
  </p:notesMasterIdLst>
  <p:handoutMasterIdLst>
    <p:handoutMasterId r:id="rId20"/>
  </p:handoutMasterIdLst>
  <p:sldIdLst>
    <p:sldId id="318" r:id="rId5"/>
    <p:sldId id="269" r:id="rId6"/>
    <p:sldId id="320" r:id="rId7"/>
    <p:sldId id="274" r:id="rId8"/>
    <p:sldId id="309" r:id="rId9"/>
    <p:sldId id="315" r:id="rId10"/>
    <p:sldId id="275" r:id="rId11"/>
    <p:sldId id="273" r:id="rId12"/>
    <p:sldId id="311" r:id="rId13"/>
    <p:sldId id="316" r:id="rId14"/>
    <p:sldId id="317" r:id="rId15"/>
    <p:sldId id="276" r:id="rId16"/>
    <p:sldId id="319" r:id="rId17"/>
    <p:sldId id="313" r:id="rId18"/>
  </p:sldIdLst>
  <p:sldSz cx="9906000" cy="6858000" type="A4"/>
  <p:notesSz cx="9926638" cy="6797675"/>
  <p:embeddedFontLst>
    <p:embeddedFont>
      <p:font typeface="Book Antiqua" panose="02040602050305030304" pitchFamily="18" charset="0"/>
      <p:regular r:id="rId21"/>
      <p:bold r:id="rId22"/>
      <p:italic r:id="rId23"/>
      <p:boldItalic r:id="rId24"/>
    </p:embeddedFont>
    <p:embeddedFont>
      <p:font typeface="Verdana" panose="020B0604030504040204" pitchFamily="3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Lst>
  <p:defaultTextStyle>
    <a:defPPr>
      <a:defRPr lang="it-IT"/>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5"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4" algn="l" defTabSz="91429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2A1A"/>
    <a:srgbClr val="48484A"/>
    <a:srgbClr val="484A4A"/>
    <a:srgbClr val="0A0000"/>
    <a:srgbClr val="BCC3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4242" autoAdjust="0"/>
  </p:normalViewPr>
  <p:slideViewPr>
    <p:cSldViewPr snapToGrid="0">
      <p:cViewPr varScale="1">
        <p:scale>
          <a:sx n="68" d="100"/>
          <a:sy n="68" d="100"/>
        </p:scale>
        <p:origin x="1320" y="72"/>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4" d="100"/>
          <a:sy n="94" d="100"/>
        </p:scale>
        <p:origin x="205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2" y="1"/>
            <a:ext cx="4301543" cy="341063"/>
          </a:xfrm>
          <a:prstGeom prst="rect">
            <a:avLst/>
          </a:prstGeom>
        </p:spPr>
        <p:txBody>
          <a:bodyPr vert="horz" lIns="90274" tIns="45136" rIns="90274" bIns="45136" rtlCol="0"/>
          <a:lstStyle>
            <a:lvl1pPr algn="l">
              <a:defRPr sz="1200"/>
            </a:lvl1pPr>
          </a:lstStyle>
          <a:p>
            <a:r>
              <a:rPr lang="en-US">
                <a:latin typeface="Arial" panose="020B0604020202020204" pitchFamily="34" charset="0"/>
                <a:ea typeface="Verdana" panose="020B0604030504040204" pitchFamily="34" charset="0"/>
                <a:cs typeface="Arial" panose="020B0604020202020204" pitchFamily="34" charset="0"/>
              </a:rPr>
              <a:t>VAT Working Group Core Group1 Meeting</a:t>
            </a:r>
            <a:endParaRPr lang="it-IT" dirty="0">
              <a:latin typeface="Arial" panose="020B0604020202020204" pitchFamily="34" charset="0"/>
              <a:ea typeface="Verdana" panose="020B0604030504040204" pitchFamily="34" charset="0"/>
              <a:cs typeface="Arial" panose="020B0604020202020204" pitchFamily="34" charset="0"/>
            </a:endParaRPr>
          </a:p>
        </p:txBody>
      </p:sp>
      <p:sp>
        <p:nvSpPr>
          <p:cNvPr id="3" name="Segnaposto data 2"/>
          <p:cNvSpPr>
            <a:spLocks noGrp="1"/>
          </p:cNvSpPr>
          <p:nvPr>
            <p:ph type="dt" sz="quarter" idx="1"/>
          </p:nvPr>
        </p:nvSpPr>
        <p:spPr>
          <a:xfrm>
            <a:off x="5622802" y="1"/>
            <a:ext cx="4301543" cy="341063"/>
          </a:xfrm>
          <a:prstGeom prst="rect">
            <a:avLst/>
          </a:prstGeom>
        </p:spPr>
        <p:txBody>
          <a:bodyPr vert="horz" lIns="90274" tIns="45136" rIns="90274" bIns="45136" rtlCol="0"/>
          <a:lstStyle>
            <a:lvl1pPr algn="r">
              <a:defRPr sz="1200"/>
            </a:lvl1pPr>
          </a:lstStyle>
          <a:p>
            <a:r>
              <a:rPr lang="it-IT" dirty="0">
                <a:latin typeface="Arial" panose="020B0604020202020204" pitchFamily="34" charset="0"/>
                <a:ea typeface="Verdana" panose="020B0604030504040204" pitchFamily="34" charset="0"/>
                <a:cs typeface="Arial" panose="020B0604020202020204" pitchFamily="34" charset="0"/>
              </a:rPr>
              <a:t>GG/MM/AAAA</a:t>
            </a:r>
          </a:p>
        </p:txBody>
      </p:sp>
      <p:sp>
        <p:nvSpPr>
          <p:cNvPr id="4" name="Segnaposto piè di pagina 3"/>
          <p:cNvSpPr>
            <a:spLocks noGrp="1"/>
          </p:cNvSpPr>
          <p:nvPr>
            <p:ph type="ftr" sz="quarter" idx="2"/>
          </p:nvPr>
        </p:nvSpPr>
        <p:spPr>
          <a:xfrm>
            <a:off x="2" y="6456614"/>
            <a:ext cx="4301543" cy="341062"/>
          </a:xfrm>
          <a:prstGeom prst="rect">
            <a:avLst/>
          </a:prstGeom>
        </p:spPr>
        <p:txBody>
          <a:bodyPr vert="horz" lIns="90274" tIns="45136" rIns="90274" bIns="45136" rtlCol="0" anchor="b"/>
          <a:lstStyle>
            <a:lvl1pPr algn="l">
              <a:defRPr sz="1200"/>
            </a:lvl1pPr>
          </a:lstStyle>
          <a:p>
            <a:endParaRPr lang="it-IT" dirty="0">
              <a:latin typeface="Arial" panose="020B0604020202020204" pitchFamily="34" charset="0"/>
              <a:ea typeface="Verdana" panose="020B0604030504040204" pitchFamily="34" charset="0"/>
              <a:cs typeface="Arial" panose="020B0604020202020204" pitchFamily="34" charset="0"/>
            </a:endParaRPr>
          </a:p>
        </p:txBody>
      </p:sp>
      <p:sp>
        <p:nvSpPr>
          <p:cNvPr id="5" name="Segnaposto numero diapositiva 4"/>
          <p:cNvSpPr>
            <a:spLocks noGrp="1"/>
          </p:cNvSpPr>
          <p:nvPr>
            <p:ph type="sldNum" sz="quarter" idx="3"/>
          </p:nvPr>
        </p:nvSpPr>
        <p:spPr>
          <a:xfrm>
            <a:off x="5622802" y="6456614"/>
            <a:ext cx="4301543" cy="341062"/>
          </a:xfrm>
          <a:prstGeom prst="rect">
            <a:avLst/>
          </a:prstGeom>
        </p:spPr>
        <p:txBody>
          <a:bodyPr vert="horz" lIns="90274" tIns="45136" rIns="90274" bIns="45136" rtlCol="0" anchor="b"/>
          <a:lstStyle>
            <a:lvl1pPr algn="r">
              <a:defRPr sz="1200"/>
            </a:lvl1pPr>
          </a:lstStyle>
          <a:p>
            <a:fld id="{2A16AC6B-00E4-4508-BC8C-D8895D543C71}" type="slidenum">
              <a:rPr lang="it-IT" smtClean="0">
                <a:latin typeface="Arial" panose="020B0604020202020204" pitchFamily="34" charset="0"/>
                <a:ea typeface="Verdana" panose="020B0604030504040204" pitchFamily="34" charset="0"/>
                <a:cs typeface="Arial" panose="020B0604020202020204" pitchFamily="34" charset="0"/>
              </a:rPr>
              <a:pPr/>
              <a:t>‹N›</a:t>
            </a:fld>
            <a:endParaRPr lang="it-IT"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78559428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2" y="1"/>
            <a:ext cx="4301543" cy="341063"/>
          </a:xfrm>
          <a:prstGeom prst="rect">
            <a:avLst/>
          </a:prstGeom>
        </p:spPr>
        <p:txBody>
          <a:bodyPr vert="horz" lIns="90274" tIns="45136" rIns="90274" bIns="45136" rtlCol="0"/>
          <a:lstStyle>
            <a:lvl1pPr algn="l">
              <a:defRPr sz="1200">
                <a:latin typeface="Arial" panose="020B0604020202020204" pitchFamily="34" charset="0"/>
                <a:cs typeface="Arial" panose="020B0604020202020204" pitchFamily="34" charset="0"/>
              </a:defRPr>
            </a:lvl1pPr>
          </a:lstStyle>
          <a:p>
            <a:r>
              <a:rPr lang="en-US"/>
              <a:t>VAT Working Group Core Group1 Meeting</a:t>
            </a:r>
            <a:endParaRPr lang="it-IT" dirty="0"/>
          </a:p>
        </p:txBody>
      </p:sp>
      <p:sp>
        <p:nvSpPr>
          <p:cNvPr id="3" name="Segnaposto data 2"/>
          <p:cNvSpPr>
            <a:spLocks noGrp="1"/>
          </p:cNvSpPr>
          <p:nvPr>
            <p:ph type="dt" idx="1"/>
          </p:nvPr>
        </p:nvSpPr>
        <p:spPr>
          <a:xfrm>
            <a:off x="5622802" y="1"/>
            <a:ext cx="4301543" cy="341063"/>
          </a:xfrm>
          <a:prstGeom prst="rect">
            <a:avLst/>
          </a:prstGeom>
        </p:spPr>
        <p:txBody>
          <a:bodyPr vert="horz" lIns="90274" tIns="45136" rIns="90274" bIns="45136" rtlCol="0"/>
          <a:lstStyle>
            <a:lvl1pPr algn="r">
              <a:defRPr sz="1200">
                <a:latin typeface="Arial" panose="020B0604020202020204" pitchFamily="34" charset="0"/>
                <a:cs typeface="Arial" panose="020B0604020202020204" pitchFamily="34" charset="0"/>
              </a:defRPr>
            </a:lvl1pPr>
          </a:lstStyle>
          <a:p>
            <a:r>
              <a:rPr lang="it-IT" dirty="0"/>
              <a:t>GG/MM/AAAA</a:t>
            </a:r>
          </a:p>
        </p:txBody>
      </p:sp>
      <p:sp>
        <p:nvSpPr>
          <p:cNvPr id="4" name="Segnaposto immagine diapositiva 3"/>
          <p:cNvSpPr>
            <a:spLocks noGrp="1" noRot="1" noChangeAspect="1"/>
          </p:cNvSpPr>
          <p:nvPr>
            <p:ph type="sldImg" idx="2"/>
          </p:nvPr>
        </p:nvSpPr>
        <p:spPr>
          <a:xfrm>
            <a:off x="3305175" y="847725"/>
            <a:ext cx="3316288" cy="2295525"/>
          </a:xfrm>
          <a:prstGeom prst="rect">
            <a:avLst/>
          </a:prstGeom>
          <a:noFill/>
          <a:ln w="12700">
            <a:solidFill>
              <a:prstClr val="black"/>
            </a:solidFill>
          </a:ln>
        </p:spPr>
        <p:txBody>
          <a:bodyPr vert="horz" lIns="90274" tIns="45136" rIns="90274" bIns="45136" rtlCol="0" anchor="ctr"/>
          <a:lstStyle/>
          <a:p>
            <a:endParaRPr lang="it-IT"/>
          </a:p>
        </p:txBody>
      </p:sp>
      <p:sp>
        <p:nvSpPr>
          <p:cNvPr id="5" name="Segnaposto note 4"/>
          <p:cNvSpPr>
            <a:spLocks noGrp="1"/>
          </p:cNvSpPr>
          <p:nvPr>
            <p:ph type="body" sz="quarter" idx="3"/>
          </p:nvPr>
        </p:nvSpPr>
        <p:spPr>
          <a:xfrm>
            <a:off x="992664" y="3271381"/>
            <a:ext cx="7941310" cy="2676586"/>
          </a:xfrm>
          <a:prstGeom prst="rect">
            <a:avLst/>
          </a:prstGeom>
        </p:spPr>
        <p:txBody>
          <a:bodyPr vert="horz" lIns="90274" tIns="45136" rIns="90274" bIns="45136" rtlCol="0"/>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piè di pagina 5"/>
          <p:cNvSpPr>
            <a:spLocks noGrp="1"/>
          </p:cNvSpPr>
          <p:nvPr>
            <p:ph type="ftr" sz="quarter" idx="4"/>
          </p:nvPr>
        </p:nvSpPr>
        <p:spPr>
          <a:xfrm>
            <a:off x="2" y="6456614"/>
            <a:ext cx="4301543" cy="341062"/>
          </a:xfrm>
          <a:prstGeom prst="rect">
            <a:avLst/>
          </a:prstGeom>
        </p:spPr>
        <p:txBody>
          <a:bodyPr vert="horz" lIns="90274" tIns="45136" rIns="90274" bIns="45136" rtlCol="0" anchor="b"/>
          <a:lstStyle>
            <a:lvl1pPr algn="l">
              <a:defRPr sz="1200">
                <a:latin typeface="Arial" panose="020B0604020202020204" pitchFamily="34" charset="0"/>
                <a:cs typeface="Arial" panose="020B0604020202020204" pitchFamily="34" charset="0"/>
              </a:defRPr>
            </a:lvl1pPr>
          </a:lstStyle>
          <a:p>
            <a:endParaRPr lang="it-IT" dirty="0"/>
          </a:p>
        </p:txBody>
      </p:sp>
      <p:sp>
        <p:nvSpPr>
          <p:cNvPr id="7" name="Segnaposto numero diapositiva 6"/>
          <p:cNvSpPr>
            <a:spLocks noGrp="1"/>
          </p:cNvSpPr>
          <p:nvPr>
            <p:ph type="sldNum" sz="quarter" idx="5"/>
          </p:nvPr>
        </p:nvSpPr>
        <p:spPr>
          <a:xfrm>
            <a:off x="5622802" y="6456614"/>
            <a:ext cx="4301543" cy="341062"/>
          </a:xfrm>
          <a:prstGeom prst="rect">
            <a:avLst/>
          </a:prstGeom>
        </p:spPr>
        <p:txBody>
          <a:bodyPr vert="horz" lIns="90274" tIns="45136" rIns="90274" bIns="45136" rtlCol="0" anchor="b"/>
          <a:lstStyle>
            <a:lvl1pPr algn="r">
              <a:defRPr sz="1200">
                <a:latin typeface="Arial" panose="020B0604020202020204" pitchFamily="34" charset="0"/>
                <a:cs typeface="Arial" panose="020B0604020202020204" pitchFamily="34" charset="0"/>
              </a:defRPr>
            </a:lvl1pPr>
          </a:lstStyle>
          <a:p>
            <a:fld id="{D5DC97A9-5722-494F-AE43-1EE15BCBF86B}" type="slidenum">
              <a:rPr lang="it-IT" smtClean="0"/>
              <a:pPr/>
              <a:t>‹N›</a:t>
            </a:fld>
            <a:endParaRPr lang="it-IT" dirty="0"/>
          </a:p>
        </p:txBody>
      </p:sp>
    </p:spTree>
    <p:extLst>
      <p:ext uri="{BB962C8B-B14F-4D97-AF65-F5344CB8AC3E}">
        <p14:creationId xmlns:p14="http://schemas.microsoft.com/office/powerpoint/2010/main" val="3301688626"/>
      </p:ext>
    </p:extLst>
  </p:cSld>
  <p:clrMap bg1="lt1" tx1="dk1" bg2="lt2" tx2="dk2" accent1="accent1" accent2="accent2" accent3="accent3" accent4="accent4" accent5="accent5" accent6="accent6" hlink="hlink" folHlink="folHlink"/>
  <p:hf/>
  <p:notesStyle>
    <a:lvl1pPr marL="0" algn="l" defTabSz="914296"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148" algn="l" defTabSz="914296"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296" algn="l" defTabSz="914296"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445" algn="l" defTabSz="914296"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592" algn="l" defTabSz="914296"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5740" algn="l" defTabSz="914296" rtl="0" eaLnBrk="1" latinLnBrk="0" hangingPunct="1">
      <a:defRPr sz="1200" kern="1200">
        <a:solidFill>
          <a:schemeClr val="tx1"/>
        </a:solidFill>
        <a:latin typeface="+mn-lt"/>
        <a:ea typeface="+mn-ea"/>
        <a:cs typeface="+mn-cs"/>
      </a:defRPr>
    </a:lvl6pPr>
    <a:lvl7pPr marL="2742888" algn="l" defTabSz="914296" rtl="0" eaLnBrk="1" latinLnBrk="0" hangingPunct="1">
      <a:defRPr sz="1200" kern="1200">
        <a:solidFill>
          <a:schemeClr val="tx1"/>
        </a:solidFill>
        <a:latin typeface="+mn-lt"/>
        <a:ea typeface="+mn-ea"/>
        <a:cs typeface="+mn-cs"/>
      </a:defRPr>
    </a:lvl7pPr>
    <a:lvl8pPr marL="3200036" algn="l" defTabSz="914296" rtl="0" eaLnBrk="1" latinLnBrk="0" hangingPunct="1">
      <a:defRPr sz="1200" kern="1200">
        <a:solidFill>
          <a:schemeClr val="tx1"/>
        </a:solidFill>
        <a:latin typeface="+mn-lt"/>
        <a:ea typeface="+mn-ea"/>
        <a:cs typeface="+mn-cs"/>
      </a:defRPr>
    </a:lvl8pPr>
    <a:lvl9pPr marL="3657184" algn="l" defTabSz="914296"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ertinaCdc">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8153DB0B-BE04-4108-9D87-55012BB38178}"/>
              </a:ext>
            </a:extLst>
          </p:cNvPr>
          <p:cNvPicPr>
            <a:picLocks noChangeAspect="1"/>
          </p:cNvPicPr>
          <p:nvPr userDrawn="1"/>
        </p:nvPicPr>
        <p:blipFill>
          <a:blip r:embed="rId2"/>
          <a:stretch>
            <a:fillRect/>
          </a:stretch>
        </p:blipFill>
        <p:spPr>
          <a:xfrm>
            <a:off x="3578249" y="486001"/>
            <a:ext cx="2749500" cy="2076789"/>
          </a:xfrm>
          <a:prstGeom prst="rect">
            <a:avLst/>
          </a:prstGeom>
        </p:spPr>
      </p:pic>
      <p:pic>
        <p:nvPicPr>
          <p:cNvPr id="7" name="Immagine 6">
            <a:extLst>
              <a:ext uri="{FF2B5EF4-FFF2-40B4-BE49-F238E27FC236}">
                <a16:creationId xmlns:a16="http://schemas.microsoft.com/office/drawing/2014/main" id="{1FC18C96-9F80-43DE-A865-BEA8910B3505}"/>
              </a:ext>
            </a:extLst>
          </p:cNvPr>
          <p:cNvPicPr>
            <a:picLocks noChangeAspect="1"/>
          </p:cNvPicPr>
          <p:nvPr userDrawn="1"/>
        </p:nvPicPr>
        <p:blipFill>
          <a:blip r:embed="rId3"/>
          <a:stretch>
            <a:fillRect/>
          </a:stretch>
        </p:blipFill>
        <p:spPr>
          <a:xfrm>
            <a:off x="4406315" y="5657851"/>
            <a:ext cx="1094713" cy="962025"/>
          </a:xfrm>
          <a:prstGeom prst="rect">
            <a:avLst/>
          </a:prstGeom>
        </p:spPr>
      </p:pic>
      <p:sp>
        <p:nvSpPr>
          <p:cNvPr id="6" name="Rettangolo 5">
            <a:extLst>
              <a:ext uri="{FF2B5EF4-FFF2-40B4-BE49-F238E27FC236}">
                <a16:creationId xmlns:a16="http://schemas.microsoft.com/office/drawing/2014/main" id="{E27FB2D2-617E-4E53-8548-32C14CE93F9E}"/>
              </a:ext>
            </a:extLst>
          </p:cNvPr>
          <p:cNvSpPr/>
          <p:nvPr userDrawn="1"/>
        </p:nvSpPr>
        <p:spPr>
          <a:xfrm>
            <a:off x="6" y="3609025"/>
            <a:ext cx="9905999" cy="672734"/>
          </a:xfrm>
          <a:prstGeom prst="rect">
            <a:avLst/>
          </a:prstGeom>
          <a:solidFill>
            <a:srgbClr val="DEE2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it-IT" sz="1463" dirty="0"/>
          </a:p>
        </p:txBody>
      </p:sp>
      <p:sp>
        <p:nvSpPr>
          <p:cNvPr id="10" name="Rettangolo 9">
            <a:extLst>
              <a:ext uri="{FF2B5EF4-FFF2-40B4-BE49-F238E27FC236}">
                <a16:creationId xmlns:a16="http://schemas.microsoft.com/office/drawing/2014/main" id="{435A46A7-78CA-4D53-B3F6-DBE3497975FD}"/>
              </a:ext>
            </a:extLst>
          </p:cNvPr>
          <p:cNvSpPr/>
          <p:nvPr userDrawn="1"/>
        </p:nvSpPr>
        <p:spPr>
          <a:xfrm>
            <a:off x="3" y="4373407"/>
            <a:ext cx="9905999" cy="672734"/>
          </a:xfrm>
          <a:prstGeom prst="rect">
            <a:avLst/>
          </a:prstGeom>
          <a:solidFill>
            <a:srgbClr val="DEE2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it-IT" sz="1463"/>
          </a:p>
        </p:txBody>
      </p:sp>
      <p:sp>
        <p:nvSpPr>
          <p:cNvPr id="2" name="Titolo 1">
            <a:extLst>
              <a:ext uri="{FF2B5EF4-FFF2-40B4-BE49-F238E27FC236}">
                <a16:creationId xmlns:a16="http://schemas.microsoft.com/office/drawing/2014/main" id="{BFF9E46E-DE49-4EF6-9D40-10437F1850F3}"/>
              </a:ext>
            </a:extLst>
          </p:cNvPr>
          <p:cNvSpPr>
            <a:spLocks noGrp="1"/>
          </p:cNvSpPr>
          <p:nvPr>
            <p:ph type="title" hasCustomPrompt="1"/>
          </p:nvPr>
        </p:nvSpPr>
        <p:spPr>
          <a:xfrm>
            <a:off x="3245642" y="3668518"/>
            <a:ext cx="3414717" cy="463653"/>
          </a:xfrm>
          <a:prstGeom prst="rect">
            <a:avLst/>
          </a:prstGeom>
        </p:spPr>
        <p:txBody>
          <a:bodyPr vert="horz" wrap="none" lIns="91440" tIns="45720" rIns="91440" bIns="45720" rtlCol="0">
            <a:spAutoFit/>
          </a:bodyPr>
          <a:lstStyle>
            <a:lvl1pPr algn="ctr">
              <a:defRPr lang="it-IT" sz="2681" baseline="0"/>
            </a:lvl1pPr>
          </a:lstStyle>
          <a:p>
            <a:pPr marL="0" lvl="0" indent="0" algn="ctr">
              <a:spcBef>
                <a:spcPts val="496"/>
              </a:spcBef>
              <a:buFont typeface="Arial" panose="020B0604020202020204" pitchFamily="34" charset="0"/>
            </a:pPr>
            <a:r>
              <a:rPr lang="it-IT" dirty="0"/>
              <a:t>Titolo Presentazione</a:t>
            </a:r>
          </a:p>
        </p:txBody>
      </p:sp>
      <p:sp>
        <p:nvSpPr>
          <p:cNvPr id="14" name="Sottotitolo 2">
            <a:extLst>
              <a:ext uri="{FF2B5EF4-FFF2-40B4-BE49-F238E27FC236}">
                <a16:creationId xmlns:a16="http://schemas.microsoft.com/office/drawing/2014/main" id="{D8CC0E27-7B13-43EC-92A4-5D3BFDDDC19D}"/>
              </a:ext>
            </a:extLst>
          </p:cNvPr>
          <p:cNvSpPr>
            <a:spLocks noGrp="1"/>
          </p:cNvSpPr>
          <p:nvPr>
            <p:ph type="subTitle" idx="1" hasCustomPrompt="1"/>
          </p:nvPr>
        </p:nvSpPr>
        <p:spPr>
          <a:xfrm>
            <a:off x="3667231" y="4502954"/>
            <a:ext cx="2571538" cy="353430"/>
          </a:xfrm>
          <a:prstGeom prst="rect">
            <a:avLst/>
          </a:prstGeom>
        </p:spPr>
        <p:txBody>
          <a:bodyPr vert="horz" wrap="none" lIns="91440" tIns="45720" rIns="91440" bIns="45720" rtlCol="0">
            <a:spAutoFit/>
          </a:bodyPr>
          <a:lstStyle>
            <a:lvl1pPr algn="ctr">
              <a:defRPr lang="it-IT" sz="1869" i="1" baseline="0">
                <a:solidFill>
                  <a:srgbClr val="004B96"/>
                </a:solidFill>
              </a:defRPr>
            </a:lvl1pPr>
          </a:lstStyle>
          <a:p>
            <a:pPr marL="0" lvl="0" indent="0" algn="ctr">
              <a:buNone/>
            </a:pPr>
            <a:r>
              <a:rPr lang="it-IT" dirty="0"/>
              <a:t>Sottotitolo presentazione</a:t>
            </a:r>
          </a:p>
        </p:txBody>
      </p:sp>
    </p:spTree>
    <p:extLst>
      <p:ext uri="{BB962C8B-B14F-4D97-AF65-F5344CB8AC3E}">
        <p14:creationId xmlns:p14="http://schemas.microsoft.com/office/powerpoint/2010/main" val="371016757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cxnSp>
        <p:nvCxnSpPr>
          <p:cNvPr id="19" name="Connettore diritto 18">
            <a:extLst>
              <a:ext uri="{FF2B5EF4-FFF2-40B4-BE49-F238E27FC236}">
                <a16:creationId xmlns:a16="http://schemas.microsoft.com/office/drawing/2014/main" id="{16017BA1-EE0A-4663-9A81-470180BCB783}"/>
              </a:ext>
            </a:extLst>
          </p:cNvPr>
          <p:cNvCxnSpPr>
            <a:cxnSpLocks/>
          </p:cNvCxnSpPr>
          <p:nvPr userDrawn="1"/>
        </p:nvCxnSpPr>
        <p:spPr>
          <a:xfrm>
            <a:off x="250744" y="6132517"/>
            <a:ext cx="9404510" cy="0"/>
          </a:xfrm>
          <a:prstGeom prst="line">
            <a:avLst/>
          </a:prstGeom>
          <a:ln w="6350">
            <a:solidFill>
              <a:srgbClr val="858688"/>
            </a:solidFill>
          </a:ln>
        </p:spPr>
        <p:style>
          <a:lnRef idx="1">
            <a:schemeClr val="accent1"/>
          </a:lnRef>
          <a:fillRef idx="0">
            <a:schemeClr val="accent1"/>
          </a:fillRef>
          <a:effectRef idx="0">
            <a:schemeClr val="accent1"/>
          </a:effectRef>
          <a:fontRef idx="minor">
            <a:schemeClr val="tx1"/>
          </a:fontRef>
        </p:style>
      </p:cxnSp>
      <p:pic>
        <p:nvPicPr>
          <p:cNvPr id="15" name="Immagine 14">
            <a:extLst>
              <a:ext uri="{FF2B5EF4-FFF2-40B4-BE49-F238E27FC236}">
                <a16:creationId xmlns:a16="http://schemas.microsoft.com/office/drawing/2014/main" id="{DD3CE694-7929-44D9-A480-983A3929CFC3}"/>
              </a:ext>
            </a:extLst>
          </p:cNvPr>
          <p:cNvPicPr>
            <a:picLocks/>
          </p:cNvPicPr>
          <p:nvPr userDrawn="1"/>
        </p:nvPicPr>
        <p:blipFill>
          <a:blip r:embed="rId2"/>
          <a:stretch>
            <a:fillRect/>
          </a:stretch>
        </p:blipFill>
        <p:spPr>
          <a:xfrm>
            <a:off x="157874" y="94099"/>
            <a:ext cx="993850" cy="750686"/>
          </a:xfrm>
          <a:prstGeom prst="rect">
            <a:avLst/>
          </a:prstGeom>
        </p:spPr>
      </p:pic>
      <p:cxnSp>
        <p:nvCxnSpPr>
          <p:cNvPr id="17" name="Connettore diritto 16">
            <a:extLst>
              <a:ext uri="{FF2B5EF4-FFF2-40B4-BE49-F238E27FC236}">
                <a16:creationId xmlns:a16="http://schemas.microsoft.com/office/drawing/2014/main" id="{5B72C60A-831A-49F4-9037-A532420AFD2D}"/>
              </a:ext>
            </a:extLst>
          </p:cNvPr>
          <p:cNvCxnSpPr>
            <a:cxnSpLocks/>
          </p:cNvCxnSpPr>
          <p:nvPr userDrawn="1"/>
        </p:nvCxnSpPr>
        <p:spPr>
          <a:xfrm>
            <a:off x="1313468" y="644737"/>
            <a:ext cx="8341785" cy="0"/>
          </a:xfrm>
          <a:prstGeom prst="line">
            <a:avLst/>
          </a:prstGeom>
          <a:ln w="12700">
            <a:solidFill>
              <a:srgbClr val="858688"/>
            </a:solidFill>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B4910A12-44DE-46E7-AEA7-0968D0AF8FED}"/>
              </a:ext>
            </a:extLst>
          </p:cNvPr>
          <p:cNvSpPr txBox="1"/>
          <p:nvPr userDrawn="1"/>
        </p:nvSpPr>
        <p:spPr>
          <a:xfrm>
            <a:off x="5235169" y="482989"/>
            <a:ext cx="3160685" cy="246687"/>
          </a:xfrm>
          <a:prstGeom prst="rect">
            <a:avLst/>
          </a:prstGeom>
          <a:solidFill>
            <a:schemeClr val="bg1"/>
          </a:solidFill>
          <a:ln w="6350">
            <a:noFill/>
          </a:ln>
        </p:spPr>
        <p:txBody>
          <a:bodyPr vert="horz" wrap="square" lIns="87750" tIns="29250" rIns="0" bIns="29250" rtlCol="0" anchor="ctr">
            <a:spAutoFit/>
          </a:bodyPr>
          <a:lstStyle>
            <a:defPPr>
              <a:defRPr lang="it-IT"/>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5"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4" algn="l" defTabSz="914296" rtl="0" eaLnBrk="1" latinLnBrk="0" hangingPunct="1">
              <a:defRPr sz="1800" kern="1200">
                <a:solidFill>
                  <a:schemeClr val="tx1"/>
                </a:solidFill>
                <a:latin typeface="+mn-lt"/>
                <a:ea typeface="+mn-ea"/>
                <a:cs typeface="+mn-cs"/>
              </a:defRPr>
            </a:lvl9pPr>
          </a:lstStyle>
          <a:p>
            <a:pPr algn="r"/>
            <a:r>
              <a:rPr lang="it-IT" sz="1219" dirty="0">
                <a:solidFill>
                  <a:srgbClr val="FF0000"/>
                </a:solidFill>
                <a:latin typeface="Book Antiqua" panose="02040602050305030304" pitchFamily="18" charset="0"/>
                <a:ea typeface="Verdana" panose="020B0604030504040204" pitchFamily="34" charset="0"/>
                <a:cs typeface="Arial" panose="020B0604020202020204" pitchFamily="34" charset="0"/>
              </a:rPr>
              <a:t>The </a:t>
            </a:r>
            <a:r>
              <a:rPr lang="it-IT" sz="1219" dirty="0" err="1">
                <a:solidFill>
                  <a:srgbClr val="FF0000"/>
                </a:solidFill>
                <a:latin typeface="Book Antiqua" panose="02040602050305030304" pitchFamily="18" charset="0"/>
                <a:ea typeface="Verdana" panose="020B0604030504040204" pitchFamily="34" charset="0"/>
                <a:cs typeface="Arial" panose="020B0604020202020204" pitchFamily="34" charset="0"/>
              </a:rPr>
              <a:t>Recent</a:t>
            </a:r>
            <a:r>
              <a:rPr lang="it-IT" sz="1219" dirty="0">
                <a:solidFill>
                  <a:srgbClr val="FF0000"/>
                </a:solidFill>
                <a:latin typeface="Book Antiqua" panose="02040602050305030304" pitchFamily="18" charset="0"/>
                <a:ea typeface="Verdana" panose="020B0604030504040204" pitchFamily="34" charset="0"/>
                <a:cs typeface="Arial" panose="020B0604020202020204" pitchFamily="34" charset="0"/>
              </a:rPr>
              <a:t> </a:t>
            </a:r>
            <a:r>
              <a:rPr lang="it-IT" sz="1219" dirty="0" err="1">
                <a:solidFill>
                  <a:srgbClr val="FF0000"/>
                </a:solidFill>
                <a:latin typeface="Book Antiqua" panose="02040602050305030304" pitchFamily="18" charset="0"/>
                <a:ea typeface="Verdana" panose="020B0604030504040204" pitchFamily="34" charset="0"/>
                <a:cs typeface="Arial" panose="020B0604020202020204" pitchFamily="34" charset="0"/>
              </a:rPr>
              <a:t>Developments</a:t>
            </a:r>
            <a:r>
              <a:rPr lang="it-IT" sz="1219" dirty="0">
                <a:solidFill>
                  <a:srgbClr val="FF0000"/>
                </a:solidFill>
                <a:latin typeface="Book Antiqua" panose="02040602050305030304" pitchFamily="18" charset="0"/>
                <a:ea typeface="Verdana" panose="020B0604030504040204" pitchFamily="34" charset="0"/>
                <a:cs typeface="Arial" panose="020B0604020202020204" pitchFamily="34" charset="0"/>
              </a:rPr>
              <a:t> of KNI in Italy     </a:t>
            </a:r>
          </a:p>
        </p:txBody>
      </p:sp>
      <p:pic>
        <p:nvPicPr>
          <p:cNvPr id="18" name="Immagine 17">
            <a:extLst>
              <a:ext uri="{FF2B5EF4-FFF2-40B4-BE49-F238E27FC236}">
                <a16:creationId xmlns:a16="http://schemas.microsoft.com/office/drawing/2014/main" id="{A148C957-43B6-4D86-B76C-A40F39572EF0}"/>
              </a:ext>
            </a:extLst>
          </p:cNvPr>
          <p:cNvPicPr>
            <a:picLocks noChangeAspect="1"/>
          </p:cNvPicPr>
          <p:nvPr userDrawn="1"/>
        </p:nvPicPr>
        <p:blipFill>
          <a:blip r:embed="rId3"/>
          <a:stretch>
            <a:fillRect/>
          </a:stretch>
        </p:blipFill>
        <p:spPr>
          <a:xfrm>
            <a:off x="4666958" y="6308551"/>
            <a:ext cx="568212" cy="499338"/>
          </a:xfrm>
          <a:prstGeom prst="rect">
            <a:avLst/>
          </a:prstGeom>
        </p:spPr>
      </p:pic>
      <p:sp>
        <p:nvSpPr>
          <p:cNvPr id="27" name="Segnaposto data 26">
            <a:extLst>
              <a:ext uri="{FF2B5EF4-FFF2-40B4-BE49-F238E27FC236}">
                <a16:creationId xmlns:a16="http://schemas.microsoft.com/office/drawing/2014/main" id="{9FFA44E8-425D-4849-8DA9-DF15CCA5869C}"/>
              </a:ext>
            </a:extLst>
          </p:cNvPr>
          <p:cNvSpPr>
            <a:spLocks noGrp="1"/>
          </p:cNvSpPr>
          <p:nvPr>
            <p:ph type="dt" sz="half" idx="10"/>
          </p:nvPr>
        </p:nvSpPr>
        <p:spPr>
          <a:xfrm>
            <a:off x="220560" y="6015401"/>
            <a:ext cx="1479105" cy="210305"/>
          </a:xfrm>
        </p:spPr>
        <p:txBody>
          <a:bodyPr/>
          <a:lstStyle/>
          <a:p>
            <a:r>
              <a:rPr lang="en-GB" dirty="0"/>
              <a:t>Bratislava, April 2-4, 2019 </a:t>
            </a:r>
            <a:endParaRPr lang="it-IT" dirty="0"/>
          </a:p>
        </p:txBody>
      </p:sp>
      <p:sp>
        <p:nvSpPr>
          <p:cNvPr id="28" name="Segnaposto piè di pagina 27">
            <a:extLst>
              <a:ext uri="{FF2B5EF4-FFF2-40B4-BE49-F238E27FC236}">
                <a16:creationId xmlns:a16="http://schemas.microsoft.com/office/drawing/2014/main" id="{58CC5FBE-F7DE-4B13-9288-988D7E8F5EAC}"/>
              </a:ext>
            </a:extLst>
          </p:cNvPr>
          <p:cNvSpPr>
            <a:spLocks noGrp="1"/>
          </p:cNvSpPr>
          <p:nvPr>
            <p:ph type="ftr" sz="quarter" idx="11"/>
          </p:nvPr>
        </p:nvSpPr>
        <p:spPr>
          <a:xfrm>
            <a:off x="3382009" y="6016304"/>
            <a:ext cx="3097103" cy="211203"/>
          </a:xfrm>
        </p:spPr>
        <p:txBody>
          <a:bodyPr/>
          <a:lstStyle>
            <a:lvl1pPr>
              <a:defRPr/>
            </a:lvl1pPr>
          </a:lstStyle>
          <a:p>
            <a:pPr algn="r"/>
            <a:r>
              <a:rPr lang="it-IT" sz="900" dirty="0">
                <a:solidFill>
                  <a:srgbClr val="FF0000"/>
                </a:solidFill>
              </a:rPr>
              <a:t>INTOSAI </a:t>
            </a:r>
            <a:r>
              <a:rPr lang="it-IT" sz="900" dirty="0" err="1">
                <a:solidFill>
                  <a:srgbClr val="FF0000"/>
                </a:solidFill>
              </a:rPr>
              <a:t>Working</a:t>
            </a:r>
            <a:r>
              <a:rPr lang="it-IT" sz="900" dirty="0">
                <a:solidFill>
                  <a:srgbClr val="FF0000"/>
                </a:solidFill>
              </a:rPr>
              <a:t> Group on Key National </a:t>
            </a:r>
            <a:r>
              <a:rPr lang="it-IT" sz="900" dirty="0" err="1">
                <a:solidFill>
                  <a:srgbClr val="FF0000"/>
                </a:solidFill>
              </a:rPr>
              <a:t>Indicators</a:t>
            </a:r>
            <a:r>
              <a:rPr lang="it-IT" sz="900" dirty="0">
                <a:solidFill>
                  <a:srgbClr val="FF0000"/>
                </a:solidFill>
              </a:rPr>
              <a:t>     </a:t>
            </a:r>
          </a:p>
        </p:txBody>
      </p:sp>
      <p:sp>
        <p:nvSpPr>
          <p:cNvPr id="29" name="Segnaposto numero diapositiva 28">
            <a:extLst>
              <a:ext uri="{FF2B5EF4-FFF2-40B4-BE49-F238E27FC236}">
                <a16:creationId xmlns:a16="http://schemas.microsoft.com/office/drawing/2014/main" id="{C1A360DE-60F3-4366-9490-8D8D7BD1EEAC}"/>
              </a:ext>
            </a:extLst>
          </p:cNvPr>
          <p:cNvSpPr>
            <a:spLocks noGrp="1"/>
          </p:cNvSpPr>
          <p:nvPr>
            <p:ph type="sldNum" sz="quarter" idx="12"/>
          </p:nvPr>
        </p:nvSpPr>
        <p:spPr/>
        <p:txBody>
          <a:bodyPr/>
          <a:lstStyle/>
          <a:p>
            <a:fld id="{1C97FF98-940A-4A06-8159-30D93523CFB8}" type="slidenum">
              <a:rPr lang="it-IT" smtClean="0"/>
              <a:pPr/>
              <a:t>‹N›</a:t>
            </a:fld>
            <a:endParaRPr lang="it-IT" dirty="0"/>
          </a:p>
        </p:txBody>
      </p:sp>
      <p:sp>
        <p:nvSpPr>
          <p:cNvPr id="31" name="Segnaposto testo 30">
            <a:extLst>
              <a:ext uri="{FF2B5EF4-FFF2-40B4-BE49-F238E27FC236}">
                <a16:creationId xmlns:a16="http://schemas.microsoft.com/office/drawing/2014/main" id="{73EAD9D0-16A6-4BF7-9AAC-9E3F47D20BE2}"/>
              </a:ext>
            </a:extLst>
          </p:cNvPr>
          <p:cNvSpPr>
            <a:spLocks noGrp="1"/>
          </p:cNvSpPr>
          <p:nvPr>
            <p:ph type="body" sz="quarter" idx="13"/>
          </p:nvPr>
        </p:nvSpPr>
        <p:spPr>
          <a:xfrm>
            <a:off x="220558" y="1712512"/>
            <a:ext cx="9464875" cy="3613745"/>
          </a:xfrm>
          <a:prstGeom prst="rect">
            <a:avLst/>
          </a:prstGeom>
          <a:noFill/>
        </p:spPr>
        <p:txBody>
          <a:bodyPr/>
          <a:lstStyle>
            <a:lvl1pPr marL="0" indent="0">
              <a:lnSpc>
                <a:spcPct val="150000"/>
              </a:lnSpc>
              <a:spcBef>
                <a:spcPts val="0"/>
              </a:spcBef>
              <a:buNone/>
              <a:defRPr/>
            </a:lvl1pPr>
            <a:lvl2pPr marL="226379" indent="0">
              <a:lnSpc>
                <a:spcPct val="150000"/>
              </a:lnSpc>
              <a:spcBef>
                <a:spcPts val="0"/>
              </a:spcBef>
              <a:buNone/>
              <a:defRPr/>
            </a:lvl2pPr>
            <a:lvl3pPr marL="452758" indent="0">
              <a:lnSpc>
                <a:spcPct val="150000"/>
              </a:lnSpc>
              <a:spcBef>
                <a:spcPts val="0"/>
              </a:spcBef>
              <a:buNone/>
              <a:defRPr/>
            </a:lvl3pPr>
            <a:lvl4pPr marL="679135" indent="0">
              <a:lnSpc>
                <a:spcPct val="150000"/>
              </a:lnSpc>
              <a:spcBef>
                <a:spcPts val="0"/>
              </a:spcBef>
              <a:buNone/>
              <a:defRPr/>
            </a:lvl4pPr>
            <a:lvl5pPr marL="905515" indent="0">
              <a:lnSpc>
                <a:spcPct val="150000"/>
              </a:lnSpc>
              <a:spcBef>
                <a:spcPts val="0"/>
              </a:spcBef>
              <a:buNone/>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950326351"/>
      </p:ext>
    </p:extLst>
  </p:cSld>
  <p:clrMapOvr>
    <a:masterClrMapping/>
  </p:clrMapOvr>
  <p:extLst mod="1">
    <p:ext uri="{DCECCB84-F9BA-43D5-87BE-67443E8EF086}">
      <p15:sldGuideLst xmlns:p15="http://schemas.microsoft.com/office/powerpoint/2012/main">
        <p15:guide id="1" orient="horz" pos="436">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cxnSp>
        <p:nvCxnSpPr>
          <p:cNvPr id="19" name="Connettore diritto 18">
            <a:extLst>
              <a:ext uri="{FF2B5EF4-FFF2-40B4-BE49-F238E27FC236}">
                <a16:creationId xmlns:a16="http://schemas.microsoft.com/office/drawing/2014/main" id="{46852688-75BE-4F32-862A-BE2765C440D4}"/>
              </a:ext>
            </a:extLst>
          </p:cNvPr>
          <p:cNvCxnSpPr>
            <a:cxnSpLocks/>
          </p:cNvCxnSpPr>
          <p:nvPr userDrawn="1"/>
        </p:nvCxnSpPr>
        <p:spPr>
          <a:xfrm>
            <a:off x="250744" y="6132517"/>
            <a:ext cx="9404510" cy="0"/>
          </a:xfrm>
          <a:prstGeom prst="line">
            <a:avLst/>
          </a:prstGeom>
          <a:ln w="6350">
            <a:solidFill>
              <a:srgbClr val="858688"/>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a:xfrm>
            <a:off x="220559" y="1231885"/>
            <a:ext cx="3171470" cy="261162"/>
          </a:xfrm>
          <a:prstGeom prst="rect">
            <a:avLst/>
          </a:prstGeom>
        </p:spPr>
        <p:txBody>
          <a:bodyPr anchor="b">
            <a:spAutoFit/>
          </a:bodyPr>
          <a:lstStyle>
            <a:lvl1pPr>
              <a:defRPr sz="1219" b="1">
                <a:latin typeface="Book Antiqua" panose="02040602050305030304" pitchFamily="18" charset="0"/>
                <a:ea typeface="Verdana" panose="020B0604030504040204" pitchFamily="34" charset="0"/>
                <a:cs typeface="Arial" panose="020B0604020202020204" pitchFamily="34" charset="0"/>
              </a:defRPr>
            </a:lvl1pPr>
          </a:lstStyle>
          <a:p>
            <a:r>
              <a:rPr lang="it-IT" dirty="0"/>
              <a:t>Fare clic per modificare lo stile del titolo</a:t>
            </a:r>
          </a:p>
        </p:txBody>
      </p:sp>
      <p:sp>
        <p:nvSpPr>
          <p:cNvPr id="3" name="Segnaposto immagine 2"/>
          <p:cNvSpPr>
            <a:spLocks noGrp="1"/>
          </p:cNvSpPr>
          <p:nvPr>
            <p:ph type="pic" idx="1"/>
          </p:nvPr>
        </p:nvSpPr>
        <p:spPr>
          <a:xfrm>
            <a:off x="4241524" y="1192965"/>
            <a:ext cx="5443908" cy="4407542"/>
          </a:xfrm>
          <a:prstGeom prst="rect">
            <a:avLst/>
          </a:prstGeom>
        </p:spPr>
        <p:txBody>
          <a:bodyPr>
            <a:noAutofit/>
          </a:bodyPr>
          <a:lstStyle>
            <a:lvl1pPr marL="0" indent="0">
              <a:buNone/>
              <a:defRPr sz="1056">
                <a:latin typeface="Book Antiqua" panose="02040602050305030304" pitchFamily="18" charset="0"/>
                <a:ea typeface="Verdana" panose="020B0604030504040204" pitchFamily="34" charset="0"/>
                <a:cs typeface="Arial" panose="020B0604020202020204" pitchFamily="34" charset="0"/>
              </a:defRPr>
            </a:lvl1pPr>
            <a:lvl2pPr marL="226380" indent="0">
              <a:buNone/>
              <a:defRPr sz="1385"/>
            </a:lvl2pPr>
            <a:lvl3pPr marL="452758" indent="0">
              <a:buNone/>
              <a:defRPr sz="1189"/>
            </a:lvl3pPr>
            <a:lvl4pPr marL="679138" indent="0">
              <a:buNone/>
              <a:defRPr sz="990"/>
            </a:lvl4pPr>
            <a:lvl5pPr marL="905516" indent="0">
              <a:buNone/>
              <a:defRPr sz="990"/>
            </a:lvl5pPr>
            <a:lvl6pPr marL="1131895" indent="0">
              <a:buNone/>
              <a:defRPr sz="990"/>
            </a:lvl6pPr>
            <a:lvl7pPr marL="1358273" indent="0">
              <a:buNone/>
              <a:defRPr sz="990"/>
            </a:lvl7pPr>
            <a:lvl8pPr marL="1584653" indent="0">
              <a:buNone/>
              <a:defRPr sz="990"/>
            </a:lvl8pPr>
            <a:lvl9pPr marL="1811032" indent="0">
              <a:buNone/>
              <a:defRPr sz="990"/>
            </a:lvl9pPr>
          </a:lstStyle>
          <a:p>
            <a:r>
              <a:rPr lang="it-IT" dirty="0"/>
              <a:t>Fare clic sull'icona per inserire un'immagine</a:t>
            </a: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pic>
        <p:nvPicPr>
          <p:cNvPr id="15" name="Immagine 14">
            <a:extLst>
              <a:ext uri="{FF2B5EF4-FFF2-40B4-BE49-F238E27FC236}">
                <a16:creationId xmlns:a16="http://schemas.microsoft.com/office/drawing/2014/main" id="{DD3CE694-7929-44D9-A480-983A3929CFC3}"/>
              </a:ext>
            </a:extLst>
          </p:cNvPr>
          <p:cNvPicPr>
            <a:picLocks/>
          </p:cNvPicPr>
          <p:nvPr userDrawn="1"/>
        </p:nvPicPr>
        <p:blipFill>
          <a:blip r:embed="rId2"/>
          <a:stretch>
            <a:fillRect/>
          </a:stretch>
        </p:blipFill>
        <p:spPr>
          <a:xfrm>
            <a:off x="157874" y="94099"/>
            <a:ext cx="993850" cy="750686"/>
          </a:xfrm>
          <a:prstGeom prst="rect">
            <a:avLst/>
          </a:prstGeom>
        </p:spPr>
      </p:pic>
      <p:cxnSp>
        <p:nvCxnSpPr>
          <p:cNvPr id="17" name="Connettore diritto 16">
            <a:extLst>
              <a:ext uri="{FF2B5EF4-FFF2-40B4-BE49-F238E27FC236}">
                <a16:creationId xmlns:a16="http://schemas.microsoft.com/office/drawing/2014/main" id="{5B72C60A-831A-49F4-9037-A532420AFD2D}"/>
              </a:ext>
            </a:extLst>
          </p:cNvPr>
          <p:cNvCxnSpPr>
            <a:cxnSpLocks/>
          </p:cNvCxnSpPr>
          <p:nvPr userDrawn="1"/>
        </p:nvCxnSpPr>
        <p:spPr>
          <a:xfrm>
            <a:off x="1313468" y="644737"/>
            <a:ext cx="8341785" cy="0"/>
          </a:xfrm>
          <a:prstGeom prst="line">
            <a:avLst/>
          </a:prstGeom>
          <a:ln w="12700">
            <a:solidFill>
              <a:srgbClr val="858688"/>
            </a:solidFill>
          </a:ln>
        </p:spPr>
        <p:style>
          <a:lnRef idx="1">
            <a:schemeClr val="accent1"/>
          </a:lnRef>
          <a:fillRef idx="0">
            <a:schemeClr val="accent1"/>
          </a:fillRef>
          <a:effectRef idx="0">
            <a:schemeClr val="accent1"/>
          </a:effectRef>
          <a:fontRef idx="minor">
            <a:schemeClr val="tx1"/>
          </a:fontRef>
        </p:style>
      </p:cxnSp>
      <p:pic>
        <p:nvPicPr>
          <p:cNvPr id="18" name="Immagine 17">
            <a:extLst>
              <a:ext uri="{FF2B5EF4-FFF2-40B4-BE49-F238E27FC236}">
                <a16:creationId xmlns:a16="http://schemas.microsoft.com/office/drawing/2014/main" id="{D57ABC66-F9A3-4C60-B602-22FEFA19FB9F}"/>
              </a:ext>
            </a:extLst>
          </p:cNvPr>
          <p:cNvPicPr>
            <a:picLocks noChangeAspect="1"/>
          </p:cNvPicPr>
          <p:nvPr userDrawn="1"/>
        </p:nvPicPr>
        <p:blipFill>
          <a:blip r:embed="rId3"/>
          <a:stretch>
            <a:fillRect/>
          </a:stretch>
        </p:blipFill>
        <p:spPr>
          <a:xfrm>
            <a:off x="4666958" y="6308551"/>
            <a:ext cx="568212" cy="499338"/>
          </a:xfrm>
          <a:prstGeom prst="rect">
            <a:avLst/>
          </a:prstGeom>
        </p:spPr>
      </p:pic>
      <p:sp>
        <p:nvSpPr>
          <p:cNvPr id="14" name="Segnaposto data 13">
            <a:extLst>
              <a:ext uri="{FF2B5EF4-FFF2-40B4-BE49-F238E27FC236}">
                <a16:creationId xmlns:a16="http://schemas.microsoft.com/office/drawing/2014/main" id="{825CF267-43D8-4608-BDDC-6E3538474AEC}"/>
              </a:ext>
            </a:extLst>
          </p:cNvPr>
          <p:cNvSpPr>
            <a:spLocks noGrp="1"/>
          </p:cNvSpPr>
          <p:nvPr>
            <p:ph type="dt" sz="half" idx="10"/>
          </p:nvPr>
        </p:nvSpPr>
        <p:spPr/>
        <p:txBody>
          <a:bodyPr/>
          <a:lstStyle/>
          <a:p>
            <a:r>
              <a:rPr lang="it-IT"/>
              <a:t>GG/MM/AAAA</a:t>
            </a:r>
            <a:endParaRPr lang="it-IT" dirty="0"/>
          </a:p>
        </p:txBody>
      </p:sp>
      <p:sp>
        <p:nvSpPr>
          <p:cNvPr id="20" name="Segnaposto piè di pagina 19">
            <a:extLst>
              <a:ext uri="{FF2B5EF4-FFF2-40B4-BE49-F238E27FC236}">
                <a16:creationId xmlns:a16="http://schemas.microsoft.com/office/drawing/2014/main" id="{932CFBC6-75C1-46A2-A29B-06D6179A3A22}"/>
              </a:ext>
            </a:extLst>
          </p:cNvPr>
          <p:cNvSpPr>
            <a:spLocks noGrp="1"/>
          </p:cNvSpPr>
          <p:nvPr>
            <p:ph type="ftr" sz="quarter" idx="11"/>
          </p:nvPr>
        </p:nvSpPr>
        <p:spPr/>
        <p:txBody>
          <a:bodyPr/>
          <a:lstStyle/>
          <a:p>
            <a:r>
              <a:rPr lang="it-IT"/>
              <a:t>Nome Autore</a:t>
            </a:r>
            <a:endParaRPr lang="it-IT" dirty="0"/>
          </a:p>
        </p:txBody>
      </p:sp>
      <p:sp>
        <p:nvSpPr>
          <p:cNvPr id="21" name="Segnaposto numero diapositiva 20">
            <a:extLst>
              <a:ext uri="{FF2B5EF4-FFF2-40B4-BE49-F238E27FC236}">
                <a16:creationId xmlns:a16="http://schemas.microsoft.com/office/drawing/2014/main" id="{6886767A-6978-45D7-B361-192460AEBBE2}"/>
              </a:ext>
            </a:extLst>
          </p:cNvPr>
          <p:cNvSpPr>
            <a:spLocks noGrp="1"/>
          </p:cNvSpPr>
          <p:nvPr>
            <p:ph type="sldNum" sz="quarter" idx="12"/>
          </p:nvPr>
        </p:nvSpPr>
        <p:spPr/>
        <p:txBody>
          <a:bodyPr/>
          <a:lstStyle/>
          <a:p>
            <a:fld id="{1C97FF98-940A-4A06-8159-30D93523CFB8}" type="slidenum">
              <a:rPr lang="it-IT" smtClean="0"/>
              <a:pPr/>
              <a:t>‹N›</a:t>
            </a:fld>
            <a:endParaRPr lang="it-IT" dirty="0"/>
          </a:p>
        </p:txBody>
      </p:sp>
      <p:sp>
        <p:nvSpPr>
          <p:cNvPr id="27" name="CasellaDiTesto 26">
            <a:extLst>
              <a:ext uri="{FF2B5EF4-FFF2-40B4-BE49-F238E27FC236}">
                <a16:creationId xmlns:a16="http://schemas.microsoft.com/office/drawing/2014/main" id="{C9198AC5-F85E-493C-9182-85961D98DA1C}"/>
              </a:ext>
            </a:extLst>
          </p:cNvPr>
          <p:cNvSpPr txBox="1"/>
          <p:nvPr userDrawn="1"/>
        </p:nvSpPr>
        <p:spPr>
          <a:xfrm>
            <a:off x="5326428" y="514724"/>
            <a:ext cx="4359007" cy="246687"/>
          </a:xfrm>
          <a:prstGeom prst="rect">
            <a:avLst/>
          </a:prstGeom>
          <a:solidFill>
            <a:schemeClr val="bg1"/>
          </a:solidFill>
          <a:ln w="6350">
            <a:noFill/>
          </a:ln>
        </p:spPr>
        <p:txBody>
          <a:bodyPr vert="horz" wrap="none" lIns="87750" tIns="29250" rIns="0" bIns="29250" rtlCol="0" anchor="ctr">
            <a:spAutoFit/>
          </a:bodyPr>
          <a:lstStyle>
            <a:defPPr>
              <a:defRPr lang="it-IT"/>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5"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4" algn="l" defTabSz="914296" rtl="0" eaLnBrk="1" latinLnBrk="0" hangingPunct="1">
              <a:defRPr sz="1800" kern="1200">
                <a:solidFill>
                  <a:schemeClr val="tx1"/>
                </a:solidFill>
                <a:latin typeface="+mn-lt"/>
                <a:ea typeface="+mn-ea"/>
                <a:cs typeface="+mn-cs"/>
              </a:defRPr>
            </a:lvl9pPr>
          </a:lstStyle>
          <a:p>
            <a:pPr algn="r"/>
            <a:r>
              <a:rPr lang="it-IT" sz="1219" dirty="0">
                <a:solidFill>
                  <a:srgbClr val="004B96"/>
                </a:solidFill>
                <a:latin typeface="Book Antiqua" panose="02040602050305030304" pitchFamily="18" charset="0"/>
                <a:ea typeface="Verdana" panose="020B0604030504040204" pitchFamily="34" charset="0"/>
                <a:cs typeface="Arial" panose="020B0604020202020204" pitchFamily="34" charset="0"/>
              </a:rPr>
              <a:t>Per modificare il titolo vai su Visualizza &gt; Schema diapositiva</a:t>
            </a:r>
          </a:p>
        </p:txBody>
      </p:sp>
      <p:sp>
        <p:nvSpPr>
          <p:cNvPr id="28" name="Segnaposto testo 30">
            <a:extLst>
              <a:ext uri="{FF2B5EF4-FFF2-40B4-BE49-F238E27FC236}">
                <a16:creationId xmlns:a16="http://schemas.microsoft.com/office/drawing/2014/main" id="{8CC59BB2-0622-46A6-8254-2ED44EC0D7B7}"/>
              </a:ext>
            </a:extLst>
          </p:cNvPr>
          <p:cNvSpPr>
            <a:spLocks noGrp="1"/>
          </p:cNvSpPr>
          <p:nvPr>
            <p:ph type="body" sz="quarter" idx="13"/>
          </p:nvPr>
        </p:nvSpPr>
        <p:spPr>
          <a:xfrm>
            <a:off x="220558" y="1712512"/>
            <a:ext cx="3170400" cy="3887993"/>
          </a:xfrm>
          <a:prstGeom prst="rect">
            <a:avLst/>
          </a:prstGeom>
          <a:noFill/>
        </p:spPr>
        <p:txBody>
          <a:bodyPr>
            <a:normAutofit/>
          </a:bodyPr>
          <a:lstStyle>
            <a:lvl1pPr marL="0" indent="0">
              <a:lnSpc>
                <a:spcPct val="150000"/>
              </a:lnSpc>
              <a:spcBef>
                <a:spcPts val="0"/>
              </a:spcBef>
              <a:buNone/>
              <a:defRPr/>
            </a:lvl1pPr>
            <a:lvl2pPr marL="226379" indent="0">
              <a:lnSpc>
                <a:spcPct val="150000"/>
              </a:lnSpc>
              <a:spcBef>
                <a:spcPts val="0"/>
              </a:spcBef>
              <a:buNone/>
              <a:defRPr/>
            </a:lvl2pPr>
            <a:lvl3pPr marL="452758" indent="0">
              <a:lnSpc>
                <a:spcPct val="150000"/>
              </a:lnSpc>
              <a:spcBef>
                <a:spcPts val="0"/>
              </a:spcBef>
              <a:buNone/>
              <a:defRPr/>
            </a:lvl3pPr>
            <a:lvl4pPr marL="679135" indent="0">
              <a:lnSpc>
                <a:spcPct val="150000"/>
              </a:lnSpc>
              <a:spcBef>
                <a:spcPts val="0"/>
              </a:spcBef>
              <a:buNone/>
              <a:defRPr/>
            </a:lvl4pPr>
            <a:lvl5pPr marL="905515" indent="0">
              <a:lnSpc>
                <a:spcPct val="150000"/>
              </a:lnSpc>
              <a:spcBef>
                <a:spcPts val="0"/>
              </a:spcBef>
              <a:buNone/>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368409768"/>
      </p:ext>
    </p:extLst>
  </p:cSld>
  <p:clrMapOvr>
    <a:masterClrMapping/>
  </p:clrMapOvr>
  <p:extLst mod="1">
    <p:ext uri="{DCECCB84-F9BA-43D5-87BE-67443E8EF086}">
      <p15:sldGuideLst xmlns:p15="http://schemas.microsoft.com/office/powerpoint/2012/main">
        <p15:guide id="1" orient="horz" pos="436">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egnaposto data 3">
            <a:extLst>
              <a:ext uri="{FF2B5EF4-FFF2-40B4-BE49-F238E27FC236}">
                <a16:creationId xmlns:a16="http://schemas.microsoft.com/office/drawing/2014/main" id="{6C44DD7D-4177-424C-988A-3EB00C271A21}"/>
              </a:ext>
            </a:extLst>
          </p:cNvPr>
          <p:cNvSpPr>
            <a:spLocks noGrp="1"/>
          </p:cNvSpPr>
          <p:nvPr>
            <p:ph type="dt" sz="half" idx="2"/>
          </p:nvPr>
        </p:nvSpPr>
        <p:spPr>
          <a:xfrm>
            <a:off x="220559" y="6015401"/>
            <a:ext cx="1036676" cy="210305"/>
          </a:xfrm>
          <a:prstGeom prst="rect">
            <a:avLst/>
          </a:prstGeom>
          <a:solidFill>
            <a:schemeClr val="bg1"/>
          </a:solidFill>
          <a:ln w="6350">
            <a:noFill/>
          </a:ln>
        </p:spPr>
        <p:txBody>
          <a:bodyPr wrap="none" lIns="72000" tIns="36000" rIns="72000" bIns="36000">
            <a:spAutoFit/>
          </a:bodyPr>
          <a:lstStyle>
            <a:lvl1pPr>
              <a:defRPr sz="894">
                <a:solidFill>
                  <a:srgbClr val="48484A"/>
                </a:solidFill>
                <a:latin typeface="Book Antiqua" panose="02040602050305030304" pitchFamily="18" charset="0"/>
                <a:ea typeface="Verdana" panose="020B0604030504040204" pitchFamily="34" charset="0"/>
                <a:cs typeface="Arial" panose="020B0604020202020204" pitchFamily="34" charset="0"/>
              </a:defRPr>
            </a:lvl1pPr>
          </a:lstStyle>
          <a:p>
            <a:r>
              <a:rPr lang="it-IT" dirty="0"/>
              <a:t>GG/MM/AAAA</a:t>
            </a:r>
          </a:p>
        </p:txBody>
      </p:sp>
      <p:sp>
        <p:nvSpPr>
          <p:cNvPr id="10" name="Segnaposto piè di pagina 4">
            <a:extLst>
              <a:ext uri="{FF2B5EF4-FFF2-40B4-BE49-F238E27FC236}">
                <a16:creationId xmlns:a16="http://schemas.microsoft.com/office/drawing/2014/main" id="{830A5C89-0566-473D-83E4-7F37F47F642A}"/>
              </a:ext>
            </a:extLst>
          </p:cNvPr>
          <p:cNvSpPr>
            <a:spLocks noGrp="1"/>
          </p:cNvSpPr>
          <p:nvPr>
            <p:ph type="ftr" sz="quarter" idx="3"/>
          </p:nvPr>
        </p:nvSpPr>
        <p:spPr>
          <a:xfrm>
            <a:off x="4494489" y="6016304"/>
            <a:ext cx="917019" cy="210305"/>
          </a:xfrm>
          <a:prstGeom prst="rect">
            <a:avLst/>
          </a:prstGeom>
          <a:solidFill>
            <a:schemeClr val="bg1"/>
          </a:solidFill>
          <a:ln w="6350">
            <a:noFill/>
          </a:ln>
        </p:spPr>
        <p:txBody>
          <a:bodyPr wrap="none" lIns="108000" tIns="36000" rIns="108000" bIns="36000">
            <a:spAutoFit/>
          </a:bodyPr>
          <a:lstStyle>
            <a:lvl1pPr algn="ctr">
              <a:defRPr sz="894">
                <a:solidFill>
                  <a:srgbClr val="48484A"/>
                </a:solidFill>
                <a:latin typeface="Book Antiqua" panose="02040602050305030304" pitchFamily="18" charset="0"/>
                <a:ea typeface="Verdana" panose="020B0604030504040204" pitchFamily="34" charset="0"/>
                <a:cs typeface="Arial" panose="020B0604020202020204" pitchFamily="34" charset="0"/>
              </a:defRPr>
            </a:lvl1pPr>
          </a:lstStyle>
          <a:p>
            <a:r>
              <a:rPr lang="it-IT"/>
              <a:t>Nome Autore</a:t>
            </a:r>
            <a:endParaRPr lang="it-IT" dirty="0"/>
          </a:p>
        </p:txBody>
      </p:sp>
      <p:sp>
        <p:nvSpPr>
          <p:cNvPr id="11" name="Segnaposto numero diapositiva 5">
            <a:extLst>
              <a:ext uri="{FF2B5EF4-FFF2-40B4-BE49-F238E27FC236}">
                <a16:creationId xmlns:a16="http://schemas.microsoft.com/office/drawing/2014/main" id="{F9E0E997-7B4E-4B1B-B1E3-A95CEEA9BDE4}"/>
              </a:ext>
            </a:extLst>
          </p:cNvPr>
          <p:cNvSpPr>
            <a:spLocks noGrp="1"/>
          </p:cNvSpPr>
          <p:nvPr>
            <p:ph type="sldNum" sz="quarter" idx="4"/>
          </p:nvPr>
        </p:nvSpPr>
        <p:spPr>
          <a:xfrm>
            <a:off x="9295802" y="6012157"/>
            <a:ext cx="389631" cy="210305"/>
          </a:xfrm>
          <a:prstGeom prst="rect">
            <a:avLst/>
          </a:prstGeom>
          <a:solidFill>
            <a:schemeClr val="bg1"/>
          </a:solidFill>
          <a:ln w="6350">
            <a:noFill/>
          </a:ln>
        </p:spPr>
        <p:txBody>
          <a:bodyPr wrap="none" lIns="108000" tIns="36000" rIns="108000" bIns="36000">
            <a:spAutoFit/>
          </a:bodyPr>
          <a:lstStyle>
            <a:lvl1pPr algn="r">
              <a:defRPr sz="894">
                <a:solidFill>
                  <a:srgbClr val="48484A"/>
                </a:solidFill>
                <a:latin typeface="Book Antiqua" panose="02040602050305030304" pitchFamily="18" charset="0"/>
                <a:ea typeface="Verdana" panose="020B0604030504040204" pitchFamily="34" charset="0"/>
                <a:cs typeface="Arial" panose="020B0604020202020204" pitchFamily="34" charset="0"/>
              </a:defRPr>
            </a:lvl1pPr>
          </a:lstStyle>
          <a:p>
            <a:fld id="{1C97FF98-940A-4A06-8159-30D93523CFB8}" type="slidenum">
              <a:rPr lang="it-IT" smtClean="0"/>
              <a:pPr/>
              <a:t>‹N›</a:t>
            </a:fld>
            <a:endParaRPr lang="it-IT" dirty="0"/>
          </a:p>
        </p:txBody>
      </p:sp>
    </p:spTree>
    <p:extLst>
      <p:ext uri="{BB962C8B-B14F-4D97-AF65-F5344CB8AC3E}">
        <p14:creationId xmlns:p14="http://schemas.microsoft.com/office/powerpoint/2010/main" val="3473337684"/>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Lst>
  <p:hf hdr="0"/>
  <p:txStyles>
    <p:titleStyle>
      <a:lvl1pPr algn="l" defTabSz="452758" rtl="0" eaLnBrk="1" latinLnBrk="0" hangingPunct="1">
        <a:lnSpc>
          <a:spcPct val="90000"/>
        </a:lnSpc>
        <a:spcBef>
          <a:spcPct val="0"/>
        </a:spcBef>
        <a:buNone/>
        <a:defRPr sz="1219" b="1" kern="1200">
          <a:solidFill>
            <a:srgbClr val="48484A"/>
          </a:solidFill>
          <a:latin typeface="Book Antiqua" panose="02040602050305030304" pitchFamily="18" charset="0"/>
          <a:ea typeface="Verdana" panose="020B0604030504040204" pitchFamily="34" charset="0"/>
          <a:cs typeface="Arial" panose="020B0604020202020204" pitchFamily="34" charset="0"/>
        </a:defRPr>
      </a:lvl1pPr>
    </p:titleStyle>
    <p:bodyStyle>
      <a:lvl1pPr marL="113190" indent="-113190" algn="l" defTabSz="452758" rtl="0" eaLnBrk="1" latinLnBrk="0" hangingPunct="1">
        <a:lnSpc>
          <a:spcPct val="90000"/>
        </a:lnSpc>
        <a:spcBef>
          <a:spcPts val="496"/>
        </a:spcBef>
        <a:buFont typeface="Arial" panose="020B0604020202020204" pitchFamily="34" charset="0"/>
        <a:buChar char="•"/>
        <a:defRPr sz="1056" kern="1200">
          <a:solidFill>
            <a:srgbClr val="48484A"/>
          </a:solidFill>
          <a:latin typeface="Book Antiqua" panose="02040602050305030304" pitchFamily="18" charset="0"/>
          <a:ea typeface="Verdana" panose="020B0604030504040204" pitchFamily="34" charset="0"/>
          <a:cs typeface="Arial" panose="020B0604020202020204" pitchFamily="34" charset="0"/>
        </a:defRPr>
      </a:lvl1pPr>
      <a:lvl2pPr marL="339569" indent="-113190" algn="l" defTabSz="452758" rtl="0" eaLnBrk="1" latinLnBrk="0" hangingPunct="1">
        <a:lnSpc>
          <a:spcPct val="90000"/>
        </a:lnSpc>
        <a:spcBef>
          <a:spcPts val="247"/>
        </a:spcBef>
        <a:buFont typeface="Arial" panose="020B0604020202020204" pitchFamily="34" charset="0"/>
        <a:buChar char="•"/>
        <a:defRPr sz="1056" kern="1200">
          <a:solidFill>
            <a:srgbClr val="48484A"/>
          </a:solidFill>
          <a:latin typeface="Book Antiqua" panose="02040602050305030304" pitchFamily="18" charset="0"/>
          <a:ea typeface="Verdana" panose="020B0604030504040204" pitchFamily="34" charset="0"/>
          <a:cs typeface="Arial" panose="020B0604020202020204" pitchFamily="34" charset="0"/>
        </a:defRPr>
      </a:lvl2pPr>
      <a:lvl3pPr marL="565948" indent="-113190" algn="l" defTabSz="452758" rtl="0" eaLnBrk="1" latinLnBrk="0" hangingPunct="1">
        <a:lnSpc>
          <a:spcPct val="90000"/>
        </a:lnSpc>
        <a:spcBef>
          <a:spcPts val="247"/>
        </a:spcBef>
        <a:buFont typeface="Arial" panose="020B0604020202020204" pitchFamily="34" charset="0"/>
        <a:buChar char="•"/>
        <a:defRPr sz="1056" kern="1200">
          <a:solidFill>
            <a:srgbClr val="48484A"/>
          </a:solidFill>
          <a:latin typeface="Book Antiqua" panose="02040602050305030304" pitchFamily="18" charset="0"/>
          <a:ea typeface="Verdana" panose="020B0604030504040204" pitchFamily="34" charset="0"/>
          <a:cs typeface="Arial" panose="020B0604020202020204" pitchFamily="34" charset="0"/>
        </a:defRPr>
      </a:lvl3pPr>
      <a:lvl4pPr marL="792326" indent="-113190" algn="l" defTabSz="452758" rtl="0" eaLnBrk="1" latinLnBrk="0" hangingPunct="1">
        <a:lnSpc>
          <a:spcPct val="90000"/>
        </a:lnSpc>
        <a:spcBef>
          <a:spcPts val="247"/>
        </a:spcBef>
        <a:buFont typeface="Arial" panose="020B0604020202020204" pitchFamily="34" charset="0"/>
        <a:buChar char="•"/>
        <a:defRPr sz="1056" kern="1200">
          <a:solidFill>
            <a:srgbClr val="48484A"/>
          </a:solidFill>
          <a:latin typeface="Book Antiqua" panose="02040602050305030304" pitchFamily="18" charset="0"/>
          <a:ea typeface="Verdana" panose="020B0604030504040204" pitchFamily="34" charset="0"/>
          <a:cs typeface="Arial" panose="020B0604020202020204" pitchFamily="34" charset="0"/>
        </a:defRPr>
      </a:lvl4pPr>
      <a:lvl5pPr marL="1018705" indent="-113190" algn="l" defTabSz="452758" rtl="0" eaLnBrk="1" latinLnBrk="0" hangingPunct="1">
        <a:lnSpc>
          <a:spcPct val="90000"/>
        </a:lnSpc>
        <a:spcBef>
          <a:spcPts val="247"/>
        </a:spcBef>
        <a:buFont typeface="Arial" panose="020B0604020202020204" pitchFamily="34" charset="0"/>
        <a:buChar char="•"/>
        <a:defRPr sz="1056" kern="1200">
          <a:solidFill>
            <a:srgbClr val="48484A"/>
          </a:solidFill>
          <a:latin typeface="Book Antiqua" panose="02040602050305030304" pitchFamily="18" charset="0"/>
          <a:ea typeface="Verdana" panose="020B0604030504040204" pitchFamily="34" charset="0"/>
          <a:cs typeface="Arial" panose="020B0604020202020204" pitchFamily="34" charset="0"/>
        </a:defRPr>
      </a:lvl5pPr>
      <a:lvl6pPr marL="1245084" indent="-113190" algn="l" defTabSz="452758" rtl="0" eaLnBrk="1" latinLnBrk="0" hangingPunct="1">
        <a:lnSpc>
          <a:spcPct val="90000"/>
        </a:lnSpc>
        <a:spcBef>
          <a:spcPts val="247"/>
        </a:spcBef>
        <a:buFont typeface="Arial" panose="020B0604020202020204" pitchFamily="34" charset="0"/>
        <a:buChar char="•"/>
        <a:defRPr sz="891" kern="1200">
          <a:solidFill>
            <a:schemeClr val="tx1"/>
          </a:solidFill>
          <a:latin typeface="+mn-lt"/>
          <a:ea typeface="+mn-ea"/>
          <a:cs typeface="+mn-cs"/>
        </a:defRPr>
      </a:lvl6pPr>
      <a:lvl7pPr marL="1471464" indent="-113190" algn="l" defTabSz="452758" rtl="0" eaLnBrk="1" latinLnBrk="0" hangingPunct="1">
        <a:lnSpc>
          <a:spcPct val="90000"/>
        </a:lnSpc>
        <a:spcBef>
          <a:spcPts val="247"/>
        </a:spcBef>
        <a:buFont typeface="Arial" panose="020B0604020202020204" pitchFamily="34" charset="0"/>
        <a:buChar char="•"/>
        <a:defRPr sz="891" kern="1200">
          <a:solidFill>
            <a:schemeClr val="tx1"/>
          </a:solidFill>
          <a:latin typeface="+mn-lt"/>
          <a:ea typeface="+mn-ea"/>
          <a:cs typeface="+mn-cs"/>
        </a:defRPr>
      </a:lvl7pPr>
      <a:lvl8pPr marL="1697841" indent="-113190" algn="l" defTabSz="452758" rtl="0" eaLnBrk="1" latinLnBrk="0" hangingPunct="1">
        <a:lnSpc>
          <a:spcPct val="90000"/>
        </a:lnSpc>
        <a:spcBef>
          <a:spcPts val="247"/>
        </a:spcBef>
        <a:buFont typeface="Arial" panose="020B0604020202020204" pitchFamily="34" charset="0"/>
        <a:buChar char="•"/>
        <a:defRPr sz="891" kern="1200">
          <a:solidFill>
            <a:schemeClr val="tx1"/>
          </a:solidFill>
          <a:latin typeface="+mn-lt"/>
          <a:ea typeface="+mn-ea"/>
          <a:cs typeface="+mn-cs"/>
        </a:defRPr>
      </a:lvl8pPr>
      <a:lvl9pPr marL="1924220" indent="-113190" algn="l" defTabSz="452758" rtl="0" eaLnBrk="1" latinLnBrk="0" hangingPunct="1">
        <a:lnSpc>
          <a:spcPct val="90000"/>
        </a:lnSpc>
        <a:spcBef>
          <a:spcPts val="247"/>
        </a:spcBef>
        <a:buFont typeface="Arial" panose="020B0604020202020204" pitchFamily="34" charset="0"/>
        <a:buChar char="•"/>
        <a:defRPr sz="891" kern="1200">
          <a:solidFill>
            <a:schemeClr val="tx1"/>
          </a:solidFill>
          <a:latin typeface="+mn-lt"/>
          <a:ea typeface="+mn-ea"/>
          <a:cs typeface="+mn-cs"/>
        </a:defRPr>
      </a:lvl9pPr>
    </p:bodyStyle>
    <p:otherStyle>
      <a:defPPr>
        <a:defRPr lang="it-IT"/>
      </a:defPPr>
      <a:lvl1pPr marL="0" algn="l" defTabSz="452758" rtl="0" eaLnBrk="1" latinLnBrk="0" hangingPunct="1">
        <a:defRPr sz="891" kern="1200">
          <a:solidFill>
            <a:schemeClr val="tx1"/>
          </a:solidFill>
          <a:latin typeface="+mn-lt"/>
          <a:ea typeface="+mn-ea"/>
          <a:cs typeface="+mn-cs"/>
        </a:defRPr>
      </a:lvl1pPr>
      <a:lvl2pPr marL="226380" algn="l" defTabSz="452758" rtl="0" eaLnBrk="1" latinLnBrk="0" hangingPunct="1">
        <a:defRPr sz="891" kern="1200">
          <a:solidFill>
            <a:schemeClr val="tx1"/>
          </a:solidFill>
          <a:latin typeface="+mn-lt"/>
          <a:ea typeface="+mn-ea"/>
          <a:cs typeface="+mn-cs"/>
        </a:defRPr>
      </a:lvl2pPr>
      <a:lvl3pPr marL="452758" algn="l" defTabSz="452758" rtl="0" eaLnBrk="1" latinLnBrk="0" hangingPunct="1">
        <a:defRPr sz="891" kern="1200">
          <a:solidFill>
            <a:schemeClr val="tx1"/>
          </a:solidFill>
          <a:latin typeface="+mn-lt"/>
          <a:ea typeface="+mn-ea"/>
          <a:cs typeface="+mn-cs"/>
        </a:defRPr>
      </a:lvl3pPr>
      <a:lvl4pPr marL="679138" algn="l" defTabSz="452758" rtl="0" eaLnBrk="1" latinLnBrk="0" hangingPunct="1">
        <a:defRPr sz="891" kern="1200">
          <a:solidFill>
            <a:schemeClr val="tx1"/>
          </a:solidFill>
          <a:latin typeface="+mn-lt"/>
          <a:ea typeface="+mn-ea"/>
          <a:cs typeface="+mn-cs"/>
        </a:defRPr>
      </a:lvl4pPr>
      <a:lvl5pPr marL="905516" algn="l" defTabSz="452758" rtl="0" eaLnBrk="1" latinLnBrk="0" hangingPunct="1">
        <a:defRPr sz="891" kern="1200">
          <a:solidFill>
            <a:schemeClr val="tx1"/>
          </a:solidFill>
          <a:latin typeface="+mn-lt"/>
          <a:ea typeface="+mn-ea"/>
          <a:cs typeface="+mn-cs"/>
        </a:defRPr>
      </a:lvl5pPr>
      <a:lvl6pPr marL="1131895" algn="l" defTabSz="452758" rtl="0" eaLnBrk="1" latinLnBrk="0" hangingPunct="1">
        <a:defRPr sz="891" kern="1200">
          <a:solidFill>
            <a:schemeClr val="tx1"/>
          </a:solidFill>
          <a:latin typeface="+mn-lt"/>
          <a:ea typeface="+mn-ea"/>
          <a:cs typeface="+mn-cs"/>
        </a:defRPr>
      </a:lvl6pPr>
      <a:lvl7pPr marL="1358273" algn="l" defTabSz="452758" rtl="0" eaLnBrk="1" latinLnBrk="0" hangingPunct="1">
        <a:defRPr sz="891" kern="1200">
          <a:solidFill>
            <a:schemeClr val="tx1"/>
          </a:solidFill>
          <a:latin typeface="+mn-lt"/>
          <a:ea typeface="+mn-ea"/>
          <a:cs typeface="+mn-cs"/>
        </a:defRPr>
      </a:lvl7pPr>
      <a:lvl8pPr marL="1584653" algn="l" defTabSz="452758" rtl="0" eaLnBrk="1" latinLnBrk="0" hangingPunct="1">
        <a:defRPr sz="891" kern="1200">
          <a:solidFill>
            <a:schemeClr val="tx1"/>
          </a:solidFill>
          <a:latin typeface="+mn-lt"/>
          <a:ea typeface="+mn-ea"/>
          <a:cs typeface="+mn-cs"/>
        </a:defRPr>
      </a:lvl8pPr>
      <a:lvl9pPr marL="1811032" algn="l" defTabSz="452758" rtl="0" eaLnBrk="1" latinLnBrk="0" hangingPunct="1">
        <a:defRPr sz="89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giuseppe.mezzapesa@corteconti.i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olo 27">
            <a:extLst>
              <a:ext uri="{FF2B5EF4-FFF2-40B4-BE49-F238E27FC236}">
                <a16:creationId xmlns:a16="http://schemas.microsoft.com/office/drawing/2014/main" id="{2B80E6E8-4264-4791-969D-9FD60B225856}"/>
              </a:ext>
            </a:extLst>
          </p:cNvPr>
          <p:cNvSpPr>
            <a:spLocks noGrp="1"/>
          </p:cNvSpPr>
          <p:nvPr>
            <p:ph type="title"/>
          </p:nvPr>
        </p:nvSpPr>
        <p:spPr>
          <a:xfrm>
            <a:off x="1062359" y="3623608"/>
            <a:ext cx="7781296" cy="2287549"/>
          </a:xfrm>
        </p:spPr>
        <p:txBody>
          <a:bodyPr/>
          <a:lstStyle/>
          <a:p>
            <a:r>
              <a:rPr lang="en-US" sz="2000" dirty="0">
                <a:solidFill>
                  <a:srgbClr val="000000"/>
                </a:solidFill>
                <a:latin typeface="Times New Roman" panose="02020603050405020304" pitchFamily="18" charset="0"/>
                <a:ea typeface="Times New Roman" panose="02020603050405020304" pitchFamily="18" charset="0"/>
              </a:rPr>
              <a:t>INTOSAI WORKING GROUP ON KEY NATIONAL INDICATORS</a:t>
            </a:r>
            <a:br>
              <a:rPr lang="en-GB" sz="2000" dirty="0">
                <a:solidFill>
                  <a:schemeClr val="tx1"/>
                </a:solidFill>
              </a:rPr>
            </a:br>
            <a:br>
              <a:rPr lang="en-US" sz="1950" dirty="0">
                <a:solidFill>
                  <a:schemeClr val="tx1"/>
                </a:solidFill>
              </a:rPr>
            </a:br>
            <a:br>
              <a:rPr lang="en-US" sz="1950" i="1" dirty="0">
                <a:solidFill>
                  <a:schemeClr val="tx1"/>
                </a:solidFill>
              </a:rPr>
            </a:br>
            <a:r>
              <a:rPr lang="en-US" sz="2000" b="0" dirty="0">
                <a:solidFill>
                  <a:schemeClr val="tx1"/>
                </a:solidFill>
              </a:rPr>
              <a:t>The R</a:t>
            </a:r>
            <a:r>
              <a:rPr lang="en-GB" sz="2000" b="0" dirty="0" err="1">
                <a:solidFill>
                  <a:schemeClr val="tx1"/>
                </a:solidFill>
              </a:rPr>
              <a:t>ecent</a:t>
            </a:r>
            <a:r>
              <a:rPr lang="en-GB" sz="2000" b="0" dirty="0">
                <a:solidFill>
                  <a:schemeClr val="tx1"/>
                </a:solidFill>
              </a:rPr>
              <a:t> Developments of KNIs in Italy</a:t>
            </a:r>
            <a:br>
              <a:rPr lang="en-GB" sz="2000" b="0" dirty="0">
                <a:solidFill>
                  <a:schemeClr val="tx1"/>
                </a:solidFill>
              </a:rPr>
            </a:br>
            <a:r>
              <a:rPr lang="it-IT" sz="2000" b="0" dirty="0">
                <a:solidFill>
                  <a:schemeClr val="tx1"/>
                </a:solidFill>
              </a:rPr>
              <a:t>Bratislava - April 2 – 4,  2019</a:t>
            </a:r>
            <a:br>
              <a:rPr lang="it-IT" sz="2000" b="0" dirty="0">
                <a:solidFill>
                  <a:schemeClr val="tx1"/>
                </a:solidFill>
              </a:rPr>
            </a:br>
            <a:br>
              <a:rPr lang="en-GB" sz="2000" b="0" dirty="0">
                <a:solidFill>
                  <a:schemeClr val="tx1"/>
                </a:solidFill>
              </a:rPr>
            </a:br>
            <a:r>
              <a:rPr lang="en-GB" sz="2000" b="0" dirty="0">
                <a:solidFill>
                  <a:schemeClr val="tx1"/>
                </a:solidFill>
              </a:rPr>
              <a:t> </a:t>
            </a:r>
            <a:br>
              <a:rPr lang="it-IT" sz="2000" b="0" dirty="0">
                <a:solidFill>
                  <a:schemeClr val="tx1"/>
                </a:solidFill>
              </a:rPr>
            </a:br>
            <a:endParaRPr lang="it-IT" sz="1950" dirty="0"/>
          </a:p>
        </p:txBody>
      </p:sp>
      <p:sp>
        <p:nvSpPr>
          <p:cNvPr id="8" name="Segnaposto testo 7">
            <a:extLst>
              <a:ext uri="{FF2B5EF4-FFF2-40B4-BE49-F238E27FC236}">
                <a16:creationId xmlns:a16="http://schemas.microsoft.com/office/drawing/2014/main" id="{210CA37D-7F14-4464-8103-7A92FF7E5543}"/>
              </a:ext>
            </a:extLst>
          </p:cNvPr>
          <p:cNvSpPr>
            <a:spLocks noGrp="1"/>
          </p:cNvSpPr>
          <p:nvPr>
            <p:ph type="body" sz="quarter" idx="1"/>
          </p:nvPr>
        </p:nvSpPr>
        <p:spPr>
          <a:xfrm rot="10800000" flipV="1">
            <a:off x="3531779" y="5227724"/>
            <a:ext cx="2842446" cy="353430"/>
          </a:xfrm>
        </p:spPr>
        <p:txBody>
          <a:bodyPr/>
          <a:lstStyle/>
          <a:p>
            <a:pPr marL="0" indent="0">
              <a:buNone/>
            </a:pPr>
            <a:r>
              <a:rPr lang="it-IT" dirty="0"/>
              <a:t>Giuseppe Maria </a:t>
            </a:r>
            <a:r>
              <a:rPr lang="it-IT" dirty="0" err="1"/>
              <a:t>Mezzapesa</a:t>
            </a:r>
            <a:endParaRPr lang="it-IT" dirty="0"/>
          </a:p>
        </p:txBody>
      </p:sp>
    </p:spTree>
    <p:extLst>
      <p:ext uri="{BB962C8B-B14F-4D97-AF65-F5344CB8AC3E}">
        <p14:creationId xmlns:p14="http://schemas.microsoft.com/office/powerpoint/2010/main" val="3221893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88D65012-4CFB-49AD-8A46-8F114D0EFB95}"/>
              </a:ext>
            </a:extLst>
          </p:cNvPr>
          <p:cNvSpPr>
            <a:spLocks noGrp="1"/>
          </p:cNvSpPr>
          <p:nvPr>
            <p:ph type="dt" sz="half" idx="10"/>
          </p:nvPr>
        </p:nvSpPr>
        <p:spPr/>
        <p:txBody>
          <a:bodyPr/>
          <a:lstStyle/>
          <a:p>
            <a:r>
              <a:rPr lang="it-IT">
                <a:solidFill>
                  <a:schemeClr val="tx1"/>
                </a:solidFill>
              </a:rPr>
              <a:t>Bratislava, 2- 4 April 2019</a:t>
            </a:r>
            <a:endParaRPr lang="it-IT" dirty="0">
              <a:solidFill>
                <a:schemeClr val="tx1"/>
              </a:solidFill>
            </a:endParaRPr>
          </a:p>
        </p:txBody>
      </p:sp>
      <p:sp>
        <p:nvSpPr>
          <p:cNvPr id="5" name="Segnaposto numero diapositiva 4">
            <a:extLst>
              <a:ext uri="{FF2B5EF4-FFF2-40B4-BE49-F238E27FC236}">
                <a16:creationId xmlns:a16="http://schemas.microsoft.com/office/drawing/2014/main" id="{F1FC8BC3-7341-4A51-8F5E-ED9CFB09A50D}"/>
              </a:ext>
            </a:extLst>
          </p:cNvPr>
          <p:cNvSpPr>
            <a:spLocks noGrp="1"/>
          </p:cNvSpPr>
          <p:nvPr>
            <p:ph type="sldNum" sz="quarter" idx="12"/>
          </p:nvPr>
        </p:nvSpPr>
        <p:spPr/>
        <p:txBody>
          <a:bodyPr/>
          <a:lstStyle/>
          <a:p>
            <a:fld id="{1C97FF98-940A-4A06-8159-30D93523CFB8}" type="slidenum">
              <a:rPr lang="it-IT" smtClean="0"/>
              <a:pPr/>
              <a:t>10</a:t>
            </a:fld>
            <a:endParaRPr lang="it-IT" dirty="0"/>
          </a:p>
        </p:txBody>
      </p:sp>
      <p:sp>
        <p:nvSpPr>
          <p:cNvPr id="3" name="Sottotitolo 2">
            <a:extLst>
              <a:ext uri="{FF2B5EF4-FFF2-40B4-BE49-F238E27FC236}">
                <a16:creationId xmlns:a16="http://schemas.microsoft.com/office/drawing/2014/main" id="{63628712-6B11-4846-945B-24BE1A3E5763}"/>
              </a:ext>
            </a:extLst>
          </p:cNvPr>
          <p:cNvSpPr>
            <a:spLocks noGrp="1"/>
          </p:cNvSpPr>
          <p:nvPr>
            <p:ph type="body" sz="quarter" idx="13"/>
          </p:nvPr>
        </p:nvSpPr>
        <p:spPr>
          <a:xfrm>
            <a:off x="220558" y="1308848"/>
            <a:ext cx="9464875" cy="4017410"/>
          </a:xfrm>
        </p:spPr>
        <p:txBody>
          <a:bodyPr/>
          <a:lstStyle/>
          <a:p>
            <a:pPr algn="just"/>
            <a:r>
              <a:rPr lang="en-US" sz="2400">
                <a:solidFill>
                  <a:schemeClr val="tx1"/>
                </a:solidFill>
              </a:rPr>
              <a:t>	</a:t>
            </a:r>
          </a:p>
          <a:p>
            <a:pPr algn="just"/>
            <a:r>
              <a:rPr lang="en-US" sz="2400">
                <a:solidFill>
                  <a:schemeClr val="tx1"/>
                </a:solidFill>
              </a:rPr>
              <a:t>T</a:t>
            </a:r>
            <a:r>
              <a:rPr lang="en-US" sz="2000">
                <a:solidFill>
                  <a:schemeClr val="tx1"/>
                </a:solidFill>
              </a:rPr>
              <a:t>he </a:t>
            </a:r>
            <a:r>
              <a:rPr lang="en-US" sz="2000" dirty="0">
                <a:solidFill>
                  <a:schemeClr val="tx1"/>
                </a:solidFill>
              </a:rPr>
              <a:t>ISTAT and the Government present a Report on the BES Indicators to the Parliament. These reports play a complementary role. The Government’s report shows forecast and impact analysis of public policies based on retrospective data and the evaluations provided by the ISTAT.</a:t>
            </a:r>
          </a:p>
          <a:p>
            <a:pPr algn="just"/>
            <a:r>
              <a:rPr lang="en-US" sz="2000" dirty="0">
                <a:solidFill>
                  <a:schemeClr val="tx1"/>
                </a:solidFill>
              </a:rPr>
              <a:t>	Moreover, the Budget Law for 2019 contained several important measures connected to some aspects of the BES Indicators. (For instance, the income of citizens and the “pension pack”). </a:t>
            </a:r>
          </a:p>
          <a:p>
            <a:endParaRPr lang="it-IT" dirty="0"/>
          </a:p>
        </p:txBody>
      </p:sp>
    </p:spTree>
    <p:extLst>
      <p:ext uri="{BB962C8B-B14F-4D97-AF65-F5344CB8AC3E}">
        <p14:creationId xmlns:p14="http://schemas.microsoft.com/office/powerpoint/2010/main" val="798655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741329F3-1763-44C4-AC82-E7737C1B4D0C}"/>
              </a:ext>
            </a:extLst>
          </p:cNvPr>
          <p:cNvSpPr>
            <a:spLocks noGrp="1"/>
          </p:cNvSpPr>
          <p:nvPr>
            <p:ph type="dt" sz="half" idx="10"/>
          </p:nvPr>
        </p:nvSpPr>
        <p:spPr/>
        <p:txBody>
          <a:bodyPr/>
          <a:lstStyle/>
          <a:p>
            <a:r>
              <a:rPr lang="it-IT">
                <a:solidFill>
                  <a:schemeClr val="tx1"/>
                </a:solidFill>
              </a:rPr>
              <a:t>Bratislava, 2- 4 April 2019</a:t>
            </a:r>
            <a:endParaRPr lang="it-IT" dirty="0">
              <a:solidFill>
                <a:schemeClr val="tx1"/>
              </a:solidFill>
            </a:endParaRPr>
          </a:p>
        </p:txBody>
      </p:sp>
      <p:sp>
        <p:nvSpPr>
          <p:cNvPr id="5" name="Segnaposto numero diapositiva 4">
            <a:extLst>
              <a:ext uri="{FF2B5EF4-FFF2-40B4-BE49-F238E27FC236}">
                <a16:creationId xmlns:a16="http://schemas.microsoft.com/office/drawing/2014/main" id="{E2E2B78D-F348-40D0-82C1-A763C910ABBB}"/>
              </a:ext>
            </a:extLst>
          </p:cNvPr>
          <p:cNvSpPr>
            <a:spLocks noGrp="1"/>
          </p:cNvSpPr>
          <p:nvPr>
            <p:ph type="sldNum" sz="quarter" idx="12"/>
          </p:nvPr>
        </p:nvSpPr>
        <p:spPr/>
        <p:txBody>
          <a:bodyPr/>
          <a:lstStyle/>
          <a:p>
            <a:fld id="{1C97FF98-940A-4A06-8159-30D93523CFB8}" type="slidenum">
              <a:rPr lang="it-IT" smtClean="0"/>
              <a:pPr/>
              <a:t>11</a:t>
            </a:fld>
            <a:endParaRPr lang="it-IT" dirty="0"/>
          </a:p>
        </p:txBody>
      </p:sp>
      <p:sp>
        <p:nvSpPr>
          <p:cNvPr id="3" name="Sottotitolo 2">
            <a:extLst>
              <a:ext uri="{FF2B5EF4-FFF2-40B4-BE49-F238E27FC236}">
                <a16:creationId xmlns:a16="http://schemas.microsoft.com/office/drawing/2014/main" id="{627D0F9B-76A4-47D6-A282-6FF6560C6436}"/>
              </a:ext>
            </a:extLst>
          </p:cNvPr>
          <p:cNvSpPr>
            <a:spLocks noGrp="1"/>
          </p:cNvSpPr>
          <p:nvPr>
            <p:ph type="body" sz="quarter" idx="13"/>
          </p:nvPr>
        </p:nvSpPr>
        <p:spPr>
          <a:xfrm>
            <a:off x="220558" y="1219200"/>
            <a:ext cx="9464875" cy="4107057"/>
          </a:xfrm>
        </p:spPr>
        <p:txBody>
          <a:bodyPr/>
          <a:lstStyle/>
          <a:p>
            <a:pPr lvl="0" algn="just"/>
            <a:r>
              <a:rPr lang="en-GB" sz="2000" dirty="0">
                <a:solidFill>
                  <a:prstClr val="black"/>
                </a:solidFill>
              </a:rPr>
              <a:t>	In February 2018, the Ministry of Economy and Finance presented the first report  after the entrance of the BES Indicators in the economic – financial planning and in the budget execution. In compliance with the DEF for 2017, it referred to the 4 indicators introduced in an experimental way. </a:t>
            </a:r>
          </a:p>
          <a:p>
            <a:pPr lvl="0" algn="just"/>
            <a:r>
              <a:rPr lang="en-GB" sz="2000" dirty="0">
                <a:solidFill>
                  <a:prstClr val="black"/>
                </a:solidFill>
              </a:rPr>
              <a:t>	In February 2019, the second report  was presented.</a:t>
            </a:r>
          </a:p>
          <a:p>
            <a:pPr lvl="0" algn="just"/>
            <a:r>
              <a:rPr lang="en-GB" sz="2000" dirty="0">
                <a:solidFill>
                  <a:prstClr val="black"/>
                </a:solidFill>
              </a:rPr>
              <a:t>It analysed the 12 Indicators’ </a:t>
            </a:r>
            <a:r>
              <a:rPr lang="en-GB" sz="2000" dirty="0">
                <a:solidFill>
                  <a:schemeClr val="tx1"/>
                </a:solidFill>
              </a:rPr>
              <a:t>performance from 2005 to 2017 and the forecasts on the development of the other 4 Indicators in the next three years. </a:t>
            </a:r>
          </a:p>
          <a:p>
            <a:pPr lvl="0" algn="just"/>
            <a:r>
              <a:rPr lang="en-GB" sz="2000" dirty="0">
                <a:solidFill>
                  <a:prstClr val="black"/>
                </a:solidFill>
              </a:rPr>
              <a:t>	They relate to a medium-term update of economic-financial planning within the annual cycle, as already started  with the publication of the DEF, in April.  </a:t>
            </a:r>
          </a:p>
          <a:p>
            <a:pPr lvl="0" algn="just"/>
            <a:r>
              <a:rPr lang="it-IT" sz="2400" dirty="0">
                <a:solidFill>
                  <a:prstClr val="black"/>
                </a:solidFill>
              </a:rPr>
              <a:t>	  </a:t>
            </a:r>
          </a:p>
          <a:p>
            <a:endParaRPr lang="it-IT" dirty="0"/>
          </a:p>
        </p:txBody>
      </p:sp>
    </p:spTree>
    <p:extLst>
      <p:ext uri="{BB962C8B-B14F-4D97-AF65-F5344CB8AC3E}">
        <p14:creationId xmlns:p14="http://schemas.microsoft.com/office/powerpoint/2010/main" val="3748360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spAutoFit/>
          </a:bodyPr>
          <a:lstStyle/>
          <a:p>
            <a:r>
              <a:rPr lang="it-IT">
                <a:solidFill>
                  <a:schemeClr val="tx1"/>
                </a:solidFill>
              </a:rPr>
              <a:t>Bratislava, 2- 4 April 2019</a:t>
            </a:r>
            <a:endParaRPr lang="it-IT" dirty="0"/>
          </a:p>
        </p:txBody>
      </p:sp>
      <p:sp>
        <p:nvSpPr>
          <p:cNvPr id="6" name="Segnaposto numero diapositiva 5"/>
          <p:cNvSpPr>
            <a:spLocks noGrp="1"/>
          </p:cNvSpPr>
          <p:nvPr>
            <p:ph type="sldNum" sz="quarter" idx="12"/>
          </p:nvPr>
        </p:nvSpPr>
        <p:spPr/>
        <p:txBody>
          <a:bodyPr/>
          <a:lstStyle/>
          <a:p>
            <a:fld id="{1C97FF98-940A-4A06-8159-30D93523CFB8}" type="slidenum">
              <a:rPr lang="it-IT" smtClean="0"/>
              <a:pPr/>
              <a:t>12</a:t>
            </a:fld>
            <a:endParaRPr lang="it-IT" dirty="0"/>
          </a:p>
        </p:txBody>
      </p:sp>
      <p:sp>
        <p:nvSpPr>
          <p:cNvPr id="3" name="Sottotitolo 2"/>
          <p:cNvSpPr>
            <a:spLocks noGrp="1"/>
          </p:cNvSpPr>
          <p:nvPr>
            <p:ph type="body" sz="quarter" idx="13"/>
          </p:nvPr>
        </p:nvSpPr>
        <p:spPr>
          <a:xfrm>
            <a:off x="220560" y="1192306"/>
            <a:ext cx="9464873" cy="4470557"/>
          </a:xfrm>
        </p:spPr>
        <p:txBody>
          <a:bodyPr/>
          <a:lstStyle/>
          <a:p>
            <a:pPr algn="just"/>
            <a:r>
              <a:rPr lang="en-US" sz="1800" dirty="0">
                <a:solidFill>
                  <a:schemeClr val="tx1"/>
                </a:solidFill>
                <a:ea typeface="+mn-ea"/>
              </a:rPr>
              <a:t>	The </a:t>
            </a:r>
            <a:r>
              <a:rPr lang="en-GB" sz="1800" dirty="0">
                <a:solidFill>
                  <a:schemeClr val="tx1"/>
                </a:solidFill>
                <a:ea typeface="+mn-ea"/>
              </a:rPr>
              <a:t>G</a:t>
            </a:r>
            <a:r>
              <a:rPr lang="en-GB" sz="1800" dirty="0">
                <a:solidFill>
                  <a:schemeClr val="tx1"/>
                </a:solidFill>
              </a:rPr>
              <a:t>eneral Audit Plan of the Corte </a:t>
            </a:r>
            <a:r>
              <a:rPr lang="en-GB" sz="1800" dirty="0" err="1">
                <a:solidFill>
                  <a:schemeClr val="tx1"/>
                </a:solidFill>
              </a:rPr>
              <a:t>dei</a:t>
            </a:r>
            <a:r>
              <a:rPr lang="en-GB" sz="1800" dirty="0">
                <a:solidFill>
                  <a:schemeClr val="tx1"/>
                </a:solidFill>
              </a:rPr>
              <a:t> </a:t>
            </a:r>
            <a:r>
              <a:rPr lang="en-GB" sz="1800" dirty="0" err="1">
                <a:solidFill>
                  <a:schemeClr val="tx1"/>
                </a:solidFill>
              </a:rPr>
              <a:t>conti</a:t>
            </a:r>
            <a:r>
              <a:rPr lang="en-GB" sz="1800" dirty="0">
                <a:solidFill>
                  <a:schemeClr val="tx1"/>
                </a:solidFill>
              </a:rPr>
              <a:t> for 2019, as approved by the United Chambers for Audit, provides for the monitoring of the compliance of the public administrations’ policies (at central and local level) with the commitments laid down by the sustainable development goals of the UN Agenda 2030. </a:t>
            </a:r>
          </a:p>
          <a:p>
            <a:pPr algn="just"/>
            <a:r>
              <a:rPr lang="en-GB" sz="1800" dirty="0">
                <a:solidFill>
                  <a:schemeClr val="tx1"/>
                </a:solidFill>
              </a:rPr>
              <a:t>	Therefore, the audit activity of the Corte </a:t>
            </a:r>
            <a:r>
              <a:rPr lang="en-GB" sz="1800" dirty="0" err="1">
                <a:solidFill>
                  <a:schemeClr val="tx1"/>
                </a:solidFill>
              </a:rPr>
              <a:t>dei</a:t>
            </a:r>
            <a:r>
              <a:rPr lang="en-GB" sz="1800" dirty="0">
                <a:solidFill>
                  <a:schemeClr val="tx1"/>
                </a:solidFill>
              </a:rPr>
              <a:t> </a:t>
            </a:r>
            <a:r>
              <a:rPr lang="en-GB" sz="1800" dirty="0" err="1">
                <a:solidFill>
                  <a:schemeClr val="tx1"/>
                </a:solidFill>
              </a:rPr>
              <a:t>conti</a:t>
            </a:r>
            <a:r>
              <a:rPr lang="en-GB" sz="1800" dirty="0">
                <a:solidFill>
                  <a:schemeClr val="tx1"/>
                </a:solidFill>
              </a:rPr>
              <a:t> should cover all the economic sectors in the UN Agenda 2030 where the State plays a fundamental role: nutrition and sustainable agriculture, health, education, gender equality, innovation, sustainable models of production and consumption, fight against climate change, international cooperation, poverty, economic and employment conditions, inequalities, conditions of cities and terrestrial ecosystems, water and sanitation facilities, energy system, condition of the sea and quality of governance, peace, justice and public institutions.</a:t>
            </a:r>
            <a:endParaRPr lang="it-IT" sz="1800" dirty="0">
              <a:solidFill>
                <a:schemeClr val="tx1"/>
              </a:solidFill>
            </a:endParaRPr>
          </a:p>
          <a:p>
            <a:pPr algn="just"/>
            <a:endParaRPr lang="it-IT" sz="2400" dirty="0">
              <a:solidFill>
                <a:schemeClr val="tx1"/>
              </a:solidFill>
              <a:ea typeface="+mn-ea"/>
            </a:endParaRPr>
          </a:p>
        </p:txBody>
      </p:sp>
    </p:spTree>
    <p:extLst>
      <p:ext uri="{BB962C8B-B14F-4D97-AF65-F5344CB8AC3E}">
        <p14:creationId xmlns:p14="http://schemas.microsoft.com/office/powerpoint/2010/main" val="336737944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387624E-6E37-426D-95B9-4F3BD25DAF67}"/>
              </a:ext>
            </a:extLst>
          </p:cNvPr>
          <p:cNvSpPr>
            <a:spLocks noGrp="1"/>
          </p:cNvSpPr>
          <p:nvPr>
            <p:ph type="dt" sz="half" idx="10"/>
          </p:nvPr>
        </p:nvSpPr>
        <p:spPr/>
        <p:txBody>
          <a:bodyPr/>
          <a:lstStyle/>
          <a:p>
            <a:r>
              <a:rPr lang="en-GB"/>
              <a:t>Bratislava, April 2-4, 2019 </a:t>
            </a:r>
            <a:endParaRPr lang="it-IT" dirty="0"/>
          </a:p>
        </p:txBody>
      </p:sp>
      <p:sp>
        <p:nvSpPr>
          <p:cNvPr id="3" name="Segnaposto piè di pagina 2">
            <a:extLst>
              <a:ext uri="{FF2B5EF4-FFF2-40B4-BE49-F238E27FC236}">
                <a16:creationId xmlns:a16="http://schemas.microsoft.com/office/drawing/2014/main" id="{4B395396-BE97-4118-9896-A7FABD6A2E8F}"/>
              </a:ext>
            </a:extLst>
          </p:cNvPr>
          <p:cNvSpPr>
            <a:spLocks noGrp="1"/>
          </p:cNvSpPr>
          <p:nvPr>
            <p:ph type="ftr" sz="quarter" idx="11"/>
          </p:nvPr>
        </p:nvSpPr>
        <p:spPr/>
        <p:txBody>
          <a:bodyPr/>
          <a:lstStyle/>
          <a:p>
            <a:pPr algn="r"/>
            <a:r>
              <a:rPr lang="it-IT" sz="900">
                <a:solidFill>
                  <a:srgbClr val="FF0000"/>
                </a:solidFill>
              </a:rPr>
              <a:t>INTOSAI Working Group on Key National Indicators     </a:t>
            </a:r>
            <a:endParaRPr lang="it-IT" sz="900" dirty="0">
              <a:solidFill>
                <a:srgbClr val="FF0000"/>
              </a:solidFill>
            </a:endParaRPr>
          </a:p>
        </p:txBody>
      </p:sp>
      <p:sp>
        <p:nvSpPr>
          <p:cNvPr id="4" name="Segnaposto numero diapositiva 3">
            <a:extLst>
              <a:ext uri="{FF2B5EF4-FFF2-40B4-BE49-F238E27FC236}">
                <a16:creationId xmlns:a16="http://schemas.microsoft.com/office/drawing/2014/main" id="{07E3B6F0-9DEA-44E2-8385-3DB6DF853A3E}"/>
              </a:ext>
            </a:extLst>
          </p:cNvPr>
          <p:cNvSpPr>
            <a:spLocks noGrp="1"/>
          </p:cNvSpPr>
          <p:nvPr>
            <p:ph type="sldNum" sz="quarter" idx="12"/>
          </p:nvPr>
        </p:nvSpPr>
        <p:spPr/>
        <p:txBody>
          <a:bodyPr/>
          <a:lstStyle/>
          <a:p>
            <a:fld id="{1C97FF98-940A-4A06-8159-30D93523CFB8}" type="slidenum">
              <a:rPr lang="it-IT" smtClean="0"/>
              <a:pPr/>
              <a:t>13</a:t>
            </a:fld>
            <a:endParaRPr lang="it-IT" dirty="0"/>
          </a:p>
        </p:txBody>
      </p:sp>
      <p:sp>
        <p:nvSpPr>
          <p:cNvPr id="5" name="Segnaposto testo 4">
            <a:extLst>
              <a:ext uri="{FF2B5EF4-FFF2-40B4-BE49-F238E27FC236}">
                <a16:creationId xmlns:a16="http://schemas.microsoft.com/office/drawing/2014/main" id="{BD937ED0-33B8-4F3A-98C6-4EAFC210DE36}"/>
              </a:ext>
            </a:extLst>
          </p:cNvPr>
          <p:cNvSpPr>
            <a:spLocks noGrp="1"/>
          </p:cNvSpPr>
          <p:nvPr>
            <p:ph type="body" sz="quarter" idx="13"/>
          </p:nvPr>
        </p:nvSpPr>
        <p:spPr>
          <a:xfrm>
            <a:off x="220561" y="1243263"/>
            <a:ext cx="9464876" cy="4180650"/>
          </a:xfrm>
        </p:spPr>
        <p:txBody>
          <a:bodyPr/>
          <a:lstStyle/>
          <a:p>
            <a:pPr algn="just"/>
            <a:r>
              <a:rPr lang="en-GB" sz="2000" dirty="0">
                <a:solidFill>
                  <a:schemeClr val="tx1"/>
                </a:solidFill>
              </a:rPr>
              <a:t>Final Remarks:</a:t>
            </a:r>
          </a:p>
          <a:p>
            <a:pPr algn="just"/>
            <a:r>
              <a:rPr lang="en-GB" sz="2000" dirty="0">
                <a:solidFill>
                  <a:schemeClr val="tx1"/>
                </a:solidFill>
              </a:rPr>
              <a:t>The BES indicators are the tools to assess the consistency of public policies with the UN Agenda 2030 commitments. The attention to the importance of </a:t>
            </a:r>
            <a:r>
              <a:rPr lang="en-US" sz="2000" dirty="0">
                <a:solidFill>
                  <a:schemeClr val="tx1"/>
                </a:solidFill>
              </a:rPr>
              <a:t>indicators of equitable and sustainable well-being - in addition to Gross Domestic Product (GDP) and other «monetary value» indicators – in order to measure not only economic performance, but also social progress is definitively growing</a:t>
            </a:r>
            <a:r>
              <a:rPr lang="it-IT" sz="2000" dirty="0">
                <a:solidFill>
                  <a:schemeClr val="tx1"/>
                </a:solidFill>
              </a:rPr>
              <a:t>.</a:t>
            </a:r>
            <a:r>
              <a:rPr lang="en-GB" sz="2400" dirty="0">
                <a:solidFill>
                  <a:schemeClr val="tx1"/>
                </a:solidFill>
              </a:rPr>
              <a:t> </a:t>
            </a:r>
          </a:p>
          <a:p>
            <a:pPr algn="just"/>
            <a:r>
              <a:rPr lang="en-GB" sz="2000" dirty="0">
                <a:solidFill>
                  <a:schemeClr val="tx1"/>
                </a:solidFill>
              </a:rPr>
              <a:t>The aim of the audit activities of the Corte </a:t>
            </a:r>
            <a:r>
              <a:rPr lang="en-GB" sz="2000" dirty="0" err="1">
                <a:solidFill>
                  <a:schemeClr val="tx1"/>
                </a:solidFill>
              </a:rPr>
              <a:t>dei</a:t>
            </a:r>
            <a:r>
              <a:rPr lang="en-GB" sz="2000" dirty="0">
                <a:solidFill>
                  <a:schemeClr val="tx1"/>
                </a:solidFill>
              </a:rPr>
              <a:t> </a:t>
            </a:r>
            <a:r>
              <a:rPr lang="en-GB" sz="2000" dirty="0" err="1">
                <a:solidFill>
                  <a:schemeClr val="tx1"/>
                </a:solidFill>
              </a:rPr>
              <a:t>conti</a:t>
            </a:r>
            <a:r>
              <a:rPr lang="en-GB" sz="2000" dirty="0">
                <a:solidFill>
                  <a:schemeClr val="tx1"/>
                </a:solidFill>
              </a:rPr>
              <a:t> is to increase the attention of the State and of the Society on the achievement of SDGs and to improve the concrete actions of the administrators in this direction. </a:t>
            </a:r>
          </a:p>
          <a:p>
            <a:pPr algn="just"/>
            <a:endParaRPr lang="en-GB" sz="2400" dirty="0">
              <a:solidFill>
                <a:schemeClr val="tx1"/>
              </a:solidFill>
            </a:endParaRPr>
          </a:p>
        </p:txBody>
      </p:sp>
    </p:spTree>
    <p:extLst>
      <p:ext uri="{BB962C8B-B14F-4D97-AF65-F5344CB8AC3E}">
        <p14:creationId xmlns:p14="http://schemas.microsoft.com/office/powerpoint/2010/main" val="1011945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D05A3FB5-B03C-4F4F-A01A-E37A49ABEF40}"/>
              </a:ext>
            </a:extLst>
          </p:cNvPr>
          <p:cNvSpPr>
            <a:spLocks noGrp="1"/>
          </p:cNvSpPr>
          <p:nvPr>
            <p:ph type="dt" sz="half" idx="10"/>
          </p:nvPr>
        </p:nvSpPr>
        <p:spPr/>
        <p:txBody>
          <a:bodyPr/>
          <a:lstStyle/>
          <a:p>
            <a:r>
              <a:rPr lang="it-IT">
                <a:solidFill>
                  <a:schemeClr val="tx1"/>
                </a:solidFill>
              </a:rPr>
              <a:t>Bratislava, 2- 4 April 2019</a:t>
            </a:r>
            <a:endParaRPr lang="it-IT" dirty="0">
              <a:solidFill>
                <a:schemeClr val="tx1"/>
              </a:solidFill>
            </a:endParaRPr>
          </a:p>
        </p:txBody>
      </p:sp>
      <p:sp>
        <p:nvSpPr>
          <p:cNvPr id="5" name="Segnaposto numero diapositiva 4">
            <a:extLst>
              <a:ext uri="{FF2B5EF4-FFF2-40B4-BE49-F238E27FC236}">
                <a16:creationId xmlns:a16="http://schemas.microsoft.com/office/drawing/2014/main" id="{71998289-38C7-4865-95E8-18C091ECB3F8}"/>
              </a:ext>
            </a:extLst>
          </p:cNvPr>
          <p:cNvSpPr>
            <a:spLocks noGrp="1"/>
          </p:cNvSpPr>
          <p:nvPr>
            <p:ph type="sldNum" sz="quarter" idx="12"/>
          </p:nvPr>
        </p:nvSpPr>
        <p:spPr/>
        <p:txBody>
          <a:bodyPr/>
          <a:lstStyle/>
          <a:p>
            <a:fld id="{1C97FF98-940A-4A06-8159-30D93523CFB8}" type="slidenum">
              <a:rPr lang="it-IT" smtClean="0"/>
              <a:pPr/>
              <a:t>14</a:t>
            </a:fld>
            <a:endParaRPr lang="it-IT" dirty="0"/>
          </a:p>
        </p:txBody>
      </p:sp>
      <p:sp>
        <p:nvSpPr>
          <p:cNvPr id="3" name="Sottotitolo 2">
            <a:extLst>
              <a:ext uri="{FF2B5EF4-FFF2-40B4-BE49-F238E27FC236}">
                <a16:creationId xmlns:a16="http://schemas.microsoft.com/office/drawing/2014/main" id="{AC583E7A-D542-4BF4-90B4-293730EFFD3E}"/>
              </a:ext>
            </a:extLst>
          </p:cNvPr>
          <p:cNvSpPr>
            <a:spLocks noGrp="1"/>
          </p:cNvSpPr>
          <p:nvPr>
            <p:ph type="body" sz="quarter" idx="13"/>
          </p:nvPr>
        </p:nvSpPr>
        <p:spPr/>
        <p:txBody>
          <a:bodyPr/>
          <a:lstStyle/>
          <a:p>
            <a:endParaRPr lang="en-GB" sz="4800" dirty="0"/>
          </a:p>
          <a:p>
            <a:pPr algn="ctr"/>
            <a:r>
              <a:rPr lang="en-GB" sz="4800" dirty="0">
                <a:solidFill>
                  <a:schemeClr val="tx1"/>
                </a:solidFill>
              </a:rPr>
              <a:t>I thank you for your attention!</a:t>
            </a:r>
          </a:p>
          <a:p>
            <a:pPr algn="ctr"/>
            <a:r>
              <a:rPr lang="en-GB" sz="3200" dirty="0">
                <a:solidFill>
                  <a:schemeClr val="accent1">
                    <a:lumMod val="75000"/>
                  </a:schemeClr>
                </a:solidFill>
                <a:hlinkClick r:id="rId2"/>
              </a:rPr>
              <a:t>giuseppe.mezzapesa@corteconti.it</a:t>
            </a:r>
            <a:endParaRPr lang="en-GB" sz="3200" dirty="0">
              <a:solidFill>
                <a:schemeClr val="accent1">
                  <a:lumMod val="75000"/>
                </a:schemeClr>
              </a:solidFill>
            </a:endParaRPr>
          </a:p>
          <a:p>
            <a:pPr algn="ctr"/>
            <a:endParaRPr lang="en-GB" sz="3200" dirty="0">
              <a:solidFill>
                <a:schemeClr val="accent1">
                  <a:lumMod val="75000"/>
                </a:schemeClr>
              </a:solidFill>
            </a:endParaRPr>
          </a:p>
        </p:txBody>
      </p:sp>
    </p:spTree>
    <p:extLst>
      <p:ext uri="{BB962C8B-B14F-4D97-AF65-F5344CB8AC3E}">
        <p14:creationId xmlns:p14="http://schemas.microsoft.com/office/powerpoint/2010/main" val="420838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egnaposto data 3"/>
          <p:cNvSpPr>
            <a:spLocks noGrp="1"/>
          </p:cNvSpPr>
          <p:nvPr>
            <p:ph type="dt" sz="half" idx="10"/>
          </p:nvPr>
        </p:nvSpPr>
        <p:spPr/>
        <p:txBody>
          <a:bodyPr>
            <a:spAutoFit/>
          </a:bodyPr>
          <a:lstStyle/>
          <a:p>
            <a:r>
              <a:rPr lang="it-IT" dirty="0">
                <a:solidFill>
                  <a:schemeClr val="tx1"/>
                </a:solidFill>
              </a:rPr>
              <a:t>Bratislava, 2 - 4 April 2019</a:t>
            </a:r>
            <a:endParaRPr lang="it-IT" dirty="0"/>
          </a:p>
        </p:txBody>
      </p:sp>
      <p:sp>
        <p:nvSpPr>
          <p:cNvPr id="8" name="Segnaposto numero diapositiva 7"/>
          <p:cNvSpPr>
            <a:spLocks noGrp="1"/>
          </p:cNvSpPr>
          <p:nvPr>
            <p:ph type="sldNum" sz="quarter" idx="12"/>
          </p:nvPr>
        </p:nvSpPr>
        <p:spPr/>
        <p:txBody>
          <a:bodyPr/>
          <a:lstStyle/>
          <a:p>
            <a:fld id="{1C97FF98-940A-4A06-8159-30D93523CFB8}" type="slidenum">
              <a:rPr lang="it-IT" smtClean="0"/>
              <a:pPr/>
              <a:t>2</a:t>
            </a:fld>
            <a:endParaRPr lang="it-IT" dirty="0"/>
          </a:p>
        </p:txBody>
      </p:sp>
      <p:sp>
        <p:nvSpPr>
          <p:cNvPr id="3" name="Sottotitolo 2"/>
          <p:cNvSpPr>
            <a:spLocks noGrp="1"/>
          </p:cNvSpPr>
          <p:nvPr>
            <p:ph type="body" sz="quarter" idx="13"/>
          </p:nvPr>
        </p:nvSpPr>
        <p:spPr>
          <a:xfrm>
            <a:off x="220560" y="1371600"/>
            <a:ext cx="9464873" cy="4347882"/>
          </a:xfrm>
        </p:spPr>
        <p:txBody>
          <a:bodyPr/>
          <a:lstStyle/>
          <a:p>
            <a:pPr lvl="0" algn="just"/>
            <a:r>
              <a:rPr lang="en-US" sz="2400" dirty="0"/>
              <a:t>	 </a:t>
            </a:r>
            <a:r>
              <a:rPr lang="en-GB" sz="2400" dirty="0">
                <a:solidFill>
                  <a:schemeClr val="tx1"/>
                </a:solidFill>
              </a:rPr>
              <a:t>Key National Indicators are a specific set of indicators that measures economic and social progress in each country and are strictly connected to the goals of the 2030 UN Agenda.</a:t>
            </a:r>
          </a:p>
          <a:p>
            <a:pPr algn="just"/>
            <a:r>
              <a:rPr lang="en-US" sz="2400" dirty="0">
                <a:solidFill>
                  <a:schemeClr val="tx1"/>
                </a:solidFill>
              </a:rPr>
              <a:t>	The UN 2030 Agenda has set out 17 Sustainable Development Goals (SDGs) relating to various areas of critical importance for progress and prosperity. Their implementation involves all countries and all political and institutional stakeholders acting in collaborative partnership.</a:t>
            </a:r>
          </a:p>
          <a:p>
            <a:pPr algn="just"/>
            <a:r>
              <a:rPr lang="en-US" sz="2400" dirty="0">
                <a:solidFill>
                  <a:schemeClr val="tx1"/>
                </a:solidFill>
              </a:rPr>
              <a:t>	</a:t>
            </a:r>
            <a:endParaRPr lang="it-IT" sz="2400" dirty="0">
              <a:solidFill>
                <a:schemeClr val="tx1"/>
              </a:solidFill>
            </a:endParaRPr>
          </a:p>
          <a:p>
            <a:pPr algn="just">
              <a:lnSpc>
                <a:spcPct val="100000"/>
              </a:lnSpc>
            </a:pPr>
            <a:endParaRPr lang="it-IT" dirty="0"/>
          </a:p>
          <a:p>
            <a:pPr>
              <a:lnSpc>
                <a:spcPct val="100000"/>
              </a:lnSpc>
            </a:pPr>
            <a:endParaRPr lang="en-US" dirty="0"/>
          </a:p>
          <a:p>
            <a:endParaRPr lang="it-IT" dirty="0"/>
          </a:p>
        </p:txBody>
      </p:sp>
    </p:spTree>
    <p:extLst>
      <p:ext uri="{BB962C8B-B14F-4D97-AF65-F5344CB8AC3E}">
        <p14:creationId xmlns:p14="http://schemas.microsoft.com/office/powerpoint/2010/main" val="2624544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EFAA23F-6958-4434-BBBB-41DF4DE67F36}"/>
              </a:ext>
            </a:extLst>
          </p:cNvPr>
          <p:cNvSpPr>
            <a:spLocks noGrp="1"/>
          </p:cNvSpPr>
          <p:nvPr>
            <p:ph type="dt" sz="half" idx="10"/>
          </p:nvPr>
        </p:nvSpPr>
        <p:spPr/>
        <p:txBody>
          <a:bodyPr/>
          <a:lstStyle/>
          <a:p>
            <a:r>
              <a:rPr lang="en-GB"/>
              <a:t>Bratislava, April 2-4, 2019 </a:t>
            </a:r>
            <a:endParaRPr lang="it-IT" dirty="0"/>
          </a:p>
        </p:txBody>
      </p:sp>
      <p:sp>
        <p:nvSpPr>
          <p:cNvPr id="3" name="Segnaposto piè di pagina 2">
            <a:extLst>
              <a:ext uri="{FF2B5EF4-FFF2-40B4-BE49-F238E27FC236}">
                <a16:creationId xmlns:a16="http://schemas.microsoft.com/office/drawing/2014/main" id="{89F3B54F-4D81-448E-8EA0-3F0FCCD40E93}"/>
              </a:ext>
            </a:extLst>
          </p:cNvPr>
          <p:cNvSpPr>
            <a:spLocks noGrp="1"/>
          </p:cNvSpPr>
          <p:nvPr>
            <p:ph type="ftr" sz="quarter" idx="11"/>
          </p:nvPr>
        </p:nvSpPr>
        <p:spPr/>
        <p:txBody>
          <a:bodyPr/>
          <a:lstStyle/>
          <a:p>
            <a:pPr algn="r"/>
            <a:r>
              <a:rPr lang="it-IT" sz="900">
                <a:solidFill>
                  <a:srgbClr val="FF0000"/>
                </a:solidFill>
              </a:rPr>
              <a:t>INTOSAI Working Group on Key National Indicators     </a:t>
            </a:r>
            <a:endParaRPr lang="it-IT" sz="900" dirty="0">
              <a:solidFill>
                <a:srgbClr val="FF0000"/>
              </a:solidFill>
            </a:endParaRPr>
          </a:p>
        </p:txBody>
      </p:sp>
      <p:sp>
        <p:nvSpPr>
          <p:cNvPr id="4" name="Segnaposto numero diapositiva 3">
            <a:extLst>
              <a:ext uri="{FF2B5EF4-FFF2-40B4-BE49-F238E27FC236}">
                <a16:creationId xmlns:a16="http://schemas.microsoft.com/office/drawing/2014/main" id="{DD8B5D9A-D327-43DF-90C6-B8F91EAB7EDD}"/>
              </a:ext>
            </a:extLst>
          </p:cNvPr>
          <p:cNvSpPr>
            <a:spLocks noGrp="1"/>
          </p:cNvSpPr>
          <p:nvPr>
            <p:ph type="sldNum" sz="quarter" idx="12"/>
          </p:nvPr>
        </p:nvSpPr>
        <p:spPr/>
        <p:txBody>
          <a:bodyPr/>
          <a:lstStyle/>
          <a:p>
            <a:fld id="{1C97FF98-940A-4A06-8159-30D93523CFB8}" type="slidenum">
              <a:rPr lang="it-IT" smtClean="0"/>
              <a:pPr/>
              <a:t>3</a:t>
            </a:fld>
            <a:endParaRPr lang="it-IT" dirty="0"/>
          </a:p>
        </p:txBody>
      </p:sp>
      <p:sp>
        <p:nvSpPr>
          <p:cNvPr id="5" name="Segnaposto testo 4">
            <a:extLst>
              <a:ext uri="{FF2B5EF4-FFF2-40B4-BE49-F238E27FC236}">
                <a16:creationId xmlns:a16="http://schemas.microsoft.com/office/drawing/2014/main" id="{85314A89-0B41-4138-9F7A-163BD0978E67}"/>
              </a:ext>
            </a:extLst>
          </p:cNvPr>
          <p:cNvSpPr>
            <a:spLocks noGrp="1"/>
          </p:cNvSpPr>
          <p:nvPr>
            <p:ph type="body" sz="quarter" idx="13"/>
          </p:nvPr>
        </p:nvSpPr>
        <p:spPr/>
        <p:txBody>
          <a:bodyPr/>
          <a:lstStyle/>
          <a:p>
            <a:pPr algn="just"/>
            <a:r>
              <a:rPr lang="en-US" sz="2400" dirty="0">
                <a:solidFill>
                  <a:schemeClr val="tx1"/>
                </a:solidFill>
              </a:rPr>
              <a:t>	The SDGs respond to the need to foster universal peace and freedom, to eradicate poverty in all its forms and dimensions, and to achieve substantial improvements, in terms of personal security, well-being and justice, in the three dimensions of sustainable development: economic, social and environmental.</a:t>
            </a:r>
            <a:endParaRPr lang="en-GB" sz="2400" dirty="0"/>
          </a:p>
        </p:txBody>
      </p:sp>
    </p:spTree>
    <p:extLst>
      <p:ext uri="{BB962C8B-B14F-4D97-AF65-F5344CB8AC3E}">
        <p14:creationId xmlns:p14="http://schemas.microsoft.com/office/powerpoint/2010/main" val="4213487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spAutoFit/>
          </a:bodyPr>
          <a:lstStyle/>
          <a:p>
            <a:r>
              <a:rPr lang="it-IT">
                <a:solidFill>
                  <a:schemeClr val="tx1"/>
                </a:solidFill>
              </a:rPr>
              <a:t>Bratislava, 2- 4 April 2019</a:t>
            </a:r>
            <a:endParaRPr lang="it-IT" dirty="0"/>
          </a:p>
        </p:txBody>
      </p:sp>
      <p:sp>
        <p:nvSpPr>
          <p:cNvPr id="6" name="Segnaposto numero diapositiva 5"/>
          <p:cNvSpPr>
            <a:spLocks noGrp="1"/>
          </p:cNvSpPr>
          <p:nvPr>
            <p:ph type="sldNum" sz="quarter" idx="12"/>
          </p:nvPr>
        </p:nvSpPr>
        <p:spPr/>
        <p:txBody>
          <a:bodyPr/>
          <a:lstStyle/>
          <a:p>
            <a:fld id="{1C97FF98-940A-4A06-8159-30D93523CFB8}" type="slidenum">
              <a:rPr lang="it-IT" smtClean="0"/>
              <a:pPr/>
              <a:t>4</a:t>
            </a:fld>
            <a:endParaRPr lang="it-IT" dirty="0"/>
          </a:p>
        </p:txBody>
      </p:sp>
      <p:sp>
        <p:nvSpPr>
          <p:cNvPr id="3" name="Sottotitolo 2"/>
          <p:cNvSpPr>
            <a:spLocks noGrp="1"/>
          </p:cNvSpPr>
          <p:nvPr>
            <p:ph type="body" sz="quarter" idx="13"/>
          </p:nvPr>
        </p:nvSpPr>
        <p:spPr>
          <a:xfrm>
            <a:off x="220560" y="1712512"/>
            <a:ext cx="9464873" cy="3900497"/>
          </a:xfrm>
        </p:spPr>
        <p:txBody>
          <a:bodyPr/>
          <a:lstStyle/>
          <a:p>
            <a:pPr algn="just"/>
            <a:r>
              <a:rPr lang="en-US" sz="2400" dirty="0"/>
              <a:t>	</a:t>
            </a:r>
            <a:r>
              <a:rPr lang="en-US" sz="2000" dirty="0">
                <a:solidFill>
                  <a:schemeClr val="tx1"/>
                </a:solidFill>
              </a:rPr>
              <a:t>The Italian National Institute of Statistics (ISTAT) is fully involved in this context. Even before the UN agenda 2030, it had developed a set of "Equitable and Sustainable Well-being indicators” (“BES” Indicators), in 12 domains with the aim of monitoring the national well-being’s progress. </a:t>
            </a:r>
          </a:p>
          <a:p>
            <a:pPr algn="just"/>
            <a:r>
              <a:rPr lang="en-US" sz="2000" dirty="0">
                <a:solidFill>
                  <a:schemeClr val="tx1"/>
                </a:solidFill>
              </a:rPr>
              <a:t>	Periodically, the BES indicators are updated by the ISTAT in order to grant their update to social and economic changes.</a:t>
            </a:r>
            <a:endParaRPr lang="it-IT" sz="2000" dirty="0">
              <a:solidFill>
                <a:schemeClr val="tx1"/>
              </a:solidFill>
            </a:endParaRPr>
          </a:p>
          <a:p>
            <a:pPr algn="just"/>
            <a:r>
              <a:rPr lang="en-US" sz="2000" dirty="0">
                <a:solidFill>
                  <a:schemeClr val="tx1"/>
                </a:solidFill>
              </a:rPr>
              <a:t>	Even if they are different in number and general in scope</a:t>
            </a:r>
            <a:r>
              <a:rPr lang="en-US" sz="2000" dirty="0"/>
              <a:t>, t</a:t>
            </a:r>
            <a:r>
              <a:rPr lang="en-US" sz="2000" dirty="0">
                <a:solidFill>
                  <a:schemeClr val="tx1"/>
                </a:solidFill>
              </a:rPr>
              <a:t>he BES Indicators cover the same areas as the SDGs indicators. </a:t>
            </a:r>
            <a:endParaRPr lang="it-IT" sz="2000" dirty="0">
              <a:solidFill>
                <a:schemeClr val="tx1"/>
              </a:solidFill>
            </a:endParaRPr>
          </a:p>
          <a:p>
            <a:pPr algn="just"/>
            <a:r>
              <a:rPr lang="en-US" sz="2400" dirty="0">
                <a:solidFill>
                  <a:schemeClr val="tx1"/>
                </a:solidFill>
              </a:rPr>
              <a:t>	</a:t>
            </a:r>
            <a:endParaRPr lang="it-IT" sz="1400" dirty="0"/>
          </a:p>
          <a:p>
            <a:pPr algn="just"/>
            <a:endParaRPr lang="it-IT" sz="1400" dirty="0"/>
          </a:p>
          <a:p>
            <a:pPr algn="just"/>
            <a:endParaRPr lang="it-IT" sz="1400" dirty="0"/>
          </a:p>
          <a:p>
            <a:pPr algn="just"/>
            <a:endParaRPr lang="it-IT" sz="1400" dirty="0"/>
          </a:p>
          <a:p>
            <a:pPr algn="just"/>
            <a:endParaRPr lang="it-IT" sz="1400" dirty="0"/>
          </a:p>
        </p:txBody>
      </p:sp>
    </p:spTree>
    <p:extLst>
      <p:ext uri="{BB962C8B-B14F-4D97-AF65-F5344CB8AC3E}">
        <p14:creationId xmlns:p14="http://schemas.microsoft.com/office/powerpoint/2010/main" val="1098409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spAutoFit/>
          </a:bodyPr>
          <a:lstStyle/>
          <a:p>
            <a:r>
              <a:rPr lang="it-IT">
                <a:solidFill>
                  <a:schemeClr val="tx1"/>
                </a:solidFill>
              </a:rPr>
              <a:t>Bratislava, 2- 4 April 2019</a:t>
            </a:r>
            <a:endParaRPr lang="it-IT" dirty="0"/>
          </a:p>
        </p:txBody>
      </p:sp>
      <p:sp>
        <p:nvSpPr>
          <p:cNvPr id="6" name="Segnaposto numero diapositiva 5"/>
          <p:cNvSpPr>
            <a:spLocks noGrp="1"/>
          </p:cNvSpPr>
          <p:nvPr>
            <p:ph type="sldNum" sz="quarter" idx="12"/>
          </p:nvPr>
        </p:nvSpPr>
        <p:spPr/>
        <p:txBody>
          <a:bodyPr/>
          <a:lstStyle/>
          <a:p>
            <a:fld id="{1C97FF98-940A-4A06-8159-30D93523CFB8}" type="slidenum">
              <a:rPr lang="it-IT" smtClean="0"/>
              <a:pPr/>
              <a:t>5</a:t>
            </a:fld>
            <a:endParaRPr lang="it-IT" dirty="0"/>
          </a:p>
        </p:txBody>
      </p:sp>
      <p:sp>
        <p:nvSpPr>
          <p:cNvPr id="3" name="Sottotitolo 2"/>
          <p:cNvSpPr>
            <a:spLocks noGrp="1"/>
          </p:cNvSpPr>
          <p:nvPr>
            <p:ph type="body" sz="quarter" idx="13"/>
          </p:nvPr>
        </p:nvSpPr>
        <p:spPr>
          <a:xfrm>
            <a:off x="220560" y="1712512"/>
            <a:ext cx="9464873" cy="3910246"/>
          </a:xfrm>
        </p:spPr>
        <p:txBody>
          <a:bodyPr/>
          <a:lstStyle/>
          <a:p>
            <a:pPr algn="just"/>
            <a:r>
              <a:rPr lang="en-US" sz="2000" dirty="0">
                <a:solidFill>
                  <a:schemeClr val="tx1"/>
                </a:solidFill>
              </a:rPr>
              <a:t>	The BES indicators have obtained an increasingly importance and have been included in the process of economic planning. </a:t>
            </a:r>
          </a:p>
          <a:p>
            <a:pPr algn="just"/>
            <a:r>
              <a:rPr lang="en-US" sz="2000" dirty="0">
                <a:solidFill>
                  <a:prstClr val="black"/>
                </a:solidFill>
              </a:rPr>
              <a:t>	The budget reform (the Law no. 163/2016) mandated the Government to monitor trends of the BES Indicators in the preceding three years and to predict their movements for the following three years, in a “no policy changes” scenario, as well as in the light of new program decisions. </a:t>
            </a:r>
          </a:p>
          <a:p>
            <a:pPr algn="just"/>
            <a:r>
              <a:rPr lang="en-US" sz="2000" dirty="0">
                <a:solidFill>
                  <a:prstClr val="black"/>
                </a:solidFill>
              </a:rPr>
              <a:t>		</a:t>
            </a:r>
            <a:endParaRPr lang="it-IT" sz="2000" dirty="0"/>
          </a:p>
          <a:p>
            <a:pPr algn="just">
              <a:lnSpc>
                <a:spcPct val="100000"/>
              </a:lnSpc>
            </a:pPr>
            <a:endParaRPr lang="en-US" sz="2400" dirty="0">
              <a:solidFill>
                <a:schemeClr val="tx1"/>
              </a:solidFill>
            </a:endParaRPr>
          </a:p>
          <a:p>
            <a:pPr algn="just"/>
            <a:endParaRPr lang="en-US" sz="2400" dirty="0">
              <a:solidFill>
                <a:schemeClr val="tx1"/>
              </a:solidFill>
            </a:endParaRPr>
          </a:p>
        </p:txBody>
      </p:sp>
    </p:spTree>
    <p:extLst>
      <p:ext uri="{BB962C8B-B14F-4D97-AF65-F5344CB8AC3E}">
        <p14:creationId xmlns:p14="http://schemas.microsoft.com/office/powerpoint/2010/main" val="2405988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4DB331BF-0A33-4B68-96F7-A1F6761788D6}"/>
              </a:ext>
            </a:extLst>
          </p:cNvPr>
          <p:cNvSpPr>
            <a:spLocks noGrp="1"/>
          </p:cNvSpPr>
          <p:nvPr>
            <p:ph type="dt" sz="half" idx="10"/>
          </p:nvPr>
        </p:nvSpPr>
        <p:spPr/>
        <p:txBody>
          <a:bodyPr/>
          <a:lstStyle/>
          <a:p>
            <a:r>
              <a:rPr lang="it-IT">
                <a:solidFill>
                  <a:schemeClr val="tx1"/>
                </a:solidFill>
              </a:rPr>
              <a:t>Bratislava, 2- 4 April 2019</a:t>
            </a:r>
            <a:endParaRPr lang="it-IT" dirty="0">
              <a:solidFill>
                <a:schemeClr val="tx1"/>
              </a:solidFill>
            </a:endParaRPr>
          </a:p>
        </p:txBody>
      </p:sp>
      <p:sp>
        <p:nvSpPr>
          <p:cNvPr id="5" name="Segnaposto numero diapositiva 4">
            <a:extLst>
              <a:ext uri="{FF2B5EF4-FFF2-40B4-BE49-F238E27FC236}">
                <a16:creationId xmlns:a16="http://schemas.microsoft.com/office/drawing/2014/main" id="{F715BA73-E2E2-4F0D-91EF-4108185CBDF8}"/>
              </a:ext>
            </a:extLst>
          </p:cNvPr>
          <p:cNvSpPr>
            <a:spLocks noGrp="1"/>
          </p:cNvSpPr>
          <p:nvPr>
            <p:ph type="sldNum" sz="quarter" idx="12"/>
          </p:nvPr>
        </p:nvSpPr>
        <p:spPr/>
        <p:txBody>
          <a:bodyPr/>
          <a:lstStyle/>
          <a:p>
            <a:fld id="{1C97FF98-940A-4A06-8159-30D93523CFB8}" type="slidenum">
              <a:rPr lang="it-IT" smtClean="0"/>
              <a:pPr/>
              <a:t>6</a:t>
            </a:fld>
            <a:endParaRPr lang="it-IT" dirty="0"/>
          </a:p>
        </p:txBody>
      </p:sp>
      <p:sp>
        <p:nvSpPr>
          <p:cNvPr id="3" name="Sottotitolo 2">
            <a:extLst>
              <a:ext uri="{FF2B5EF4-FFF2-40B4-BE49-F238E27FC236}">
                <a16:creationId xmlns:a16="http://schemas.microsoft.com/office/drawing/2014/main" id="{A788F324-33F0-4EA1-9DBF-32BC01934050}"/>
              </a:ext>
            </a:extLst>
          </p:cNvPr>
          <p:cNvSpPr>
            <a:spLocks noGrp="1"/>
          </p:cNvSpPr>
          <p:nvPr>
            <p:ph type="body" sz="quarter" idx="13"/>
          </p:nvPr>
        </p:nvSpPr>
        <p:spPr>
          <a:xfrm>
            <a:off x="220560" y="1201271"/>
            <a:ext cx="9464873" cy="4374775"/>
          </a:xfrm>
        </p:spPr>
        <p:txBody>
          <a:bodyPr/>
          <a:lstStyle/>
          <a:p>
            <a:pPr algn="just"/>
            <a:r>
              <a:rPr lang="en-US" sz="1400" dirty="0">
                <a:solidFill>
                  <a:schemeClr val="tx1"/>
                </a:solidFill>
              </a:rPr>
              <a:t>In particular, the Law no. 163/2016 established the use of BES indicators in two phases of the economic – financial planning and through </a:t>
            </a:r>
            <a:r>
              <a:rPr lang="en-US" sz="1400" u="sng" dirty="0">
                <a:solidFill>
                  <a:schemeClr val="tx1"/>
                </a:solidFill>
              </a:rPr>
              <a:t>two different documents </a:t>
            </a:r>
            <a:r>
              <a:rPr lang="en-US" sz="1400" dirty="0">
                <a:solidFill>
                  <a:schemeClr val="tx1"/>
                </a:solidFill>
              </a:rPr>
              <a:t>:</a:t>
            </a:r>
          </a:p>
          <a:p>
            <a:pPr algn="just"/>
            <a:endParaRPr lang="en-US" sz="1400" dirty="0">
              <a:solidFill>
                <a:schemeClr val="tx1"/>
              </a:solidFill>
            </a:endParaRPr>
          </a:p>
          <a:p>
            <a:pPr marL="342900" indent="-342900" algn="just">
              <a:buFont typeface="Arial" panose="020B0604020202020204" pitchFamily="34" charset="0"/>
              <a:buChar char="•"/>
            </a:pPr>
            <a:r>
              <a:rPr lang="en-US" sz="1400" dirty="0">
                <a:solidFill>
                  <a:schemeClr val="tx1"/>
                </a:solidFill>
              </a:rPr>
              <a:t>The Annex to the Economic and Financial Document (DEF) that must show, on the basis of the data provided by the ISTAT (the National Institute of Statistics), the trend of the last three-year period of the BES Indicators and the forecasts on their development in the period taken into account, through the planned measures in order to achieve the economic policy goals;</a:t>
            </a:r>
          </a:p>
          <a:p>
            <a:pPr marL="342900" indent="-342900" algn="just">
              <a:buFont typeface="Arial" panose="020B0604020202020204" pitchFamily="34" charset="0"/>
              <a:buChar char="•"/>
            </a:pPr>
            <a:endParaRPr lang="en-US" sz="1400" dirty="0">
              <a:solidFill>
                <a:schemeClr val="tx1"/>
              </a:solidFill>
            </a:endParaRPr>
          </a:p>
          <a:p>
            <a:pPr marL="342900" indent="-342900" algn="just">
              <a:buFont typeface="Arial" panose="020B0604020202020204" pitchFamily="34" charset="0"/>
              <a:buChar char="•"/>
            </a:pPr>
            <a:r>
              <a:rPr lang="en-US" sz="1400" dirty="0">
                <a:solidFill>
                  <a:schemeClr val="tx1"/>
                </a:solidFill>
              </a:rPr>
              <a:t>The Annual Report of the Minister of Economy and Finance to the Parliament (i.e. to the parliamentary competent Committees to be held each year before February 15). The Report should contain, the trend of the BES indicators analyzed in light of the effects of the Budget Law for the current three-year period, and on the most recent data provided by the ISTAT. </a:t>
            </a:r>
          </a:p>
          <a:p>
            <a:endParaRPr lang="it-IT" dirty="0"/>
          </a:p>
        </p:txBody>
      </p:sp>
    </p:spTree>
    <p:extLst>
      <p:ext uri="{BB962C8B-B14F-4D97-AF65-F5344CB8AC3E}">
        <p14:creationId xmlns:p14="http://schemas.microsoft.com/office/powerpoint/2010/main" val="192803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spAutoFit/>
          </a:bodyPr>
          <a:lstStyle/>
          <a:p>
            <a:r>
              <a:rPr lang="it-IT">
                <a:solidFill>
                  <a:schemeClr val="tx1"/>
                </a:solidFill>
              </a:rPr>
              <a:t>Bratislava, 2- 4 April 2019</a:t>
            </a:r>
            <a:endParaRPr lang="it-IT" dirty="0"/>
          </a:p>
        </p:txBody>
      </p:sp>
      <p:sp>
        <p:nvSpPr>
          <p:cNvPr id="6" name="Segnaposto numero diapositiva 5"/>
          <p:cNvSpPr>
            <a:spLocks noGrp="1"/>
          </p:cNvSpPr>
          <p:nvPr>
            <p:ph type="sldNum" sz="quarter" idx="12"/>
          </p:nvPr>
        </p:nvSpPr>
        <p:spPr/>
        <p:txBody>
          <a:bodyPr/>
          <a:lstStyle/>
          <a:p>
            <a:fld id="{1C97FF98-940A-4A06-8159-30D93523CFB8}" type="slidenum">
              <a:rPr lang="it-IT" smtClean="0"/>
              <a:pPr/>
              <a:t>7</a:t>
            </a:fld>
            <a:endParaRPr lang="it-IT" dirty="0"/>
          </a:p>
        </p:txBody>
      </p:sp>
      <p:sp>
        <p:nvSpPr>
          <p:cNvPr id="3" name="Sottotitolo 2"/>
          <p:cNvSpPr>
            <a:spLocks noGrp="1"/>
          </p:cNvSpPr>
          <p:nvPr>
            <p:ph type="body" sz="quarter" idx="13"/>
          </p:nvPr>
        </p:nvSpPr>
        <p:spPr>
          <a:xfrm>
            <a:off x="220560" y="1556084"/>
            <a:ext cx="9464873" cy="3770174"/>
          </a:xfrm>
        </p:spPr>
        <p:txBody>
          <a:bodyPr/>
          <a:lstStyle/>
          <a:p>
            <a:pPr algn="just"/>
            <a:r>
              <a:rPr lang="en-GB" sz="2000" dirty="0">
                <a:solidFill>
                  <a:schemeClr val="tx1"/>
                </a:solidFill>
              </a:rPr>
              <a:t>		</a:t>
            </a:r>
            <a:r>
              <a:rPr lang="en-GB" sz="1800" dirty="0">
                <a:solidFill>
                  <a:schemeClr val="tx1"/>
                </a:solidFill>
              </a:rPr>
              <a:t>The Government included a first group of the BES Indicators in the budget process starting from the Economic and Financial Document for 2017 (the “DEF”).</a:t>
            </a:r>
            <a:r>
              <a:rPr lang="it-IT" sz="1800" dirty="0">
                <a:solidFill>
                  <a:schemeClr val="tx1"/>
                </a:solidFill>
              </a:rPr>
              <a:t>	</a:t>
            </a:r>
          </a:p>
          <a:p>
            <a:pPr algn="just"/>
            <a:r>
              <a:rPr lang="it-IT" sz="1800" dirty="0">
                <a:solidFill>
                  <a:schemeClr val="tx1"/>
                </a:solidFill>
              </a:rPr>
              <a:t>	F</a:t>
            </a:r>
            <a:r>
              <a:rPr lang="en-US" sz="1800" dirty="0">
                <a:solidFill>
                  <a:schemeClr val="tx1"/>
                </a:solidFill>
              </a:rPr>
              <a:t>our indicators have been identified as particularly relevant for the quality of life of individual citizens and for the society as a whole in the DEF 2017 : (</a:t>
            </a:r>
            <a:r>
              <a:rPr lang="en-US" sz="1800" dirty="0" err="1">
                <a:solidFill>
                  <a:schemeClr val="tx1"/>
                </a:solidFill>
              </a:rPr>
              <a:t>i</a:t>
            </a:r>
            <a:r>
              <a:rPr lang="en-US" sz="1800" dirty="0">
                <a:solidFill>
                  <a:schemeClr val="tx1"/>
                </a:solidFill>
              </a:rPr>
              <a:t>) the average available income, (ii) the measure of inequality, (iii) the unemployment rate and (iv) the greenhouse gas emissions. </a:t>
            </a:r>
          </a:p>
          <a:p>
            <a:pPr algn="just"/>
            <a:r>
              <a:rPr lang="en-US" sz="1800" dirty="0">
                <a:solidFill>
                  <a:schemeClr val="tx1"/>
                </a:solidFill>
              </a:rPr>
              <a:t> 	 For each of these four indicators, the 2017 DEF reported the performance of: the past three years; the one foreseeable in the existing policy scenario; and the one that can be expected in a scenario resulting from foreseen policy decisions.</a:t>
            </a:r>
          </a:p>
          <a:p>
            <a:pPr algn="just"/>
            <a:endParaRPr lang="it-IT" sz="1800" dirty="0">
              <a:solidFill>
                <a:schemeClr val="tx1"/>
              </a:solidFill>
              <a:latin typeface="+mn-lt"/>
              <a:ea typeface="+mn-ea"/>
              <a:cs typeface="+mn-cs"/>
            </a:endParaRPr>
          </a:p>
          <a:p>
            <a:endParaRPr lang="it-IT" sz="1800" dirty="0">
              <a:solidFill>
                <a:schemeClr val="tx1"/>
              </a:solidFill>
              <a:latin typeface="+mn-lt"/>
              <a:ea typeface="+mn-ea"/>
              <a:cs typeface="+mn-cs"/>
            </a:endParaRPr>
          </a:p>
        </p:txBody>
      </p:sp>
    </p:spTree>
    <p:extLst>
      <p:ext uri="{BB962C8B-B14F-4D97-AF65-F5344CB8AC3E}">
        <p14:creationId xmlns:p14="http://schemas.microsoft.com/office/powerpoint/2010/main" val="817600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Rettangolo 1"/>
          <p:cNvSpPr/>
          <p:nvPr/>
        </p:nvSpPr>
        <p:spPr>
          <a:xfrm>
            <a:off x="220560" y="1084728"/>
            <a:ext cx="9156139" cy="5816977"/>
          </a:xfrm>
          <a:prstGeom prst="rect">
            <a:avLst/>
          </a:prstGeom>
        </p:spPr>
        <p:txBody>
          <a:bodyPr wrap="square">
            <a:spAutoFit/>
          </a:bodyPr>
          <a:lstStyle/>
          <a:p>
            <a:pPr algn="just"/>
            <a:r>
              <a:rPr lang="en-GB" dirty="0">
                <a:latin typeface="Arial" panose="020B0604020202020204" pitchFamily="34" charset="0"/>
                <a:cs typeface="Arial" panose="020B0604020202020204" pitchFamily="34" charset="0"/>
              </a:rPr>
              <a:t>	</a:t>
            </a:r>
            <a:r>
              <a:rPr lang="en-GB" dirty="0">
                <a:latin typeface="Book Antiqua" panose="02040602050305030304" pitchFamily="18" charset="0"/>
                <a:cs typeface="Arial" panose="020B0604020202020204" pitchFamily="34" charset="0"/>
              </a:rPr>
              <a:t>The decree of the Minister of Economy and Finance of October 16, 2017, identified the 12 BES Indicators to be included in the economic-financial planning for 2018.</a:t>
            </a:r>
          </a:p>
          <a:p>
            <a:pPr algn="just"/>
            <a:endParaRPr lang="en-GB" dirty="0">
              <a:latin typeface="Book Antiqua" panose="02040602050305030304" pitchFamily="18" charset="0"/>
              <a:cs typeface="Arial" panose="020B0604020202020204" pitchFamily="34" charset="0"/>
            </a:endParaRPr>
          </a:p>
          <a:p>
            <a:pPr algn="just"/>
            <a:r>
              <a:rPr lang="en-GB" dirty="0">
                <a:latin typeface="Book Antiqua" panose="02040602050305030304" pitchFamily="18" charset="0"/>
                <a:cs typeface="Arial" panose="020B0604020202020204" pitchFamily="34" charset="0"/>
              </a:rPr>
              <a:t>	In addition to the previously mentioned four indicators, there are:</a:t>
            </a:r>
          </a:p>
          <a:p>
            <a:r>
              <a:rPr lang="en-US" dirty="0">
                <a:latin typeface="Book Antiqua" panose="02040602050305030304" pitchFamily="18" charset="0"/>
                <a:cs typeface="Arial" panose="020B0604020202020204" pitchFamily="34" charset="0"/>
              </a:rPr>
              <a:t>- the absolute poverty index (incidence at individual level);</a:t>
            </a:r>
            <a:br>
              <a:rPr lang="en-US" dirty="0">
                <a:latin typeface="Book Antiqua" panose="02040602050305030304" pitchFamily="18" charset="0"/>
              </a:rPr>
            </a:br>
            <a:r>
              <a:rPr lang="en-US" dirty="0">
                <a:latin typeface="Book Antiqua" panose="02040602050305030304" pitchFamily="18" charset="0"/>
                <a:cs typeface="Arial" panose="020B0604020202020204" pitchFamily="34" charset="0"/>
              </a:rPr>
              <a:t>- the life expectancy in good health at birth;</a:t>
            </a:r>
          </a:p>
          <a:p>
            <a:r>
              <a:rPr lang="en-US" dirty="0">
                <a:latin typeface="Book Antiqua" panose="02040602050305030304" pitchFamily="18" charset="0"/>
                <a:cs typeface="Arial" panose="020B0604020202020204" pitchFamily="34" charset="0"/>
              </a:rPr>
              <a:t>- the excess weight; </a:t>
            </a:r>
          </a:p>
          <a:p>
            <a:r>
              <a:rPr lang="en-US" dirty="0">
                <a:latin typeface="Book Antiqua" panose="02040602050305030304" pitchFamily="18" charset="0"/>
                <a:cs typeface="Arial" panose="020B0604020202020204" pitchFamily="34" charset="0"/>
              </a:rPr>
              <a:t>-</a:t>
            </a:r>
            <a:r>
              <a:rPr lang="en-US" dirty="0">
                <a:latin typeface="Book Antiqua" panose="02040602050305030304" pitchFamily="18" charset="0"/>
              </a:rPr>
              <a:t> the </a:t>
            </a:r>
            <a:r>
              <a:rPr lang="en-US" dirty="0">
                <a:latin typeface="Book Antiqua" panose="02040602050305030304" pitchFamily="18" charset="0"/>
                <a:cs typeface="Arial" panose="020B0604020202020204" pitchFamily="34" charset="0"/>
              </a:rPr>
              <a:t>early education  leaving</a:t>
            </a:r>
            <a:r>
              <a:rPr lang="en-US" dirty="0">
                <a:latin typeface="Book Antiqua" panose="02040602050305030304" pitchFamily="18" charset="0"/>
              </a:rPr>
              <a:t>; </a:t>
            </a:r>
          </a:p>
          <a:p>
            <a:r>
              <a:rPr lang="en-US" dirty="0">
                <a:latin typeface="Book Antiqua" panose="02040602050305030304" pitchFamily="18" charset="0"/>
                <a:cs typeface="Arial" panose="020B0604020202020204" pitchFamily="34" charset="0"/>
              </a:rPr>
              <a:t>- the crime index (number of victims of home burglaries, pickpocketing and robberies per 1,000 inhabitants);</a:t>
            </a:r>
          </a:p>
          <a:p>
            <a:r>
              <a:rPr lang="en-US" dirty="0">
                <a:latin typeface="Book Antiqua" panose="02040602050305030304" pitchFamily="18" charset="0"/>
                <a:cs typeface="Arial" panose="020B0604020202020204" pitchFamily="34" charset="0"/>
              </a:rPr>
              <a:t>- the ratio between employment rate of women aged 25-49 with preschool age children and without children; </a:t>
            </a:r>
          </a:p>
          <a:p>
            <a:r>
              <a:rPr lang="en-US" dirty="0">
                <a:latin typeface="Book Antiqua" panose="02040602050305030304" pitchFamily="18" charset="0"/>
                <a:cs typeface="Arial" panose="020B0604020202020204" pitchFamily="34" charset="0"/>
              </a:rPr>
              <a:t>- the index of civil justice efficiency (real average duration - in days - of civil justice proceedings); </a:t>
            </a:r>
          </a:p>
          <a:p>
            <a:r>
              <a:rPr lang="en-US" dirty="0">
                <a:latin typeface="Book Antiqua" panose="02040602050305030304" pitchFamily="18" charset="0"/>
                <a:cs typeface="Arial" panose="020B0604020202020204" pitchFamily="34" charset="0"/>
              </a:rPr>
              <a:t>- the index of illegal construction (number of illegal buildings for 100 buildings authorized by the municipalities).</a:t>
            </a:r>
          </a:p>
          <a:p>
            <a:pPr algn="just"/>
            <a:endParaRPr lang="en-US" dirty="0">
              <a:latin typeface="Arial" panose="020B0604020202020204" pitchFamily="34" charset="0"/>
              <a:cs typeface="Arial" panose="020B0604020202020204" pitchFamily="34" charset="0"/>
            </a:endParaRPr>
          </a:p>
          <a:p>
            <a:pPr algn="just"/>
            <a:endParaRPr lang="it-IT" sz="2400" dirty="0">
              <a:latin typeface="Arial" panose="020B0604020202020204" pitchFamily="34" charset="0"/>
              <a:cs typeface="Arial" panose="020B0604020202020204" pitchFamily="34" charset="0"/>
            </a:endParaRPr>
          </a:p>
          <a:p>
            <a:pPr algn="just"/>
            <a:r>
              <a:rPr lang="it-IT" sz="2400" dirty="0">
                <a:latin typeface="Arial" panose="020B0604020202020204" pitchFamily="34" charset="0"/>
                <a:cs typeface="Arial" panose="020B0604020202020204" pitchFamily="34" charset="0"/>
              </a:rPr>
              <a:t> </a:t>
            </a:r>
            <a:endParaRPr lang="it-IT" dirty="0"/>
          </a:p>
        </p:txBody>
      </p:sp>
      <p:sp>
        <p:nvSpPr>
          <p:cNvPr id="5" name="Segnaposto data 3"/>
          <p:cNvSpPr>
            <a:spLocks noGrp="1"/>
          </p:cNvSpPr>
          <p:nvPr>
            <p:ph type="dt" sz="half" idx="10"/>
          </p:nvPr>
        </p:nvSpPr>
        <p:spPr/>
        <p:txBody>
          <a:bodyPr>
            <a:spAutoFit/>
          </a:bodyPr>
          <a:lstStyle/>
          <a:p>
            <a:r>
              <a:rPr lang="it-IT">
                <a:solidFill>
                  <a:schemeClr val="tx1"/>
                </a:solidFill>
              </a:rPr>
              <a:t>Bratislava, 2- 4 April 2019</a:t>
            </a:r>
            <a:endParaRPr lang="it-IT" dirty="0"/>
          </a:p>
        </p:txBody>
      </p:sp>
      <p:sp>
        <p:nvSpPr>
          <p:cNvPr id="3" name="Segnaposto testo 2">
            <a:extLst>
              <a:ext uri="{FF2B5EF4-FFF2-40B4-BE49-F238E27FC236}">
                <a16:creationId xmlns:a16="http://schemas.microsoft.com/office/drawing/2014/main" id="{B7AE712F-81AF-4AC2-9451-8147DA0753F6}"/>
              </a:ext>
            </a:extLst>
          </p:cNvPr>
          <p:cNvSpPr>
            <a:spLocks noGrp="1"/>
          </p:cNvSpPr>
          <p:nvPr>
            <p:ph type="body" sz="quarter" idx="13"/>
          </p:nvPr>
        </p:nvSpPr>
        <p:spPr>
          <a:xfrm flipV="1">
            <a:off x="529301" y="5616400"/>
            <a:ext cx="1532582" cy="94117"/>
          </a:xfrm>
        </p:spPr>
        <p:txBody>
          <a:bodyPr/>
          <a:lstStyle/>
          <a:p>
            <a:r>
              <a:rPr lang="it-IT" dirty="0"/>
              <a:t>			</a:t>
            </a:r>
          </a:p>
        </p:txBody>
      </p:sp>
    </p:spTree>
    <p:extLst>
      <p:ext uri="{BB962C8B-B14F-4D97-AF65-F5344CB8AC3E}">
        <p14:creationId xmlns:p14="http://schemas.microsoft.com/office/powerpoint/2010/main" val="228553345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2B7779AE-688E-436A-8CAC-E6C3598D5957}"/>
              </a:ext>
            </a:extLst>
          </p:cNvPr>
          <p:cNvSpPr>
            <a:spLocks noGrp="1"/>
          </p:cNvSpPr>
          <p:nvPr>
            <p:ph type="dt" sz="half" idx="10"/>
          </p:nvPr>
        </p:nvSpPr>
        <p:spPr/>
        <p:txBody>
          <a:bodyPr/>
          <a:lstStyle/>
          <a:p>
            <a:r>
              <a:rPr lang="it-IT">
                <a:solidFill>
                  <a:schemeClr val="tx1"/>
                </a:solidFill>
              </a:rPr>
              <a:t>Bratislava, 2- 4 April 2019</a:t>
            </a:r>
            <a:endParaRPr lang="it-IT" dirty="0">
              <a:solidFill>
                <a:schemeClr val="tx1"/>
              </a:solidFill>
            </a:endParaRPr>
          </a:p>
        </p:txBody>
      </p:sp>
      <p:sp>
        <p:nvSpPr>
          <p:cNvPr id="5" name="Segnaposto numero diapositiva 4">
            <a:extLst>
              <a:ext uri="{FF2B5EF4-FFF2-40B4-BE49-F238E27FC236}">
                <a16:creationId xmlns:a16="http://schemas.microsoft.com/office/drawing/2014/main" id="{9B2E80FF-37E3-4721-B049-69081FC044B3}"/>
              </a:ext>
            </a:extLst>
          </p:cNvPr>
          <p:cNvSpPr>
            <a:spLocks noGrp="1"/>
          </p:cNvSpPr>
          <p:nvPr>
            <p:ph type="sldNum" sz="quarter" idx="12"/>
          </p:nvPr>
        </p:nvSpPr>
        <p:spPr/>
        <p:txBody>
          <a:bodyPr/>
          <a:lstStyle/>
          <a:p>
            <a:fld id="{1C97FF98-940A-4A06-8159-30D93523CFB8}" type="slidenum">
              <a:rPr lang="it-IT" smtClean="0"/>
              <a:pPr/>
              <a:t>9</a:t>
            </a:fld>
            <a:endParaRPr lang="it-IT" dirty="0"/>
          </a:p>
        </p:txBody>
      </p:sp>
      <p:sp>
        <p:nvSpPr>
          <p:cNvPr id="3" name="Sottotitolo 2">
            <a:extLst>
              <a:ext uri="{FF2B5EF4-FFF2-40B4-BE49-F238E27FC236}">
                <a16:creationId xmlns:a16="http://schemas.microsoft.com/office/drawing/2014/main" id="{5231651E-850D-4C08-B3B1-E9E60E149B83}"/>
              </a:ext>
            </a:extLst>
          </p:cNvPr>
          <p:cNvSpPr>
            <a:spLocks noGrp="1"/>
          </p:cNvSpPr>
          <p:nvPr>
            <p:ph type="body" sz="quarter" idx="13"/>
          </p:nvPr>
        </p:nvSpPr>
        <p:spPr>
          <a:xfrm>
            <a:off x="220558" y="1281954"/>
            <a:ext cx="9464875" cy="4044304"/>
          </a:xfrm>
        </p:spPr>
        <p:txBody>
          <a:bodyPr/>
          <a:lstStyle/>
          <a:p>
            <a:pPr algn="just"/>
            <a:r>
              <a:rPr lang="en-GB" sz="2400" dirty="0">
                <a:solidFill>
                  <a:schemeClr val="tx1"/>
                </a:solidFill>
              </a:rPr>
              <a:t>	</a:t>
            </a:r>
          </a:p>
          <a:p>
            <a:pPr algn="just"/>
            <a:r>
              <a:rPr lang="en-GB" sz="2000" dirty="0">
                <a:solidFill>
                  <a:schemeClr val="tx1"/>
                </a:solidFill>
              </a:rPr>
              <a:t>	Therefore, the 2018 DEF has taken into consideration the whole list of 12 indicators with the aim of meeting the new needs of the society and updating the macroeconomic scenario.</a:t>
            </a:r>
          </a:p>
          <a:p>
            <a:pPr algn="just"/>
            <a:r>
              <a:rPr lang="en-GB" sz="2000" dirty="0">
                <a:solidFill>
                  <a:schemeClr val="tx1"/>
                </a:solidFill>
              </a:rPr>
              <a:t>	Hence, the Italian Government has recognized the fundamental role of the BES Indicators in drawing and measuring its economic policy action.</a:t>
            </a:r>
          </a:p>
          <a:p>
            <a:pPr algn="just"/>
            <a:endParaRPr lang="en-GB" sz="2000" dirty="0">
              <a:solidFill>
                <a:schemeClr val="tx1"/>
              </a:solidFill>
            </a:endParaRPr>
          </a:p>
          <a:p>
            <a:endParaRPr lang="en-GB" dirty="0"/>
          </a:p>
        </p:txBody>
      </p:sp>
    </p:spTree>
    <p:extLst>
      <p:ext uri="{BB962C8B-B14F-4D97-AF65-F5344CB8AC3E}">
        <p14:creationId xmlns:p14="http://schemas.microsoft.com/office/powerpoint/2010/main" val="2944517394"/>
      </p:ext>
    </p:extLst>
  </p:cSld>
  <p:clrMapOvr>
    <a:masterClrMapping/>
  </p:clrMapOvr>
</p:sld>
</file>

<file path=ppt/theme/theme1.xml><?xml version="1.0" encoding="utf-8"?>
<a:theme xmlns:a="http://schemas.openxmlformats.org/drawingml/2006/main" name="1_TemaCd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1"/>
        </a:solidFill>
        <a:ln>
          <a:noFill/>
        </a:ln>
      </a:spPr>
      <a:bodyPr vert="horz" wrap="square" lIns="91440" tIns="45721" rIns="91440" bIns="45721" rtlCol="0" anchor="ctr">
        <a:noAutofit/>
      </a:bodyPr>
      <a:lstStyle>
        <a:defPPr>
          <a:defRPr sz="1500" dirty="0">
            <a:solidFill>
              <a:srgbClr val="A92A1A"/>
            </a:solidFill>
            <a:latin typeface="Myriad Pro" panose="020B0503030403020204" pitchFamily="34" charset="0"/>
          </a:defRPr>
        </a:defPPr>
      </a:lstStyle>
    </a:txDef>
  </a:objectDefaults>
  <a:extraClrSchemeLst/>
  <a:extLst>
    <a:ext uri="{05A4C25C-085E-4340-85A3-A5531E510DB2}">
      <thm15:themeFamily xmlns:thm15="http://schemas.microsoft.com/office/thememl/2012/main" name="TemaCdc" id="{A921F758-B88F-4CF7-B0EB-A581D0EB4DBE}" vid="{9080D9CD-EDE6-41E4-BD77-3D49672C436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EEBE80CB39E8746912E338236BC0FF8" ma:contentTypeVersion="6" ma:contentTypeDescription="Creare un nuovo documento." ma:contentTypeScope="" ma:versionID="a3caffaebde7123a79e8d7bb60592e60">
  <xsd:schema xmlns:xsd="http://www.w3.org/2001/XMLSchema" xmlns:xs="http://www.w3.org/2001/XMLSchema" xmlns:p="http://schemas.microsoft.com/office/2006/metadata/properties" xmlns:ns2="3b225904-f42f-4a57-a8ec-21a003558815" targetNamespace="http://schemas.microsoft.com/office/2006/metadata/properties" ma:root="true" ma:fieldsID="2f2f7984f8ee8da0838a6b4e2b4eea78" ns2:_="">
    <xsd:import namespace="3b225904-f42f-4a57-a8ec-21a00355881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225904-f42f-4a57-a8ec-21a0035588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46A737-AA52-471E-96EC-64B1519BAE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225904-f42f-4a57-a8ec-21a0035588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008C8F-58CD-4563-979A-7F5E2FAA3F33}">
  <ds:schemaRefs>
    <ds:schemaRef ds:uri="http://schemas.microsoft.com/sharepoint/v3/contenttype/forms"/>
  </ds:schemaRefs>
</ds:datastoreItem>
</file>

<file path=customXml/itemProps3.xml><?xml version="1.0" encoding="utf-8"?>
<ds:datastoreItem xmlns:ds="http://schemas.openxmlformats.org/officeDocument/2006/customXml" ds:itemID="{3ED8247F-E1BB-41BB-80D0-DE08EDF15F67}">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3b225904-f42f-4a57-a8ec-21a003558815"/>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4199</TotalTime>
  <Words>408</Words>
  <Application>Microsoft Office PowerPoint</Application>
  <PresentationFormat>A4 (21x29,7 cm)</PresentationFormat>
  <Paragraphs>84</Paragraphs>
  <Slides>14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14</vt:i4>
      </vt:variant>
    </vt:vector>
  </HeadingPairs>
  <TitlesOfParts>
    <vt:vector size="20" baseType="lpstr">
      <vt:lpstr>Times New Roman</vt:lpstr>
      <vt:lpstr>Book Antiqua</vt:lpstr>
      <vt:lpstr>Arial</vt:lpstr>
      <vt:lpstr>Verdana</vt:lpstr>
      <vt:lpstr>Calibri</vt:lpstr>
      <vt:lpstr>1_TemaCdc</vt:lpstr>
      <vt:lpstr>INTOSAI WORKING GROUP ON KEY NATIONAL INDICATORS   The Recent Developments of KNIs in Italy Bratislava - April 2 – 4,  2019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Frattaroli Daniela</dc:creator>
  <cp:lastModifiedBy>Romagnoli Carla</cp:lastModifiedBy>
  <cp:revision>201</cp:revision>
  <cp:lastPrinted>2019-03-25T10:33:46Z</cp:lastPrinted>
  <dcterms:created xsi:type="dcterms:W3CDTF">2014-07-01T08:47:01Z</dcterms:created>
  <dcterms:modified xsi:type="dcterms:W3CDTF">2019-03-26T12:46:36Z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0x0101000EEBE80CB39E8746912E338236BC0FF8</vt:lpwstr>
  </property>
  <property fmtid="{D5CDD505-2E9C-101B-9397-08002B2CF9AE}" pid="3" name="Order">
    <vt:r8>4254400</vt:r8>
  </property>
</Properties>
</file>