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303" r:id="rId3"/>
    <p:sldId id="294" r:id="rId4"/>
    <p:sldId id="258" r:id="rId5"/>
    <p:sldId id="306" r:id="rId6"/>
    <p:sldId id="295" r:id="rId7"/>
    <p:sldId id="263" r:id="rId8"/>
    <p:sldId id="262" r:id="rId9"/>
    <p:sldId id="261" r:id="rId10"/>
    <p:sldId id="270" r:id="rId11"/>
    <p:sldId id="274" r:id="rId12"/>
    <p:sldId id="277" r:id="rId13"/>
    <p:sldId id="296" r:id="rId14"/>
    <p:sldId id="297" r:id="rId15"/>
    <p:sldId id="280" r:id="rId16"/>
    <p:sldId id="302" r:id="rId17"/>
    <p:sldId id="282" r:id="rId18"/>
    <p:sldId id="287" r:id="rId19"/>
    <p:sldId id="307" r:id="rId20"/>
    <p:sldId id="298" r:id="rId21"/>
    <p:sldId id="299" r:id="rId22"/>
    <p:sldId id="300" r:id="rId23"/>
    <p:sldId id="301" r:id="rId24"/>
    <p:sldId id="305"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94660"/>
  </p:normalViewPr>
  <p:slideViewPr>
    <p:cSldViewPr snapToGrid="0">
      <p:cViewPr varScale="1">
        <p:scale>
          <a:sx n="32" d="100"/>
          <a:sy n="32" d="100"/>
        </p:scale>
        <p:origin x="732" y="56"/>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34181609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469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8467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94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148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4833937" y="2303859"/>
            <a:ext cx="14716126" cy="4643438"/>
          </a:xfrm>
          <a:prstGeom prst="rect">
            <a:avLst/>
          </a:prstGeom>
        </p:spPr>
        <p:txBody>
          <a:bodyPr anchor="b"/>
          <a:lstStyle/>
          <a:p>
            <a:r>
              <a:t>Title Text</a:t>
            </a:r>
          </a:p>
        </p:txBody>
      </p:sp>
      <p:sp>
        <p:nvSpPr>
          <p:cNvPr id="12" name="Shape 12"/>
          <p:cNvSpPr>
            <a:spLocks noGrp="1"/>
          </p:cNvSpPr>
          <p:nvPr>
            <p:ph type="body" sz="quarter" idx="1"/>
          </p:nvPr>
        </p:nvSpPr>
        <p:spPr>
          <a:xfrm>
            <a:off x="4833937" y="7072312"/>
            <a:ext cx="14716126" cy="1589485"/>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D9120-80CD-4F9F-9EFA-D9D5B68BCEF7}"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922583" y="13010554"/>
            <a:ext cx="520975" cy="513601"/>
          </a:xfrm>
        </p:spPr>
        <p:txBody>
          <a:bodyPr/>
          <a:lstStyle/>
          <a:p>
            <a:fld id="{DC70770E-694B-47CE-A77C-985C5DC93018}" type="slidenum">
              <a:rPr lang="en-US" smtClean="0"/>
              <a:t>‹#›</a:t>
            </a:fld>
            <a:endParaRPr lang="en-US"/>
          </a:p>
        </p:txBody>
      </p:sp>
    </p:spTree>
    <p:extLst>
      <p:ext uri="{BB962C8B-B14F-4D97-AF65-F5344CB8AC3E}">
        <p14:creationId xmlns:p14="http://schemas.microsoft.com/office/powerpoint/2010/main" val="1478114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4833937" y="9447609"/>
            <a:ext cx="14716126" cy="2000251"/>
          </a:xfrm>
          <a:prstGeom prst="rect">
            <a:avLst/>
          </a:prstGeom>
        </p:spPr>
        <p:txBody>
          <a:bodyPr anchor="b"/>
          <a:lstStyle/>
          <a:p>
            <a:r>
              <a:t>Title Text</a:t>
            </a:r>
          </a:p>
        </p:txBody>
      </p:sp>
      <p:sp>
        <p:nvSpPr>
          <p:cNvPr id="22" name="Shape 22"/>
          <p:cNvSpPr>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4833937" y="4536281"/>
            <a:ext cx="14716126" cy="4643438"/>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4387453" y="892968"/>
            <a:ext cx="7500938" cy="5607845"/>
          </a:xfrm>
          <a:prstGeom prst="rect">
            <a:avLst/>
          </a:prstGeom>
        </p:spPr>
        <p:txBody>
          <a:bodyPr anchor="b"/>
          <a:lstStyle>
            <a:lvl1pPr>
              <a:defRPr sz="8400"/>
            </a:lvl1pPr>
          </a:lstStyle>
          <a:p>
            <a:r>
              <a:t>Title Text</a:t>
            </a:r>
          </a:p>
        </p:txBody>
      </p:sp>
      <p:sp>
        <p:nvSpPr>
          <p:cNvPr id="40" name="Shape 40"/>
          <p:cNvSpPr>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4387453" y="1785937"/>
            <a:ext cx="15609094" cy="101441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387453" y="625078"/>
            <a:ext cx="15609094" cy="303609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Title Text</a:t>
            </a:r>
          </a:p>
        </p:txBody>
      </p:sp>
      <p:sp>
        <p:nvSpPr>
          <p:cNvPr id="3" name="Shape 3"/>
          <p:cNvSpPr>
            <a:spLocks noGrp="1"/>
          </p:cNvSpPr>
          <p:nvPr>
            <p:ph type="body" idx="1"/>
          </p:nvPr>
        </p:nvSpPr>
        <p:spPr>
          <a:xfrm>
            <a:off x="4387453" y="3661171"/>
            <a:ext cx="15609094" cy="884039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themeOverride" Target="../theme/themeOverride1.xml"/><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2.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themeOverride" Target="../theme/themeOverride3.xml"/><Relationship Id="rId5" Type="http://schemas.openxmlformats.org/officeDocument/2006/relationships/image" Target="../media/image6.jp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0032"/>
            <a:ext cx="24384000" cy="13718856"/>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3725789271"/>
              </p:ext>
            </p:extLst>
          </p:nvPr>
        </p:nvGraphicFramePr>
        <p:xfrm>
          <a:off x="1404938" y="1979613"/>
          <a:ext cx="7038975" cy="4697412"/>
        </p:xfrm>
        <a:graphic>
          <a:graphicData uri="http://schemas.openxmlformats.org/presentationml/2006/ole">
            <mc:AlternateContent xmlns:mc="http://schemas.openxmlformats.org/markup-compatibility/2006">
              <mc:Choice xmlns:v="urn:schemas-microsoft-com:vml" Requires="v">
                <p:oleObj spid="_x0000_s1230" name="Acrobat Document" r:id="rId4" imgW="8905649" imgH="5943330" progId="AcroExch.Document.DC">
                  <p:embed/>
                </p:oleObj>
              </mc:Choice>
              <mc:Fallback>
                <p:oleObj name="Acrobat Document" r:id="rId4" imgW="8905649" imgH="5943330" progId="AcroExch.Document.DC">
                  <p:embed/>
                  <p:pic>
                    <p:nvPicPr>
                      <p:cNvPr id="0" name=""/>
                      <p:cNvPicPr/>
                      <p:nvPr/>
                    </p:nvPicPr>
                    <p:blipFill>
                      <a:blip r:embed="rId5"/>
                      <a:stretch>
                        <a:fillRect/>
                      </a:stretch>
                    </p:blipFill>
                    <p:spPr>
                      <a:xfrm>
                        <a:off x="1404938" y="1979613"/>
                        <a:ext cx="7038975" cy="4697412"/>
                      </a:xfrm>
                      <a:prstGeom prst="rect">
                        <a:avLst/>
                      </a:prstGeom>
                    </p:spPr>
                  </p:pic>
                </p:oleObj>
              </mc:Fallback>
            </mc:AlternateContent>
          </a:graphicData>
        </a:graphic>
      </p:graphicFrame>
      <p:sp>
        <p:nvSpPr>
          <p:cNvPr id="7" name="TextBox 7"/>
          <p:cNvSpPr txBox="1"/>
          <p:nvPr/>
        </p:nvSpPr>
        <p:spPr>
          <a:xfrm>
            <a:off x="9848851" y="1393786"/>
            <a:ext cx="12654310" cy="1815882"/>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smtClean="0"/>
              <a:t>1-The </a:t>
            </a:r>
            <a:r>
              <a:rPr lang="en-US" sz="2800" b="1" dirty="0"/>
              <a:t>project of developing the national framework for measuring the governmental performance of the State of Kuwait </a:t>
            </a:r>
            <a:r>
              <a:rPr lang="en-US" sz="2800" b="1" dirty="0" smtClean="0"/>
              <a:t>Audit Bureau's</a:t>
            </a:r>
          </a:p>
          <a:p>
            <a:pPr algn="ctr"/>
            <a:r>
              <a:rPr lang="en-US" sz="2800" b="1" dirty="0" smtClean="0"/>
              <a:t>2- </a:t>
            </a:r>
            <a:r>
              <a:rPr lang="en-US" sz="2800" b="1" dirty="0"/>
              <a:t>vision on the draft audit manual on the use and development of INTOSAI's national performance indicators</a:t>
            </a:r>
            <a:endParaRPr lang="ar-KW" sz="4800" b="1" dirty="0"/>
          </a:p>
        </p:txBody>
      </p:sp>
      <p:sp>
        <p:nvSpPr>
          <p:cNvPr id="8" name="TextBox 8"/>
          <p:cNvSpPr txBox="1"/>
          <p:nvPr/>
        </p:nvSpPr>
        <p:spPr>
          <a:xfrm>
            <a:off x="13608843" y="4087968"/>
            <a:ext cx="5507420" cy="584775"/>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smtClean="0"/>
              <a:t>Prepared by </a:t>
            </a:r>
            <a:r>
              <a:rPr lang="ar-KW" sz="3200" b="1" dirty="0" smtClean="0"/>
              <a:t> </a:t>
            </a:r>
          </a:p>
        </p:txBody>
      </p:sp>
      <p:sp>
        <p:nvSpPr>
          <p:cNvPr id="6" name="TextBox 8"/>
          <p:cNvSpPr txBox="1"/>
          <p:nvPr/>
        </p:nvSpPr>
        <p:spPr>
          <a:xfrm>
            <a:off x="16794377" y="4672744"/>
            <a:ext cx="5507420" cy="1569660"/>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smtClean="0"/>
              <a:t>Salah Alkhudari</a:t>
            </a:r>
            <a:endParaRPr lang="ar-KW" sz="3200" b="1" dirty="0" smtClean="0"/>
          </a:p>
          <a:p>
            <a:pPr algn="ctr"/>
            <a:r>
              <a:rPr lang="en-US" sz="3200" b="1" dirty="0" smtClean="0"/>
              <a:t>Division head</a:t>
            </a:r>
            <a:endParaRPr lang="ar-KW" sz="3200" b="1" dirty="0" smtClean="0"/>
          </a:p>
          <a:p>
            <a:pPr algn="ctr"/>
            <a:r>
              <a:rPr lang="en-US" sz="3200" b="1" dirty="0" smtClean="0"/>
              <a:t>IT department</a:t>
            </a:r>
            <a:endParaRPr lang="ar-KW" sz="3200" b="1" dirty="0" smtClean="0"/>
          </a:p>
        </p:txBody>
      </p:sp>
      <p:sp>
        <p:nvSpPr>
          <p:cNvPr id="9" name="TextBox 8"/>
          <p:cNvSpPr txBox="1"/>
          <p:nvPr/>
        </p:nvSpPr>
        <p:spPr>
          <a:xfrm>
            <a:off x="10412163" y="4672743"/>
            <a:ext cx="5507420" cy="1569660"/>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smtClean="0"/>
              <a:t>Khaled AlShihab</a:t>
            </a:r>
            <a:endParaRPr lang="ar-KW" sz="3200" b="1" dirty="0" smtClean="0"/>
          </a:p>
          <a:p>
            <a:pPr algn="ctr"/>
            <a:r>
              <a:rPr lang="en-US" sz="3200" b="1" dirty="0" smtClean="0"/>
              <a:t>Senior auditor </a:t>
            </a:r>
            <a:endParaRPr lang="ar-KW" sz="3200" b="1" dirty="0" smtClean="0"/>
          </a:p>
          <a:p>
            <a:pPr algn="ctr"/>
            <a:r>
              <a:rPr lang="en-US" sz="3200" b="1" dirty="0" smtClean="0"/>
              <a:t>Company sector</a:t>
            </a:r>
            <a:endParaRPr lang="ar-KW" sz="3200" b="1" dirty="0" smtClean="0"/>
          </a:p>
        </p:txBody>
      </p:sp>
      <p:sp>
        <p:nvSpPr>
          <p:cNvPr id="11" name="Shape 145"/>
          <p:cNvSpPr/>
          <p:nvPr/>
        </p:nvSpPr>
        <p:spPr>
          <a:xfrm>
            <a:off x="14117444" y="8011278"/>
            <a:ext cx="7683830" cy="759822"/>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lvl="1" algn="l" defTabSz="642937">
              <a:defRPr sz="4500">
                <a:solidFill>
                  <a:srgbClr val="2D2D2D"/>
                </a:solidFill>
                <a:latin typeface="Times New Roman"/>
                <a:ea typeface="Times New Roman"/>
                <a:cs typeface="Times New Roman"/>
                <a:sym typeface="Times New Roman"/>
              </a:defRPr>
            </a:pPr>
            <a:r>
              <a:rPr lang="en-US" sz="4000" dirty="0" smtClean="0">
                <a:solidFill>
                  <a:srgbClr val="2D2D2D"/>
                </a:solidFill>
                <a:latin typeface="Times New Roman" panose="02020603050405020304" pitchFamily="18" charset="0"/>
                <a:ea typeface="Times New Roman"/>
                <a:cs typeface="Times New Roman" panose="02020603050405020304" pitchFamily="18" charset="0"/>
              </a:rPr>
              <a:t> INTOSAI  </a:t>
            </a:r>
            <a:r>
              <a:rPr lang="ar-KW" sz="4000" dirty="0" smtClean="0">
                <a:solidFill>
                  <a:srgbClr val="2D2D2D"/>
                </a:solidFill>
                <a:latin typeface="Times New Roman" panose="02020603050405020304" pitchFamily="18" charset="0"/>
                <a:ea typeface="Times New Roman"/>
                <a:cs typeface="Times New Roman" panose="02020603050405020304" pitchFamily="18" charset="0"/>
              </a:rPr>
              <a:t> </a:t>
            </a:r>
            <a:r>
              <a:rPr lang="en-US" sz="4000" dirty="0" smtClean="0">
                <a:solidFill>
                  <a:srgbClr val="2D2D2D"/>
                </a:solidFill>
                <a:latin typeface="Times New Roman" panose="02020603050405020304" pitchFamily="18" charset="0"/>
                <a:ea typeface="Times New Roman"/>
                <a:cs typeface="Times New Roman" panose="02020603050405020304" pitchFamily="18" charset="0"/>
              </a:rPr>
              <a:t>WGKNI – Work Shop</a:t>
            </a:r>
            <a:endParaRPr sz="4000" dirty="0">
              <a:solidFill>
                <a:srgbClr val="2D2D2D"/>
              </a:solidFill>
              <a:latin typeface="Times New Roman" panose="02020603050405020304" pitchFamily="18" charset="0"/>
              <a:ea typeface="Times New Roman"/>
              <a:cs typeface="Times New Roman" panose="02020603050405020304" pitchFamily="18" charset="0"/>
            </a:endParaRPr>
          </a:p>
        </p:txBody>
      </p:sp>
      <p:sp>
        <p:nvSpPr>
          <p:cNvPr id="13" name="Shape 145"/>
          <p:cNvSpPr/>
          <p:nvPr/>
        </p:nvSpPr>
        <p:spPr>
          <a:xfrm>
            <a:off x="9523141" y="8649666"/>
            <a:ext cx="12278133" cy="836767"/>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lvl="1" algn="just" defTabSz="642937" rtl="1">
              <a:defRPr sz="4500">
                <a:solidFill>
                  <a:srgbClr val="2D2D2D"/>
                </a:solidFill>
                <a:latin typeface="Times New Roman"/>
                <a:ea typeface="Times New Roman"/>
                <a:cs typeface="Times New Roman"/>
                <a:sym typeface="Times New Roman"/>
              </a:defRPr>
            </a:pPr>
            <a:r>
              <a:rPr lang="en-US" sz="4500" dirty="0">
                <a:sym typeface="Times New Roman"/>
              </a:rPr>
              <a:t>Slovakia</a:t>
            </a:r>
            <a:r>
              <a:rPr lang="ar-KW" sz="4000" dirty="0" smtClean="0">
                <a:solidFill>
                  <a:srgbClr val="2D2D2D"/>
                </a:solidFill>
                <a:latin typeface="Times New Roman" panose="02020603050405020304" pitchFamily="18" charset="0"/>
                <a:ea typeface="Times New Roman"/>
                <a:cs typeface="Times New Roman" panose="02020603050405020304" pitchFamily="18" charset="0"/>
              </a:rPr>
              <a:t> /</a:t>
            </a:r>
            <a:r>
              <a:rPr lang="en-US" sz="4500" dirty="0" smtClean="0">
                <a:sym typeface="Times New Roman"/>
              </a:rPr>
              <a:t>Bratislava </a:t>
            </a:r>
            <a:r>
              <a:rPr lang="ar-KW" sz="4000" dirty="0" smtClean="0">
                <a:solidFill>
                  <a:srgbClr val="2D2D2D"/>
                </a:solidFill>
                <a:latin typeface="Times New Roman" panose="02020603050405020304" pitchFamily="18" charset="0"/>
                <a:ea typeface="Times New Roman"/>
                <a:cs typeface="Times New Roman" panose="02020603050405020304" pitchFamily="18" charset="0"/>
              </a:rPr>
              <a:t>2-4 / 04/ 2019</a:t>
            </a:r>
            <a:endParaRPr sz="4000" dirty="0">
              <a:solidFill>
                <a:srgbClr val="2D2D2D"/>
              </a:solidFill>
              <a:latin typeface="Times New Roman" panose="02020603050405020304" pitchFamily="18" charset="0"/>
              <a:ea typeface="Times New Roman"/>
              <a:cs typeface="Times New Roman" panose="02020603050405020304" pitchFamily="18" charset="0"/>
            </a:endParaRPr>
          </a:p>
        </p:txBody>
      </p:sp>
    </p:spTree>
  </p:cSld>
  <p:clrMapOvr>
    <a:masterClrMapping/>
  </p:clrMapOvr>
  <p:transition spd="med">
    <p:pull/>
  </p:transition>
  <p:timing>
    <p:tnLst>
      <p:par>
        <p:cTn id="1" dur="indefinite" restart="never" fill="hold"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 y="-18773"/>
            <a:ext cx="24384000" cy="13868590"/>
            <a:chOff x="-209551" y="-312685"/>
            <a:chExt cx="24384000" cy="13868590"/>
          </a:xfrm>
        </p:grpSpPr>
        <p:pic>
          <p:nvPicPr>
            <p:cNvPr id="1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550" y="-290720"/>
              <a:ext cx="24383999" cy="13846625"/>
            </a:xfrm>
            <a:prstGeom prst="rect">
              <a:avLst/>
            </a:prstGeom>
          </p:spPr>
        </p:pic>
        <p:sp>
          <p:nvSpPr>
            <p:cNvPr id="13" name="Rectangle 12"/>
            <p:cNvSpPr/>
            <p:nvPr/>
          </p:nvSpPr>
          <p:spPr>
            <a:xfrm>
              <a:off x="-209551" y="-312685"/>
              <a:ext cx="24384000" cy="2247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KW"/>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2469" y="-25633"/>
              <a:ext cx="4894898" cy="1806450"/>
            </a:xfrm>
            <a:prstGeom prst="rect">
              <a:avLst/>
            </a:prstGeom>
          </p:spPr>
        </p:pic>
      </p:grpSp>
      <p:sp>
        <p:nvSpPr>
          <p:cNvPr id="233" name="Shape 233"/>
          <p:cNvSpPr/>
          <p:nvPr/>
        </p:nvSpPr>
        <p:spPr>
          <a:xfrm>
            <a:off x="367773" y="4930801"/>
            <a:ext cx="22658481" cy="2175595"/>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l">
              <a:lnSpc>
                <a:spcPct val="150000"/>
              </a:lnSpc>
            </a:pPr>
            <a:r>
              <a:rPr lang="en-US" sz="4400" dirty="0">
                <a:solidFill>
                  <a:srgbClr val="2D2D2D"/>
                </a:solidFill>
                <a:latin typeface="Times New Roman"/>
                <a:ea typeface="Times New Roman"/>
                <a:cs typeface="Times New Roman"/>
              </a:rPr>
              <a:t>2. Evaluate the effectiveness of governance and transparency systems that </a:t>
            </a:r>
            <a:r>
              <a:rPr lang="en-US" sz="4400" dirty="0" smtClean="0">
                <a:solidFill>
                  <a:srgbClr val="2D2D2D"/>
                </a:solidFill>
                <a:latin typeface="Times New Roman"/>
                <a:ea typeface="Times New Roman"/>
                <a:cs typeface="Times New Roman"/>
              </a:rPr>
              <a:t>are aligned </a:t>
            </a:r>
            <a:r>
              <a:rPr lang="en-US" sz="4400" dirty="0">
                <a:solidFill>
                  <a:srgbClr val="2D2D2D"/>
                </a:solidFill>
                <a:latin typeface="Times New Roman"/>
                <a:ea typeface="Times New Roman"/>
                <a:cs typeface="Times New Roman"/>
              </a:rPr>
              <a:t>with relevant SDGs</a:t>
            </a:r>
            <a:r>
              <a:rPr lang="en-US" sz="3200" dirty="0">
                <a:solidFill>
                  <a:srgbClr val="2D2D2D"/>
                </a:solidFill>
                <a:latin typeface="Times New Roman"/>
                <a:ea typeface="Times New Roman"/>
                <a:cs typeface="Times New Roman"/>
              </a:rPr>
              <a:t>.</a:t>
            </a:r>
          </a:p>
        </p:txBody>
      </p:sp>
      <p:sp>
        <p:nvSpPr>
          <p:cNvPr id="234" name="Shape 234"/>
          <p:cNvSpPr/>
          <p:nvPr/>
        </p:nvSpPr>
        <p:spPr>
          <a:xfrm>
            <a:off x="383504" y="7391308"/>
            <a:ext cx="23372067" cy="2053959"/>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l">
              <a:lnSpc>
                <a:spcPct val="150000"/>
              </a:lnSpc>
            </a:pPr>
            <a:r>
              <a:rPr lang="en-US" sz="4400" dirty="0">
                <a:solidFill>
                  <a:srgbClr val="2D2D2D"/>
                </a:solidFill>
                <a:latin typeface="Times New Roman"/>
                <a:ea typeface="Times New Roman"/>
                <a:cs typeface="Times New Roman"/>
              </a:rPr>
              <a:t>3. Design KPIs and establish models for data collection </a:t>
            </a:r>
            <a:r>
              <a:rPr lang="en-US" sz="4400" dirty="0" smtClean="0">
                <a:solidFill>
                  <a:srgbClr val="2D2D2D"/>
                </a:solidFill>
                <a:latin typeface="Times New Roman"/>
                <a:ea typeface="Times New Roman"/>
                <a:cs typeface="Times New Roman"/>
              </a:rPr>
              <a:t>to </a:t>
            </a:r>
            <a:r>
              <a:rPr lang="en-US" sz="4400" dirty="0">
                <a:solidFill>
                  <a:srgbClr val="2D2D2D"/>
                </a:solidFill>
                <a:latin typeface="Times New Roman"/>
                <a:ea typeface="Times New Roman"/>
                <a:cs typeface="Times New Roman"/>
              </a:rPr>
              <a:t>enable the </a:t>
            </a:r>
            <a:r>
              <a:rPr lang="en-US" sz="4400" dirty="0" smtClean="0">
                <a:solidFill>
                  <a:srgbClr val="2D2D2D"/>
                </a:solidFill>
                <a:latin typeface="Times New Roman"/>
                <a:ea typeface="Times New Roman"/>
                <a:cs typeface="Times New Roman"/>
              </a:rPr>
              <a:t>targeted </a:t>
            </a:r>
            <a:r>
              <a:rPr lang="en-US" sz="4400" dirty="0">
                <a:solidFill>
                  <a:srgbClr val="2D2D2D"/>
                </a:solidFill>
                <a:latin typeface="Times New Roman"/>
                <a:ea typeface="Times New Roman"/>
                <a:cs typeface="Times New Roman"/>
              </a:rPr>
              <a:t>sectors to measure their performance</a:t>
            </a:r>
            <a:r>
              <a:rPr lang="en-US" sz="3200" dirty="0">
                <a:solidFill>
                  <a:srgbClr val="2D2D2D"/>
                </a:solidFill>
                <a:latin typeface="Times New Roman"/>
                <a:ea typeface="Times New Roman"/>
                <a:cs typeface="Times New Roman"/>
              </a:rPr>
              <a:t>.</a:t>
            </a:r>
          </a:p>
        </p:txBody>
      </p:sp>
      <p:sp>
        <p:nvSpPr>
          <p:cNvPr id="235" name="Shape 235"/>
          <p:cNvSpPr/>
          <p:nvPr/>
        </p:nvSpPr>
        <p:spPr>
          <a:xfrm>
            <a:off x="1188720" y="7327605"/>
            <a:ext cx="19674841" cy="836767"/>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just" defTabSz="642937" rtl="1">
              <a:defRPr sz="4500">
                <a:solidFill>
                  <a:srgbClr val="2D2D2D"/>
                </a:solidFill>
                <a:latin typeface="Times New Roman"/>
                <a:ea typeface="Times New Roman"/>
                <a:cs typeface="Times New Roman"/>
                <a:sym typeface="Times New Roman"/>
              </a:defRPr>
            </a:pPr>
            <a:endParaRPr lang="ar-KW" dirty="0"/>
          </a:p>
        </p:txBody>
      </p:sp>
      <p:sp>
        <p:nvSpPr>
          <p:cNvPr id="7" name="Shape 239"/>
          <p:cNvSpPr/>
          <p:nvPr/>
        </p:nvSpPr>
        <p:spPr>
          <a:xfrm>
            <a:off x="106428" y="9758926"/>
            <a:ext cx="23649143" cy="1038297"/>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lvl="1" algn="just" defTabSz="642937">
              <a:lnSpc>
                <a:spcPct val="150000"/>
              </a:lnSpc>
              <a:defRPr sz="4500">
                <a:solidFill>
                  <a:srgbClr val="2D2D2D"/>
                </a:solidFill>
                <a:latin typeface="Times New Roman"/>
                <a:ea typeface="Times New Roman"/>
                <a:cs typeface="Times New Roman"/>
                <a:sym typeface="Times New Roman"/>
              </a:defRPr>
            </a:pPr>
            <a:r>
              <a:rPr lang="en-US" sz="4400" dirty="0" smtClean="0">
                <a:solidFill>
                  <a:srgbClr val="2D2D2D"/>
                </a:solidFill>
                <a:latin typeface="Times New Roman"/>
                <a:ea typeface="Times New Roman"/>
                <a:cs typeface="Times New Roman"/>
              </a:rPr>
              <a:t>4. Train SAB auditors and </a:t>
            </a:r>
            <a:r>
              <a:rPr lang="en-US" sz="4400" dirty="0">
                <a:solidFill>
                  <a:srgbClr val="2D2D2D"/>
                </a:solidFill>
                <a:latin typeface="Times New Roman"/>
                <a:ea typeface="Times New Roman"/>
                <a:cs typeface="Times New Roman"/>
              </a:rPr>
              <a:t>the targeted sectors to implement and activate KPIs</a:t>
            </a:r>
          </a:p>
        </p:txBody>
      </p:sp>
      <p:sp>
        <p:nvSpPr>
          <p:cNvPr id="3" name="Rectangle 2"/>
          <p:cNvSpPr/>
          <p:nvPr/>
        </p:nvSpPr>
        <p:spPr>
          <a:xfrm>
            <a:off x="367774" y="2625245"/>
            <a:ext cx="23649143" cy="2002023"/>
          </a:xfrm>
          <a:prstGeom prst="rect">
            <a:avLst/>
          </a:prstGeom>
        </p:spPr>
        <p:txBody>
          <a:bodyPr wrap="square">
            <a:spAutoFit/>
          </a:bodyPr>
          <a:lstStyle/>
          <a:p>
            <a:pPr algn="l">
              <a:lnSpc>
                <a:spcPct val="150000"/>
              </a:lnSpc>
              <a:defRPr sz="2200">
                <a:solidFill>
                  <a:srgbClr val="2D2D2D"/>
                </a:solidFill>
                <a:latin typeface="Times New Roman"/>
                <a:ea typeface="Times New Roman"/>
                <a:cs typeface="Times New Roman"/>
                <a:sym typeface="Times New Roman"/>
              </a:defRPr>
            </a:pPr>
            <a:r>
              <a:rPr lang="en-US" sz="4400" dirty="0">
                <a:solidFill>
                  <a:srgbClr val="2D2D2D"/>
                </a:solidFill>
                <a:latin typeface="Times New Roman"/>
                <a:ea typeface="Times New Roman"/>
                <a:cs typeface="Times New Roman"/>
                <a:sym typeface="Times New Roman"/>
              </a:rPr>
              <a:t>1. To strengthen the culture of performance measurement to compare the financial cost and the quality of </a:t>
            </a:r>
            <a:r>
              <a:rPr lang="en-US" sz="4400" dirty="0" smtClean="0">
                <a:solidFill>
                  <a:srgbClr val="2D2D2D"/>
                </a:solidFill>
                <a:latin typeface="Times New Roman"/>
                <a:ea typeface="Times New Roman"/>
                <a:cs typeface="Times New Roman"/>
                <a:sym typeface="Times New Roman"/>
              </a:rPr>
              <a:t>services.</a:t>
            </a:r>
            <a:endParaRPr lang="ar-KW" sz="4400" dirty="0">
              <a:solidFill>
                <a:srgbClr val="2D2D2D"/>
              </a:solidFill>
              <a:latin typeface="Times New Roman"/>
              <a:ea typeface="Times New Roman"/>
              <a:cs typeface="Times New Roman"/>
              <a:sym typeface="Garamond"/>
            </a:endParaRPr>
          </a:p>
        </p:txBody>
      </p:sp>
      <p:sp>
        <p:nvSpPr>
          <p:cNvPr id="15" name="Rectangle 14"/>
          <p:cNvSpPr/>
          <p:nvPr/>
        </p:nvSpPr>
        <p:spPr>
          <a:xfrm>
            <a:off x="2794089" y="663673"/>
            <a:ext cx="14515634" cy="1015663"/>
          </a:xfrm>
          <a:prstGeom prst="rect">
            <a:avLst/>
          </a:prstGeom>
        </p:spPr>
        <p:txBody>
          <a:bodyPr wrap="square">
            <a:spAutoFit/>
          </a:bodyPr>
          <a:lstStyle/>
          <a:p>
            <a:r>
              <a:rPr lang="en-US" sz="6000" b="1" dirty="0"/>
              <a:t>The importance of the project</a:t>
            </a:r>
            <a:endParaRPr lang="ar-KW" sz="6000" b="1" dirty="0"/>
          </a:p>
        </p:txBody>
      </p:sp>
    </p:spTree>
  </p:cSld>
  <p:clrMapOvr>
    <a:masterClrMapping/>
  </p:clrMapOvr>
  <p:transition spd="slow">
    <p:cover/>
  </p:transition>
  <p:timing>
    <p:tnLst>
      <p:par>
        <p:cT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0" y="-65312"/>
            <a:ext cx="24384000" cy="13846625"/>
            <a:chOff x="0" y="-65312"/>
            <a:chExt cx="24384000" cy="13846625"/>
          </a:xfrm>
        </p:grpSpPr>
        <p:pic>
          <p:nvPicPr>
            <p:cNvPr id="27"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312"/>
              <a:ext cx="24383999" cy="13846625"/>
            </a:xfrm>
            <a:prstGeom prst="rect">
              <a:avLst/>
            </a:prstGeom>
          </p:spPr>
        </p:pic>
        <p:sp>
          <p:nvSpPr>
            <p:cNvPr id="28" name="Rectangle 27"/>
            <p:cNvSpPr/>
            <p:nvPr/>
          </p:nvSpPr>
          <p:spPr>
            <a:xfrm>
              <a:off x="0" y="-1"/>
              <a:ext cx="24384000" cy="2247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KW"/>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2469" y="251682"/>
              <a:ext cx="4894898" cy="1806450"/>
            </a:xfrm>
            <a:prstGeom prst="rect">
              <a:avLst/>
            </a:prstGeom>
          </p:spPr>
        </p:pic>
      </p:grpSp>
      <p:sp>
        <p:nvSpPr>
          <p:cNvPr id="31" name="Rectangle 30"/>
          <p:cNvSpPr/>
          <p:nvPr/>
        </p:nvSpPr>
        <p:spPr>
          <a:xfrm>
            <a:off x="825190" y="606858"/>
            <a:ext cx="18087278" cy="1015663"/>
          </a:xfrm>
          <a:prstGeom prst="rect">
            <a:avLst/>
          </a:prstGeom>
        </p:spPr>
        <p:txBody>
          <a:bodyPr wrap="square">
            <a:spAutoFit/>
          </a:bodyPr>
          <a:lstStyle/>
          <a:p>
            <a:r>
              <a:rPr lang="en-US" sz="6000" b="1" dirty="0"/>
              <a:t>Project phases </a:t>
            </a:r>
            <a:endParaRPr lang="ar-KW" sz="6000" b="1" dirty="0"/>
          </a:p>
        </p:txBody>
      </p:sp>
      <p:sp>
        <p:nvSpPr>
          <p:cNvPr id="2" name="Rectangle 1"/>
          <p:cNvSpPr/>
          <p:nvPr/>
        </p:nvSpPr>
        <p:spPr>
          <a:xfrm>
            <a:off x="1697229" y="3199329"/>
            <a:ext cx="4011744" cy="882933"/>
          </a:xfrm>
          <a:prstGeom prst="rect">
            <a:avLst/>
          </a:prstGeom>
          <a:solidFill>
            <a:schemeClr val="accent3">
              <a:lumMod val="75000"/>
            </a:schemeClr>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nSpc>
                <a:spcPct val="150000"/>
              </a:lnSpc>
              <a:defRPr sz="2200">
                <a:solidFill>
                  <a:srgbClr val="2D2D2D"/>
                </a:solidFill>
                <a:latin typeface="Times New Roman"/>
                <a:ea typeface="Times New Roman"/>
                <a:cs typeface="Times New Roman"/>
                <a:sym typeface="Times New Roman"/>
              </a:defRPr>
            </a:pPr>
            <a:r>
              <a:rPr lang="en-US" sz="3200" dirty="0">
                <a:solidFill>
                  <a:schemeClr val="bg1"/>
                </a:solidFill>
                <a:latin typeface="Times New Roman"/>
                <a:ea typeface="Times New Roman"/>
                <a:cs typeface="Times New Roman"/>
                <a:sym typeface="Times New Roman"/>
              </a:rPr>
              <a:t> Initiating </a:t>
            </a:r>
            <a:r>
              <a:rPr lang="en-US" sz="3200" dirty="0" smtClean="0">
                <a:solidFill>
                  <a:schemeClr val="bg1"/>
                </a:solidFill>
                <a:latin typeface="Times New Roman"/>
                <a:ea typeface="Times New Roman"/>
                <a:cs typeface="Times New Roman"/>
                <a:sym typeface="Times New Roman"/>
              </a:rPr>
              <a:t>Phase</a:t>
            </a:r>
          </a:p>
        </p:txBody>
      </p:sp>
      <p:sp>
        <p:nvSpPr>
          <p:cNvPr id="36" name="Rectangle 35"/>
          <p:cNvSpPr/>
          <p:nvPr/>
        </p:nvSpPr>
        <p:spPr>
          <a:xfrm>
            <a:off x="4469005" y="4825687"/>
            <a:ext cx="4011744" cy="882933"/>
          </a:xfrm>
          <a:prstGeom prst="rect">
            <a:avLst/>
          </a:prstGeom>
          <a:solidFill>
            <a:schemeClr val="accent3">
              <a:lumMod val="75000"/>
            </a:schemeClr>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lnSpc>
                <a:spcPct val="150000"/>
              </a:lnSpc>
              <a:defRPr sz="2200">
                <a:solidFill>
                  <a:srgbClr val="2D2D2D"/>
                </a:solidFill>
                <a:latin typeface="Times New Roman"/>
                <a:ea typeface="Times New Roman"/>
                <a:cs typeface="Times New Roman"/>
                <a:sym typeface="Times New Roman"/>
              </a:defRPr>
            </a:pPr>
            <a:r>
              <a:rPr lang="en-US" sz="3200" dirty="0">
                <a:solidFill>
                  <a:schemeClr val="bg1"/>
                </a:solidFill>
                <a:latin typeface="Times New Roman"/>
                <a:ea typeface="Times New Roman"/>
                <a:cs typeface="Times New Roman"/>
                <a:sym typeface="Times New Roman"/>
              </a:rPr>
              <a:t> phase </a:t>
            </a:r>
            <a:r>
              <a:rPr lang="en-US" sz="3200" dirty="0" smtClean="0">
                <a:solidFill>
                  <a:schemeClr val="bg1"/>
                </a:solidFill>
                <a:latin typeface="Times New Roman"/>
                <a:ea typeface="Times New Roman"/>
                <a:cs typeface="Times New Roman"/>
                <a:sym typeface="Times New Roman"/>
              </a:rPr>
              <a:t>1: </a:t>
            </a:r>
            <a:r>
              <a:rPr lang="en-US" sz="3200" dirty="0">
                <a:solidFill>
                  <a:schemeClr val="bg1"/>
                </a:solidFill>
                <a:latin typeface="Times New Roman"/>
                <a:ea typeface="Times New Roman"/>
                <a:cs typeface="Times New Roman"/>
                <a:sym typeface="Times New Roman"/>
              </a:rPr>
              <a:t>gap analysis.</a:t>
            </a:r>
            <a:endParaRPr lang="ar-KW" sz="3200" dirty="0">
              <a:solidFill>
                <a:schemeClr val="bg1"/>
              </a:solidFill>
              <a:latin typeface="Times New Roman"/>
              <a:ea typeface="Times New Roman"/>
              <a:cs typeface="Times New Roman"/>
              <a:sym typeface="Garamond"/>
            </a:endParaRPr>
          </a:p>
        </p:txBody>
      </p:sp>
      <p:sp>
        <p:nvSpPr>
          <p:cNvPr id="37" name="Rectangle 36"/>
          <p:cNvSpPr/>
          <p:nvPr/>
        </p:nvSpPr>
        <p:spPr>
          <a:xfrm>
            <a:off x="6992955" y="6416533"/>
            <a:ext cx="6396665" cy="882933"/>
          </a:xfrm>
          <a:prstGeom prst="rect">
            <a:avLst/>
          </a:prstGeom>
          <a:solidFill>
            <a:schemeClr val="accent3">
              <a:lumMod val="75000"/>
            </a:schemeClr>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lnSpc>
                <a:spcPct val="150000"/>
              </a:lnSpc>
              <a:defRPr sz="2200">
                <a:solidFill>
                  <a:srgbClr val="2D2D2D"/>
                </a:solidFill>
                <a:latin typeface="Times New Roman"/>
                <a:ea typeface="Times New Roman"/>
                <a:cs typeface="Times New Roman"/>
                <a:sym typeface="Times New Roman"/>
              </a:defRPr>
            </a:pPr>
            <a:r>
              <a:rPr lang="en-US" sz="3200" dirty="0">
                <a:solidFill>
                  <a:schemeClr val="bg1"/>
                </a:solidFill>
                <a:latin typeface="Times New Roman"/>
                <a:ea typeface="Times New Roman"/>
                <a:cs typeface="Times New Roman"/>
                <a:sym typeface="Times New Roman"/>
              </a:rPr>
              <a:t> phase 2</a:t>
            </a:r>
            <a:r>
              <a:rPr lang="en-US" sz="3200" dirty="0" smtClean="0">
                <a:solidFill>
                  <a:schemeClr val="bg1"/>
                </a:solidFill>
                <a:latin typeface="Times New Roman"/>
                <a:ea typeface="Times New Roman"/>
                <a:cs typeface="Times New Roman"/>
                <a:sym typeface="Times New Roman"/>
              </a:rPr>
              <a:t>: Designing the framework</a:t>
            </a:r>
            <a:endParaRPr lang="ar-KW" sz="3200" dirty="0">
              <a:solidFill>
                <a:schemeClr val="bg1"/>
              </a:solidFill>
              <a:latin typeface="Times New Roman"/>
              <a:ea typeface="Times New Roman"/>
              <a:cs typeface="Times New Roman"/>
              <a:sym typeface="Garamond"/>
            </a:endParaRPr>
          </a:p>
        </p:txBody>
      </p:sp>
      <p:sp>
        <p:nvSpPr>
          <p:cNvPr id="38" name="Rectangle 37"/>
          <p:cNvSpPr/>
          <p:nvPr/>
        </p:nvSpPr>
        <p:spPr>
          <a:xfrm>
            <a:off x="12457052" y="8007379"/>
            <a:ext cx="4002148" cy="882933"/>
          </a:xfrm>
          <a:prstGeom prst="rect">
            <a:avLst/>
          </a:prstGeom>
          <a:solidFill>
            <a:schemeClr val="accent3">
              <a:lumMod val="75000"/>
            </a:schemeClr>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lnSpc>
                <a:spcPct val="150000"/>
              </a:lnSpc>
              <a:defRPr sz="2200">
                <a:solidFill>
                  <a:srgbClr val="2D2D2D"/>
                </a:solidFill>
                <a:latin typeface="Times New Roman"/>
                <a:ea typeface="Times New Roman"/>
                <a:cs typeface="Times New Roman"/>
                <a:sym typeface="Times New Roman"/>
              </a:defRPr>
            </a:pPr>
            <a:r>
              <a:rPr lang="en-US" sz="3200" dirty="0">
                <a:solidFill>
                  <a:schemeClr val="bg1"/>
                </a:solidFill>
                <a:latin typeface="Times New Roman"/>
                <a:ea typeface="Times New Roman"/>
                <a:cs typeface="Times New Roman"/>
                <a:sym typeface="Times New Roman"/>
              </a:rPr>
              <a:t> phase 3</a:t>
            </a:r>
            <a:r>
              <a:rPr lang="en-US" sz="3200" dirty="0" smtClean="0">
                <a:solidFill>
                  <a:schemeClr val="bg1"/>
                </a:solidFill>
                <a:latin typeface="Times New Roman"/>
                <a:ea typeface="Times New Roman"/>
                <a:cs typeface="Times New Roman"/>
                <a:sym typeface="Times New Roman"/>
              </a:rPr>
              <a:t>: KPI Design</a:t>
            </a:r>
            <a:endParaRPr lang="ar-KW" sz="3200" dirty="0">
              <a:solidFill>
                <a:schemeClr val="bg1"/>
              </a:solidFill>
              <a:latin typeface="Times New Roman"/>
              <a:ea typeface="Times New Roman"/>
              <a:cs typeface="Times New Roman"/>
              <a:sym typeface="Garamond"/>
            </a:endParaRPr>
          </a:p>
        </p:txBody>
      </p:sp>
      <p:sp>
        <p:nvSpPr>
          <p:cNvPr id="39" name="Rectangle 38"/>
          <p:cNvSpPr/>
          <p:nvPr/>
        </p:nvSpPr>
        <p:spPr>
          <a:xfrm>
            <a:off x="16459200" y="9598225"/>
            <a:ext cx="4002148" cy="882933"/>
          </a:xfrm>
          <a:prstGeom prst="rect">
            <a:avLst/>
          </a:prstGeom>
          <a:solidFill>
            <a:schemeClr val="accent3">
              <a:lumMod val="75000"/>
            </a:schemeClr>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lnSpc>
                <a:spcPct val="150000"/>
              </a:lnSpc>
              <a:defRPr sz="2200">
                <a:solidFill>
                  <a:srgbClr val="2D2D2D"/>
                </a:solidFill>
                <a:latin typeface="Times New Roman"/>
                <a:ea typeface="Times New Roman"/>
                <a:cs typeface="Times New Roman"/>
                <a:sym typeface="Times New Roman"/>
              </a:defRPr>
            </a:pPr>
            <a:r>
              <a:rPr lang="en-US" sz="3200" dirty="0">
                <a:solidFill>
                  <a:schemeClr val="bg1"/>
                </a:solidFill>
                <a:latin typeface="Times New Roman"/>
                <a:ea typeface="Times New Roman"/>
                <a:cs typeface="Times New Roman"/>
                <a:sym typeface="Times New Roman"/>
              </a:rPr>
              <a:t> phase 4</a:t>
            </a:r>
            <a:r>
              <a:rPr lang="en-US" sz="3200" dirty="0" smtClean="0">
                <a:solidFill>
                  <a:schemeClr val="bg1"/>
                </a:solidFill>
                <a:latin typeface="Times New Roman"/>
                <a:ea typeface="Times New Roman"/>
                <a:cs typeface="Times New Roman"/>
                <a:sym typeface="Times New Roman"/>
              </a:rPr>
              <a:t>: Training</a:t>
            </a:r>
            <a:endParaRPr lang="ar-KW" sz="3200" dirty="0">
              <a:solidFill>
                <a:schemeClr val="bg1"/>
              </a:solidFill>
              <a:latin typeface="Times New Roman"/>
              <a:ea typeface="Times New Roman"/>
              <a:cs typeface="Times New Roman"/>
              <a:sym typeface="Garamond"/>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1533" y="2455904"/>
            <a:ext cx="1456207" cy="1456207"/>
          </a:xfrm>
          <a:prstGeom prst="rect">
            <a:avLst/>
          </a:prstGeom>
        </p:spPr>
      </p:pic>
      <p:pic>
        <p:nvPicPr>
          <p:cNvPr id="57" name="Picture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7000" y="4031970"/>
            <a:ext cx="1456207" cy="1456207"/>
          </a:xfrm>
          <a:prstGeom prst="rect">
            <a:avLst/>
          </a:prstGeom>
        </p:spPr>
      </p:pic>
      <p:pic>
        <p:nvPicPr>
          <p:cNvPr id="58" name="Picture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35594" y="5557236"/>
            <a:ext cx="1456207" cy="1456207"/>
          </a:xfrm>
          <a:prstGeom prst="rect">
            <a:avLst/>
          </a:prstGeom>
        </p:spPr>
      </p:pic>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95812" y="7072885"/>
            <a:ext cx="1456207" cy="1456207"/>
          </a:xfrm>
          <a:prstGeom prst="rect">
            <a:avLst/>
          </a:prstGeom>
        </p:spPr>
      </p:pic>
      <p:pic>
        <p:nvPicPr>
          <p:cNvPr id="60" name="Picture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03711" y="8680999"/>
            <a:ext cx="1456207" cy="1456207"/>
          </a:xfrm>
          <a:prstGeom prst="rect">
            <a:avLst/>
          </a:prstGeom>
        </p:spPr>
      </p:pic>
    </p:spTree>
  </p:cSld>
  <p:clrMapOvr>
    <a:masterClrMapping/>
  </p:clrMapOvr>
  <p:transition spd="slow">
    <p:cover/>
  </p:transition>
  <p:timing>
    <p:tnLst>
      <p:par>
        <p:cTn id="1" dur="indefinite" restart="never" fill="hold"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65312"/>
            <a:ext cx="24384000" cy="13846625"/>
            <a:chOff x="0" y="-65312"/>
            <a:chExt cx="24384000" cy="13846625"/>
          </a:xfrm>
        </p:grpSpPr>
        <p:pic>
          <p:nvPicPr>
            <p:cNvPr id="1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312"/>
              <a:ext cx="24383999" cy="13846625"/>
            </a:xfrm>
            <a:prstGeom prst="rect">
              <a:avLst/>
            </a:prstGeom>
          </p:spPr>
        </p:pic>
        <p:sp>
          <p:nvSpPr>
            <p:cNvPr id="13" name="Rectangle 12"/>
            <p:cNvSpPr/>
            <p:nvPr/>
          </p:nvSpPr>
          <p:spPr>
            <a:xfrm>
              <a:off x="0" y="-1"/>
              <a:ext cx="24384000" cy="2247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KW"/>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2469" y="251682"/>
              <a:ext cx="4894898" cy="1806450"/>
            </a:xfrm>
            <a:prstGeom prst="rect">
              <a:avLst/>
            </a:prstGeom>
          </p:spPr>
        </p:pic>
      </p:grpSp>
      <p:sp>
        <p:nvSpPr>
          <p:cNvPr id="15" name="Rectangle 14"/>
          <p:cNvSpPr/>
          <p:nvPr/>
        </p:nvSpPr>
        <p:spPr>
          <a:xfrm>
            <a:off x="0" y="2436376"/>
            <a:ext cx="24384000" cy="115966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KW"/>
          </a:p>
        </p:txBody>
      </p:sp>
      <p:sp>
        <p:nvSpPr>
          <p:cNvPr id="317" name="Shape 317"/>
          <p:cNvSpPr/>
          <p:nvPr/>
        </p:nvSpPr>
        <p:spPr>
          <a:xfrm>
            <a:off x="792480" y="7625614"/>
            <a:ext cx="19976989" cy="97526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marL="555625" indent="-555625" algn="just" defTabSz="642937">
              <a:buSzPct val="75000"/>
              <a:buChar char="•"/>
              <a:defRPr sz="4500">
                <a:solidFill>
                  <a:srgbClr val="53585F"/>
                </a:solidFill>
                <a:latin typeface="Times New Roman"/>
                <a:ea typeface="Times New Roman"/>
                <a:cs typeface="Times New Roman"/>
                <a:sym typeface="Times New Roman"/>
              </a:defRPr>
            </a:lvl1pPr>
          </a:lstStyle>
          <a:p>
            <a:pPr rtl="1"/>
            <a:endParaRPr sz="5400" dirty="0"/>
          </a:p>
        </p:txBody>
      </p:sp>
      <p:sp>
        <p:nvSpPr>
          <p:cNvPr id="320" name="Shape 320"/>
          <p:cNvSpPr/>
          <p:nvPr/>
        </p:nvSpPr>
        <p:spPr>
          <a:xfrm>
            <a:off x="792480" y="9619863"/>
            <a:ext cx="19976989" cy="97526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marL="555625" indent="-555625" algn="just" defTabSz="642937">
              <a:buSzPct val="75000"/>
              <a:buChar char="•"/>
              <a:defRPr sz="4500">
                <a:solidFill>
                  <a:srgbClr val="53585F"/>
                </a:solidFill>
                <a:latin typeface="Times New Roman"/>
                <a:ea typeface="Times New Roman"/>
                <a:cs typeface="Times New Roman"/>
                <a:sym typeface="Times New Roman"/>
              </a:defRPr>
            </a:lvl1pPr>
          </a:lstStyle>
          <a:p>
            <a:pPr rtl="1"/>
            <a:endParaRPr sz="5400" dirty="0"/>
          </a:p>
        </p:txBody>
      </p:sp>
      <p:sp>
        <p:nvSpPr>
          <p:cNvPr id="5" name="Rectangle 4"/>
          <p:cNvSpPr/>
          <p:nvPr/>
        </p:nvSpPr>
        <p:spPr>
          <a:xfrm>
            <a:off x="578248" y="205168"/>
            <a:ext cx="17755974" cy="1938992"/>
          </a:xfrm>
          <a:prstGeom prst="rect">
            <a:avLst/>
          </a:prstGeom>
        </p:spPr>
        <p:txBody>
          <a:bodyPr wrap="square">
            <a:spAutoFit/>
          </a:bodyPr>
          <a:lstStyle/>
          <a:p>
            <a:r>
              <a:rPr lang="en-US" sz="6000" b="1" dirty="0"/>
              <a:t>Designing the national framework for </a:t>
            </a:r>
          </a:p>
          <a:p>
            <a:r>
              <a:rPr lang="en-US" sz="6000" b="1" dirty="0"/>
              <a:t>measuring performance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6370" y="3163143"/>
            <a:ext cx="14251258" cy="10143086"/>
          </a:xfrm>
          <a:prstGeom prst="rect">
            <a:avLst/>
          </a:prstGeom>
        </p:spPr>
      </p:pic>
    </p:spTree>
  </p:cSld>
  <p:clrMapOvr>
    <a:masterClrMapping/>
  </p:clrMapOvr>
  <p:transition spd="slow">
    <p:cover/>
  </p:transition>
  <p:timing>
    <p:tnLst>
      <p:par>
        <p:cTn id="1" dur="indefinite" restart="never" fill="hold"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65312"/>
            <a:ext cx="24384000" cy="13846625"/>
            <a:chOff x="0" y="-65312"/>
            <a:chExt cx="24384000" cy="13846625"/>
          </a:xfrm>
        </p:grpSpPr>
        <p:pic>
          <p:nvPicPr>
            <p:cNvPr id="1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312"/>
              <a:ext cx="24383999" cy="13846625"/>
            </a:xfrm>
            <a:prstGeom prst="rect">
              <a:avLst/>
            </a:prstGeom>
          </p:spPr>
        </p:pic>
        <p:sp>
          <p:nvSpPr>
            <p:cNvPr id="13" name="Rectangle 12"/>
            <p:cNvSpPr/>
            <p:nvPr/>
          </p:nvSpPr>
          <p:spPr>
            <a:xfrm>
              <a:off x="0" y="-1"/>
              <a:ext cx="24384000" cy="2247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KW"/>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2469" y="251682"/>
              <a:ext cx="4894898" cy="1806450"/>
            </a:xfrm>
            <a:prstGeom prst="rect">
              <a:avLst/>
            </a:prstGeom>
          </p:spPr>
        </p:pic>
      </p:grpSp>
      <p:sp>
        <p:nvSpPr>
          <p:cNvPr id="4" name="Text Placeholder 3"/>
          <p:cNvSpPr>
            <a:spLocks noGrp="1"/>
          </p:cNvSpPr>
          <p:nvPr>
            <p:ph type="body" sz="quarter" idx="1"/>
          </p:nvPr>
        </p:nvSpPr>
        <p:spPr>
          <a:xfrm>
            <a:off x="2386360" y="580805"/>
            <a:ext cx="16257330" cy="1085641"/>
          </a:xfrm>
        </p:spPr>
        <p:txBody>
          <a:bodyPr>
            <a:normAutofit/>
          </a:bodyPr>
          <a:lstStyle/>
          <a:p>
            <a:pPr hangingPunct="0"/>
            <a:r>
              <a:rPr lang="en-US" sz="6000" b="1" dirty="0"/>
              <a:t>Governance </a:t>
            </a:r>
            <a:r>
              <a:rPr lang="en-US" sz="6000" b="1" dirty="0" smtClean="0"/>
              <a:t>model</a:t>
            </a:r>
            <a:endParaRPr lang="en-US" sz="6000" b="1" dirty="0"/>
          </a:p>
        </p:txBody>
      </p:sp>
      <p:pic>
        <p:nvPicPr>
          <p:cNvPr id="3" name="Picture 2"/>
          <p:cNvPicPr>
            <a:picLocks noChangeAspect="1"/>
          </p:cNvPicPr>
          <p:nvPr/>
        </p:nvPicPr>
        <p:blipFill>
          <a:blip r:embed="rId4"/>
          <a:stretch>
            <a:fillRect/>
          </a:stretch>
        </p:blipFill>
        <p:spPr>
          <a:xfrm>
            <a:off x="0" y="2309815"/>
            <a:ext cx="24383999" cy="11566059"/>
          </a:xfrm>
          <a:prstGeom prst="rect">
            <a:avLst/>
          </a:prstGeom>
        </p:spPr>
      </p:pic>
    </p:spTree>
    <p:extLst>
      <p:ext uri="{BB962C8B-B14F-4D97-AF65-F5344CB8AC3E}">
        <p14:creationId xmlns:p14="http://schemas.microsoft.com/office/powerpoint/2010/main" val="1528854978"/>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7709" y="-65312"/>
            <a:ext cx="24384000" cy="13846625"/>
            <a:chOff x="0" y="-65312"/>
            <a:chExt cx="24384000" cy="13846625"/>
          </a:xfrm>
        </p:grpSpPr>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312"/>
              <a:ext cx="24383999" cy="13846625"/>
            </a:xfrm>
            <a:prstGeom prst="rect">
              <a:avLst/>
            </a:prstGeom>
          </p:spPr>
        </p:pic>
        <p:sp>
          <p:nvSpPr>
            <p:cNvPr id="7" name="Rectangle 6"/>
            <p:cNvSpPr/>
            <p:nvPr/>
          </p:nvSpPr>
          <p:spPr>
            <a:xfrm>
              <a:off x="0" y="-1"/>
              <a:ext cx="24384000" cy="2247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KW"/>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2469" y="251682"/>
              <a:ext cx="4894898" cy="1806450"/>
            </a:xfrm>
            <a:prstGeom prst="rect">
              <a:avLst/>
            </a:prstGeom>
          </p:spPr>
        </p:pic>
      </p:grpSp>
      <p:sp>
        <p:nvSpPr>
          <p:cNvPr id="4" name="Text Placeholder 3"/>
          <p:cNvSpPr>
            <a:spLocks noGrp="1"/>
          </p:cNvSpPr>
          <p:nvPr>
            <p:ph type="body" sz="quarter" idx="1"/>
          </p:nvPr>
        </p:nvSpPr>
        <p:spPr>
          <a:xfrm>
            <a:off x="477886" y="1885011"/>
            <a:ext cx="23428226" cy="2352268"/>
          </a:xfrm>
        </p:spPr>
        <p:txBody>
          <a:bodyPr>
            <a:noAutofit/>
          </a:bodyPr>
          <a:lstStyle/>
          <a:p>
            <a:pPr lvl="0" algn="r" rtl="1" hangingPunct="0"/>
            <a:endParaRPr lang="en-US" dirty="0">
              <a:solidFill>
                <a:srgbClr val="2D2D2D"/>
              </a:solidFill>
              <a:latin typeface="Times New Roman"/>
              <a:ea typeface="Times New Roman"/>
              <a:cs typeface="Times New Roman"/>
            </a:endParaRPr>
          </a:p>
          <a:p>
            <a:pPr hangingPunct="0">
              <a:lnSpc>
                <a:spcPct val="160000"/>
              </a:lnSpc>
            </a:pPr>
            <a:r>
              <a:rPr lang="en-US" dirty="0">
                <a:solidFill>
                  <a:srgbClr val="2D2D2D"/>
                </a:solidFill>
                <a:latin typeface="Times New Roman"/>
                <a:ea typeface="Times New Roman"/>
                <a:cs typeface="Times New Roman"/>
              </a:rPr>
              <a:t>Based on the study that was prepared and the discussions that were carried out and in agreement with the </a:t>
            </a:r>
            <a:r>
              <a:rPr lang="en-US" dirty="0" smtClean="0">
                <a:solidFill>
                  <a:srgbClr val="2D2D2D"/>
                </a:solidFill>
                <a:latin typeface="Times New Roman"/>
                <a:ea typeface="Times New Roman"/>
                <a:cs typeface="Times New Roman"/>
              </a:rPr>
              <a:t>targeted sectors , </a:t>
            </a:r>
          </a:p>
          <a:p>
            <a:pPr hangingPunct="0">
              <a:lnSpc>
                <a:spcPct val="160000"/>
              </a:lnSpc>
            </a:pPr>
            <a:r>
              <a:rPr lang="en-US" b="1" dirty="0" smtClean="0">
                <a:solidFill>
                  <a:srgbClr val="2D2D2D"/>
                </a:solidFill>
                <a:effectLst>
                  <a:outerShdw blurRad="38100" dist="38100" dir="2700000" algn="tl">
                    <a:srgbClr val="000000">
                      <a:alpha val="43137"/>
                    </a:srgbClr>
                  </a:outerShdw>
                </a:effectLst>
                <a:latin typeface="Times New Roman"/>
                <a:ea typeface="Times New Roman"/>
                <a:cs typeface="Times New Roman"/>
              </a:rPr>
              <a:t>the </a:t>
            </a:r>
            <a:r>
              <a:rPr lang="en-US" b="1" dirty="0">
                <a:solidFill>
                  <a:srgbClr val="2D2D2D"/>
                </a:solidFill>
                <a:effectLst>
                  <a:outerShdw blurRad="38100" dist="38100" dir="2700000" algn="tl">
                    <a:srgbClr val="000000">
                      <a:alpha val="43137"/>
                    </a:srgbClr>
                  </a:outerShdw>
                </a:effectLst>
                <a:latin typeface="Times New Roman"/>
                <a:ea typeface="Times New Roman"/>
                <a:cs typeface="Times New Roman"/>
              </a:rPr>
              <a:t>indicators selected were based on two </a:t>
            </a:r>
            <a:r>
              <a:rPr lang="en-US" b="1" dirty="0" smtClean="0">
                <a:solidFill>
                  <a:srgbClr val="2D2D2D"/>
                </a:solidFill>
                <a:effectLst>
                  <a:outerShdw blurRad="38100" dist="38100" dir="2700000" algn="tl">
                    <a:srgbClr val="000000">
                      <a:alpha val="43137"/>
                    </a:srgbClr>
                  </a:outerShdw>
                </a:effectLst>
                <a:latin typeface="Times New Roman"/>
                <a:ea typeface="Times New Roman"/>
                <a:cs typeface="Times New Roman"/>
              </a:rPr>
              <a:t>main </a:t>
            </a:r>
            <a:r>
              <a:rPr lang="en-US" b="1" dirty="0">
                <a:solidFill>
                  <a:srgbClr val="2D2D2D"/>
                </a:solidFill>
                <a:effectLst>
                  <a:outerShdw blurRad="38100" dist="38100" dir="2700000" algn="tl">
                    <a:srgbClr val="000000">
                      <a:alpha val="43137"/>
                    </a:srgbClr>
                  </a:outerShdw>
                </a:effectLst>
                <a:latin typeface="Times New Roman"/>
                <a:ea typeface="Times New Roman"/>
                <a:cs typeface="Times New Roman"/>
              </a:rPr>
              <a:t>elements: </a:t>
            </a:r>
            <a:r>
              <a:rPr lang="en-US" b="1" dirty="0" smtClean="0">
                <a:solidFill>
                  <a:srgbClr val="2D2D2D"/>
                </a:solidFill>
                <a:effectLst>
                  <a:outerShdw blurRad="38100" dist="38100" dir="2700000" algn="tl">
                    <a:srgbClr val="000000">
                      <a:alpha val="43137"/>
                    </a:srgbClr>
                  </a:outerShdw>
                </a:effectLst>
                <a:latin typeface="Times New Roman"/>
                <a:ea typeface="Times New Roman"/>
                <a:cs typeface="Times New Roman"/>
              </a:rPr>
              <a:t>(cost and benefit).</a:t>
            </a:r>
            <a:endParaRPr lang="en-US" b="1" dirty="0">
              <a:solidFill>
                <a:srgbClr val="2D2D2D"/>
              </a:solidFill>
              <a:effectLst>
                <a:outerShdw blurRad="38100" dist="38100" dir="2700000" algn="tl">
                  <a:srgbClr val="000000">
                    <a:alpha val="43137"/>
                  </a:srgbClr>
                </a:outerShdw>
              </a:effectLst>
              <a:latin typeface="Times New Roman"/>
              <a:ea typeface="Times New Roman"/>
              <a:cs typeface="Times New Roman"/>
            </a:endParaRPr>
          </a:p>
        </p:txBody>
      </p:sp>
      <p:sp>
        <p:nvSpPr>
          <p:cNvPr id="9" name="Text Placeholder 3"/>
          <p:cNvSpPr txBox="1">
            <a:spLocks/>
          </p:cNvSpPr>
          <p:nvPr/>
        </p:nvSpPr>
        <p:spPr>
          <a:xfrm>
            <a:off x="4305300" y="137565"/>
            <a:ext cx="12360187" cy="81565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t">
            <a:noAutofit/>
          </a:bodyPr>
          <a:lstStyle>
            <a:lvl1pPr marL="0" marR="0" indent="0" algn="ctr" defTabSz="821531"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9pPr>
          </a:lstStyle>
          <a:p>
            <a:pPr hangingPunct="1"/>
            <a:r>
              <a:rPr lang="en-US" sz="6000" b="1" dirty="0"/>
              <a:t>Designing KPIs for targeted government entities </a:t>
            </a:r>
          </a:p>
        </p:txBody>
      </p:sp>
    </p:spTree>
    <p:extLst>
      <p:ext uri="{BB962C8B-B14F-4D97-AF65-F5344CB8AC3E}">
        <p14:creationId xmlns:p14="http://schemas.microsoft.com/office/powerpoint/2010/main" val="3394278952"/>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5312"/>
            <a:ext cx="24384000" cy="13846625"/>
            <a:chOff x="0" y="-65312"/>
            <a:chExt cx="24384000" cy="13846625"/>
          </a:xfrm>
        </p:grpSpPr>
        <p:pic>
          <p:nvPicPr>
            <p:cNvPr id="1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312"/>
              <a:ext cx="24383999" cy="13846625"/>
            </a:xfrm>
            <a:prstGeom prst="rect">
              <a:avLst/>
            </a:prstGeom>
          </p:spPr>
        </p:pic>
        <p:sp>
          <p:nvSpPr>
            <p:cNvPr id="16" name="Rectangle 15"/>
            <p:cNvSpPr/>
            <p:nvPr/>
          </p:nvSpPr>
          <p:spPr>
            <a:xfrm>
              <a:off x="0" y="-1"/>
              <a:ext cx="24384000" cy="2247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KW"/>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12469" y="251682"/>
              <a:ext cx="4894898" cy="1806450"/>
            </a:xfrm>
            <a:prstGeom prst="rect">
              <a:avLst/>
            </a:prstGeom>
          </p:spPr>
        </p:pic>
      </p:grpSp>
      <p:sp>
        <p:nvSpPr>
          <p:cNvPr id="339" name="Shape 339"/>
          <p:cNvSpPr/>
          <p:nvPr/>
        </p:nvSpPr>
        <p:spPr>
          <a:xfrm>
            <a:off x="711611" y="4415425"/>
            <a:ext cx="22270562" cy="149848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marL="321027" indent="-321027" algn="just" defTabSz="642937">
              <a:buSzPct val="75000"/>
              <a:buChar char="•"/>
              <a:defRPr sz="4500">
                <a:solidFill>
                  <a:srgbClr val="2D2D2D"/>
                </a:solidFill>
                <a:latin typeface="Times New Roman"/>
                <a:ea typeface="Times New Roman"/>
                <a:cs typeface="Times New Roman"/>
                <a:sym typeface="Times New Roman"/>
              </a:defRPr>
            </a:lvl1pPr>
          </a:lstStyle>
          <a:p>
            <a:pPr algn="l"/>
            <a:r>
              <a:rPr lang="en-US" sz="4400" dirty="0">
                <a:sym typeface="Helvetica Light"/>
              </a:rPr>
              <a:t>Enable the government </a:t>
            </a:r>
            <a:r>
              <a:rPr lang="en-US" sz="4400" dirty="0" smtClean="0">
                <a:sym typeface="Helvetica Light"/>
              </a:rPr>
              <a:t>entities to develop </a:t>
            </a:r>
            <a:r>
              <a:rPr lang="en-US" sz="4400" dirty="0">
                <a:sym typeface="Helvetica Light"/>
              </a:rPr>
              <a:t>a strategic thinking towards managing and improving performance.</a:t>
            </a:r>
            <a:endParaRPr sz="4400" dirty="0">
              <a:sym typeface="Helvetica Light"/>
            </a:endParaRPr>
          </a:p>
        </p:txBody>
      </p:sp>
      <p:sp>
        <p:nvSpPr>
          <p:cNvPr id="340" name="Shape 340"/>
          <p:cNvSpPr/>
          <p:nvPr/>
        </p:nvSpPr>
        <p:spPr>
          <a:xfrm>
            <a:off x="711610" y="2929134"/>
            <a:ext cx="22270563" cy="821378"/>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marL="321027" indent="-321027" algn="just" defTabSz="642937">
              <a:buSzPct val="75000"/>
              <a:buChar char="•"/>
              <a:defRPr sz="4500">
                <a:solidFill>
                  <a:srgbClr val="2D2D2D"/>
                </a:solidFill>
                <a:latin typeface="Times New Roman"/>
                <a:ea typeface="Times New Roman"/>
                <a:cs typeface="Times New Roman"/>
                <a:sym typeface="Times New Roman"/>
              </a:defRPr>
            </a:lvl1pPr>
          </a:lstStyle>
          <a:p>
            <a:pPr algn="l"/>
            <a:r>
              <a:rPr lang="en-US" sz="4400" dirty="0">
                <a:sym typeface="Helvetica Light"/>
              </a:rPr>
              <a:t>Enhancing the capacity of </a:t>
            </a:r>
            <a:r>
              <a:rPr lang="en-US" sz="4400" dirty="0" smtClean="0">
                <a:sym typeface="Helvetica Light"/>
              </a:rPr>
              <a:t>SAB </a:t>
            </a:r>
            <a:r>
              <a:rPr lang="en-US" sz="4400" dirty="0">
                <a:sym typeface="Helvetica Light"/>
              </a:rPr>
              <a:t>to assess and monitor national performance.</a:t>
            </a:r>
            <a:endParaRPr sz="4400" dirty="0">
              <a:sym typeface="Helvetica Light"/>
            </a:endParaRPr>
          </a:p>
        </p:txBody>
      </p:sp>
      <p:sp>
        <p:nvSpPr>
          <p:cNvPr id="341" name="Shape 341"/>
          <p:cNvSpPr/>
          <p:nvPr/>
        </p:nvSpPr>
        <p:spPr>
          <a:xfrm>
            <a:off x="622403" y="6491994"/>
            <a:ext cx="22270562" cy="149848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marL="321027" indent="-321027" algn="just" defTabSz="642937">
              <a:buSzPct val="75000"/>
              <a:buChar char="•"/>
              <a:defRPr sz="4500">
                <a:solidFill>
                  <a:srgbClr val="2D2D2D"/>
                </a:solidFill>
                <a:latin typeface="Times New Roman"/>
                <a:ea typeface="Times New Roman"/>
                <a:cs typeface="Times New Roman"/>
                <a:sym typeface="Times New Roman"/>
              </a:defRPr>
            </a:lvl1pPr>
          </a:lstStyle>
          <a:p>
            <a:r>
              <a:rPr lang="en-US" sz="4400" dirty="0">
                <a:sym typeface="Helvetica Light"/>
              </a:rPr>
              <a:t>Design of the operational model and enabling tools for performance indicators in the targeted entities.</a:t>
            </a:r>
            <a:endParaRPr sz="4400" dirty="0">
              <a:sym typeface="Helvetica Light"/>
            </a:endParaRPr>
          </a:p>
        </p:txBody>
      </p:sp>
      <p:sp>
        <p:nvSpPr>
          <p:cNvPr id="342" name="Shape 342"/>
          <p:cNvSpPr/>
          <p:nvPr/>
        </p:nvSpPr>
        <p:spPr>
          <a:xfrm>
            <a:off x="622403" y="8229362"/>
            <a:ext cx="22802591" cy="1159932"/>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marL="345722" indent="-345722" algn="l" defTabSz="642937">
              <a:lnSpc>
                <a:spcPct val="150000"/>
              </a:lnSpc>
              <a:buSzPct val="75000"/>
              <a:buChar char="•"/>
              <a:defRPr sz="4500">
                <a:solidFill>
                  <a:srgbClr val="2D2D2D"/>
                </a:solidFill>
                <a:latin typeface="Times New Roman"/>
                <a:ea typeface="Times New Roman"/>
                <a:cs typeface="Times New Roman"/>
                <a:sym typeface="Times New Roman"/>
              </a:defRPr>
            </a:pPr>
            <a:r>
              <a:rPr lang="en-US" sz="4400" dirty="0">
                <a:solidFill>
                  <a:srgbClr val="2D2D2D"/>
                </a:solidFill>
                <a:latin typeface="Times New Roman"/>
                <a:ea typeface="Times New Roman"/>
                <a:cs typeface="Times New Roman"/>
                <a:sym typeface="Times New Roman"/>
              </a:rPr>
              <a:t>Design key performance indicators, reporting formats and information flow processes.</a:t>
            </a:r>
            <a:endParaRPr sz="4400" dirty="0">
              <a:solidFill>
                <a:srgbClr val="2D2D2D"/>
              </a:solidFill>
              <a:latin typeface="Times New Roman"/>
              <a:ea typeface="Times New Roman"/>
              <a:cs typeface="Times New Roman"/>
              <a:sym typeface="Times New Roman"/>
            </a:endParaRPr>
          </a:p>
        </p:txBody>
      </p:sp>
      <p:sp>
        <p:nvSpPr>
          <p:cNvPr id="13" name="Shape 340"/>
          <p:cNvSpPr/>
          <p:nvPr/>
        </p:nvSpPr>
        <p:spPr>
          <a:xfrm>
            <a:off x="2921620" y="533325"/>
            <a:ext cx="13446977" cy="176009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marL="321027" indent="-321027" algn="just" defTabSz="642937">
              <a:buSzPct val="75000"/>
              <a:buChar char="•"/>
              <a:defRPr sz="4500">
                <a:solidFill>
                  <a:srgbClr val="2D2D2D"/>
                </a:solidFill>
                <a:latin typeface="Times New Roman"/>
                <a:ea typeface="Times New Roman"/>
                <a:cs typeface="Times New Roman"/>
                <a:sym typeface="Times New Roman"/>
              </a:defRPr>
            </a:lvl1pPr>
          </a:lstStyle>
          <a:p>
            <a:pPr marL="0" indent="0" algn="ctr" defTabSz="821531">
              <a:buSzTx/>
              <a:buNone/>
            </a:pPr>
            <a:r>
              <a:rPr lang="en-US" sz="6000" b="1" dirty="0">
                <a:solidFill>
                  <a:srgbClr val="000000"/>
                </a:solidFill>
                <a:latin typeface="+mn-lt"/>
                <a:ea typeface="+mn-ea"/>
                <a:cs typeface="+mn-cs"/>
                <a:sym typeface="Helvetica Light"/>
              </a:rPr>
              <a:t>The </a:t>
            </a:r>
            <a:r>
              <a:rPr lang="en-US" sz="6000" b="1" dirty="0" smtClean="0">
                <a:solidFill>
                  <a:srgbClr val="000000"/>
                </a:solidFill>
                <a:latin typeface="+mn-lt"/>
                <a:ea typeface="+mn-ea"/>
                <a:cs typeface="+mn-cs"/>
                <a:sym typeface="Helvetica Light"/>
              </a:rPr>
              <a:t>expected outcome </a:t>
            </a:r>
            <a:r>
              <a:rPr lang="en-US" sz="6000" b="1" dirty="0">
                <a:solidFill>
                  <a:srgbClr val="000000"/>
                </a:solidFill>
                <a:latin typeface="+mn-lt"/>
                <a:ea typeface="+mn-ea"/>
                <a:cs typeface="+mn-cs"/>
                <a:sym typeface="Helvetica Light"/>
              </a:rPr>
              <a:t>of the project</a:t>
            </a:r>
          </a:p>
          <a:p>
            <a:pPr marL="0" indent="0" rtl="1">
              <a:buNone/>
            </a:pPr>
            <a:endParaRPr dirty="0"/>
          </a:p>
        </p:txBody>
      </p:sp>
    </p:spTree>
  </p:cSld>
  <p:clrMapOvr>
    <a:masterClrMapping/>
  </p:clrMapOvr>
  <p:transition spd="slow">
    <p:cover/>
  </p:transition>
  <p:timing>
    <p:tnLst>
      <p:par>
        <p:cTn id="1" dur="indefinite" restart="never" fill="hold"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5312"/>
            <a:ext cx="24384000" cy="13846625"/>
            <a:chOff x="0" y="-65312"/>
            <a:chExt cx="24384000" cy="13846625"/>
          </a:xfrm>
        </p:grpSpPr>
        <p:pic>
          <p:nvPicPr>
            <p:cNvPr id="1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312"/>
              <a:ext cx="24383999" cy="13846625"/>
            </a:xfrm>
            <a:prstGeom prst="rect">
              <a:avLst/>
            </a:prstGeom>
          </p:spPr>
        </p:pic>
        <p:sp>
          <p:nvSpPr>
            <p:cNvPr id="16" name="Rectangle 15"/>
            <p:cNvSpPr/>
            <p:nvPr/>
          </p:nvSpPr>
          <p:spPr>
            <a:xfrm>
              <a:off x="0" y="-1"/>
              <a:ext cx="24384000" cy="2247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KW"/>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2469" y="251682"/>
              <a:ext cx="4894898" cy="1806450"/>
            </a:xfrm>
            <a:prstGeom prst="rect">
              <a:avLst/>
            </a:prstGeom>
          </p:spPr>
        </p:pic>
      </p:grpSp>
      <p:sp>
        <p:nvSpPr>
          <p:cNvPr id="352" name="Shape 352"/>
          <p:cNvSpPr/>
          <p:nvPr/>
        </p:nvSpPr>
        <p:spPr>
          <a:xfrm>
            <a:off x="16239556" y="4618870"/>
            <a:ext cx="144333" cy="836767"/>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just" defTabSz="642937" rtl="1">
              <a:defRPr sz="4500">
                <a:solidFill>
                  <a:srgbClr val="2D2D2D"/>
                </a:solidFill>
                <a:latin typeface="Times New Roman"/>
                <a:ea typeface="Times New Roman"/>
                <a:cs typeface="Times New Roman"/>
                <a:sym typeface="Times New Roman"/>
              </a:defRPr>
            </a:pPr>
            <a:endParaRPr dirty="0"/>
          </a:p>
        </p:txBody>
      </p:sp>
      <p:sp>
        <p:nvSpPr>
          <p:cNvPr id="353" name="Shape 353"/>
          <p:cNvSpPr/>
          <p:nvPr/>
        </p:nvSpPr>
        <p:spPr>
          <a:xfrm>
            <a:off x="1900925" y="6979661"/>
            <a:ext cx="17454208" cy="836767"/>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just" defTabSz="642937" rtl="1">
              <a:defRPr sz="4500">
                <a:solidFill>
                  <a:srgbClr val="2D2D2D"/>
                </a:solidFill>
                <a:latin typeface="Times New Roman"/>
                <a:ea typeface="Times New Roman"/>
                <a:cs typeface="Times New Roman"/>
                <a:sym typeface="Times New Roman"/>
              </a:defRPr>
            </a:pPr>
            <a:endParaRPr dirty="0"/>
          </a:p>
        </p:txBody>
      </p:sp>
      <p:sp>
        <p:nvSpPr>
          <p:cNvPr id="354" name="Shape 354"/>
          <p:cNvSpPr/>
          <p:nvPr/>
        </p:nvSpPr>
        <p:spPr>
          <a:xfrm>
            <a:off x="15721895" y="8112913"/>
            <a:ext cx="144334" cy="836767"/>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just" defTabSz="642937" rtl="1">
              <a:defRPr sz="4500">
                <a:solidFill>
                  <a:srgbClr val="2D2D2D"/>
                </a:solidFill>
                <a:latin typeface="Times New Roman"/>
                <a:ea typeface="Times New Roman"/>
                <a:cs typeface="Times New Roman"/>
                <a:sym typeface="Times New Roman"/>
              </a:defRPr>
            </a:pPr>
            <a:endParaRPr dirty="0"/>
          </a:p>
        </p:txBody>
      </p:sp>
      <p:sp>
        <p:nvSpPr>
          <p:cNvPr id="2" name="Rectangle 1"/>
          <p:cNvSpPr/>
          <p:nvPr/>
        </p:nvSpPr>
        <p:spPr>
          <a:xfrm>
            <a:off x="2495950" y="156481"/>
            <a:ext cx="15736295" cy="2763577"/>
          </a:xfrm>
          <a:prstGeom prst="rect">
            <a:avLst/>
          </a:prstGeom>
        </p:spPr>
        <p:txBody>
          <a:bodyPr wrap="square">
            <a:spAutoFit/>
          </a:bodyPr>
          <a:lstStyle/>
          <a:p>
            <a:r>
              <a:rPr lang="en-US" sz="6000" b="1" dirty="0"/>
              <a:t>Future prospects for applying national indicators to measure performance</a:t>
            </a:r>
          </a:p>
          <a:p>
            <a:pPr lvl="0">
              <a:lnSpc>
                <a:spcPct val="107000"/>
              </a:lnSpc>
              <a:spcAft>
                <a:spcPts val="800"/>
              </a:spcAft>
            </a:pPr>
            <a:endParaRPr lang="en-US" sz="5400" b="1" dirty="0">
              <a:sym typeface="Times New Roman"/>
            </a:endParaRPr>
          </a:p>
        </p:txBody>
      </p:sp>
      <p:sp>
        <p:nvSpPr>
          <p:cNvPr id="3" name="Rectangle 2"/>
          <p:cNvSpPr/>
          <p:nvPr/>
        </p:nvSpPr>
        <p:spPr>
          <a:xfrm>
            <a:off x="490653" y="3076540"/>
            <a:ext cx="22982327" cy="6647974"/>
          </a:xfrm>
          <a:prstGeom prst="rect">
            <a:avLst/>
          </a:prstGeom>
        </p:spPr>
        <p:txBody>
          <a:bodyPr wrap="square">
            <a:spAutoFit/>
          </a:bodyPr>
          <a:lstStyle/>
          <a:p>
            <a:pPr marL="571500" indent="-571500" algn="l">
              <a:lnSpc>
                <a:spcPct val="150000"/>
              </a:lnSpc>
              <a:spcBef>
                <a:spcPts val="600"/>
              </a:spcBef>
              <a:spcAft>
                <a:spcPts val="600"/>
              </a:spcAft>
              <a:buFont typeface="Arial" panose="020B0604020202020204" pitchFamily="34" charset="0"/>
              <a:buChar char="•"/>
            </a:pPr>
            <a:r>
              <a:rPr lang="en-US" sz="4400" dirty="0" smtClean="0">
                <a:solidFill>
                  <a:srgbClr val="2D2D2D"/>
                </a:solidFill>
                <a:latin typeface="Times New Roman"/>
                <a:ea typeface="Times New Roman"/>
                <a:cs typeface="Times New Roman"/>
                <a:sym typeface="Times New Roman"/>
              </a:rPr>
              <a:t>Host a </a:t>
            </a:r>
            <a:r>
              <a:rPr lang="en-US" sz="4400" dirty="0">
                <a:solidFill>
                  <a:srgbClr val="2D2D2D"/>
                </a:solidFill>
                <a:latin typeface="Times New Roman"/>
                <a:ea typeface="Times New Roman"/>
                <a:cs typeface="Times New Roman"/>
                <a:sym typeface="Times New Roman"/>
              </a:rPr>
              <a:t>high-level conference </a:t>
            </a:r>
            <a:r>
              <a:rPr lang="en-US" sz="4400" dirty="0" smtClean="0">
                <a:solidFill>
                  <a:srgbClr val="2D2D2D"/>
                </a:solidFill>
                <a:latin typeface="Times New Roman"/>
                <a:ea typeface="Times New Roman"/>
                <a:cs typeface="Times New Roman"/>
                <a:sym typeface="Times New Roman"/>
              </a:rPr>
              <a:t>related to </a:t>
            </a:r>
            <a:r>
              <a:rPr lang="en-US" sz="4400" dirty="0">
                <a:solidFill>
                  <a:srgbClr val="2D2D2D"/>
                </a:solidFill>
                <a:latin typeface="Times New Roman"/>
                <a:ea typeface="Times New Roman"/>
                <a:cs typeface="Times New Roman"/>
                <a:sym typeface="Times New Roman"/>
              </a:rPr>
              <a:t>the project to be </a:t>
            </a:r>
            <a:r>
              <a:rPr lang="en-US" sz="4400" dirty="0" smtClean="0">
                <a:solidFill>
                  <a:srgbClr val="2D2D2D"/>
                </a:solidFill>
                <a:latin typeface="Times New Roman"/>
                <a:ea typeface="Times New Roman"/>
                <a:cs typeface="Times New Roman"/>
                <a:sym typeface="Times New Roman"/>
              </a:rPr>
              <a:t>targeted to the </a:t>
            </a:r>
            <a:r>
              <a:rPr lang="en-US" sz="4400" dirty="0">
                <a:solidFill>
                  <a:srgbClr val="2D2D2D"/>
                </a:solidFill>
                <a:latin typeface="Times New Roman"/>
                <a:ea typeface="Times New Roman"/>
                <a:cs typeface="Times New Roman"/>
                <a:sym typeface="Times New Roman"/>
              </a:rPr>
              <a:t>leaders in all the entities covered by </a:t>
            </a:r>
            <a:r>
              <a:rPr lang="en-US" sz="4400" dirty="0" smtClean="0">
                <a:solidFill>
                  <a:srgbClr val="2D2D2D"/>
                </a:solidFill>
                <a:latin typeface="Times New Roman"/>
                <a:ea typeface="Times New Roman"/>
                <a:cs typeface="Times New Roman"/>
                <a:sym typeface="Times New Roman"/>
              </a:rPr>
              <a:t>SAB to </a:t>
            </a:r>
            <a:r>
              <a:rPr lang="en-US" sz="4400" dirty="0">
                <a:solidFill>
                  <a:srgbClr val="2D2D2D"/>
                </a:solidFill>
                <a:latin typeface="Times New Roman"/>
                <a:ea typeface="Times New Roman"/>
                <a:cs typeface="Times New Roman"/>
                <a:sym typeface="Times New Roman"/>
              </a:rPr>
              <a:t>explain the project and its </a:t>
            </a:r>
            <a:r>
              <a:rPr lang="en-US" sz="4400" dirty="0" smtClean="0">
                <a:solidFill>
                  <a:srgbClr val="2D2D2D"/>
                </a:solidFill>
                <a:latin typeface="Times New Roman"/>
                <a:ea typeface="Times New Roman"/>
                <a:cs typeface="Times New Roman"/>
                <a:sym typeface="Times New Roman"/>
              </a:rPr>
              <a:t>values.</a:t>
            </a:r>
            <a:endParaRPr lang="en-US" sz="4400" dirty="0">
              <a:solidFill>
                <a:srgbClr val="2D2D2D"/>
              </a:solidFill>
              <a:latin typeface="Times New Roman"/>
              <a:ea typeface="Times New Roman"/>
              <a:cs typeface="Times New Roman"/>
              <a:sym typeface="Times New Roman"/>
            </a:endParaRPr>
          </a:p>
          <a:p>
            <a:pPr marL="571500" indent="-571500" algn="l">
              <a:lnSpc>
                <a:spcPct val="150000"/>
              </a:lnSpc>
              <a:spcBef>
                <a:spcPts val="600"/>
              </a:spcBef>
              <a:spcAft>
                <a:spcPts val="600"/>
              </a:spcAft>
              <a:buFont typeface="Arial" panose="020B0604020202020204" pitchFamily="34" charset="0"/>
              <a:buChar char="•"/>
            </a:pPr>
            <a:r>
              <a:rPr lang="en-US" sz="4400" dirty="0">
                <a:solidFill>
                  <a:srgbClr val="2D2D2D"/>
                </a:solidFill>
                <a:latin typeface="Times New Roman"/>
                <a:ea typeface="Times New Roman"/>
                <a:cs typeface="Times New Roman"/>
                <a:sym typeface="Times New Roman"/>
              </a:rPr>
              <a:t> To include the performance indicators report in the annual report of SAB</a:t>
            </a:r>
          </a:p>
          <a:p>
            <a:pPr marL="571500" indent="-571500" algn="l">
              <a:lnSpc>
                <a:spcPct val="150000"/>
              </a:lnSpc>
              <a:spcBef>
                <a:spcPts val="600"/>
              </a:spcBef>
              <a:spcAft>
                <a:spcPts val="600"/>
              </a:spcAft>
              <a:buFont typeface="Arial" panose="020B0604020202020204" pitchFamily="34" charset="0"/>
              <a:buChar char="•"/>
            </a:pPr>
            <a:r>
              <a:rPr lang="en-US" sz="4400" dirty="0">
                <a:solidFill>
                  <a:srgbClr val="2D2D2D"/>
                </a:solidFill>
                <a:latin typeface="Times New Roman"/>
                <a:ea typeface="Times New Roman"/>
                <a:cs typeface="Times New Roman"/>
                <a:sym typeface="Times New Roman"/>
              </a:rPr>
              <a:t>Activate the role of audit teams of </a:t>
            </a:r>
            <a:r>
              <a:rPr lang="en-US" sz="4400" dirty="0" smtClean="0">
                <a:solidFill>
                  <a:srgbClr val="2D2D2D"/>
                </a:solidFill>
                <a:latin typeface="Times New Roman"/>
                <a:ea typeface="Times New Roman"/>
                <a:cs typeface="Times New Roman"/>
                <a:sym typeface="Times New Roman"/>
              </a:rPr>
              <a:t>SAB to </a:t>
            </a:r>
            <a:r>
              <a:rPr lang="en-US" sz="4400" dirty="0">
                <a:solidFill>
                  <a:srgbClr val="2D2D2D"/>
                </a:solidFill>
                <a:latin typeface="Times New Roman"/>
                <a:ea typeface="Times New Roman"/>
                <a:cs typeface="Times New Roman"/>
                <a:sym typeface="Times New Roman"/>
              </a:rPr>
              <a:t>follow up the </a:t>
            </a:r>
            <a:r>
              <a:rPr lang="en-US" sz="4400" dirty="0" smtClean="0">
                <a:solidFill>
                  <a:srgbClr val="2D2D2D"/>
                </a:solidFill>
                <a:latin typeface="Times New Roman"/>
                <a:ea typeface="Times New Roman"/>
                <a:cs typeface="Times New Roman"/>
                <a:sym typeface="Times New Roman"/>
              </a:rPr>
              <a:t>government entities</a:t>
            </a:r>
            <a:endParaRPr lang="en-US" sz="4400" dirty="0">
              <a:solidFill>
                <a:srgbClr val="2D2D2D"/>
              </a:solidFill>
              <a:latin typeface="Times New Roman"/>
              <a:ea typeface="Times New Roman"/>
              <a:cs typeface="Times New Roman"/>
              <a:sym typeface="Times New Roman"/>
            </a:endParaRPr>
          </a:p>
          <a:p>
            <a:pPr marL="571500" indent="-571500" algn="l">
              <a:lnSpc>
                <a:spcPct val="150000"/>
              </a:lnSpc>
              <a:spcBef>
                <a:spcPts val="600"/>
              </a:spcBef>
              <a:spcAft>
                <a:spcPts val="600"/>
              </a:spcAft>
              <a:buFont typeface="Arial" panose="020B0604020202020204" pitchFamily="34" charset="0"/>
              <a:buChar char="•"/>
            </a:pPr>
            <a:r>
              <a:rPr lang="en-US" sz="4400" dirty="0" smtClean="0">
                <a:solidFill>
                  <a:srgbClr val="2D2D2D"/>
                </a:solidFill>
                <a:latin typeface="Times New Roman"/>
                <a:ea typeface="Times New Roman"/>
                <a:cs typeface="Times New Roman"/>
                <a:sym typeface="Times New Roman"/>
              </a:rPr>
              <a:t>host </a:t>
            </a:r>
            <a:r>
              <a:rPr lang="en-US" sz="4400" dirty="0">
                <a:solidFill>
                  <a:srgbClr val="2D2D2D"/>
                </a:solidFill>
                <a:latin typeface="Times New Roman"/>
                <a:ea typeface="Times New Roman"/>
                <a:cs typeface="Times New Roman"/>
                <a:sym typeface="Times New Roman"/>
              </a:rPr>
              <a:t>a conference or workshops by </a:t>
            </a:r>
            <a:r>
              <a:rPr lang="en-US" sz="4400" dirty="0" smtClean="0">
                <a:solidFill>
                  <a:srgbClr val="2D2D2D"/>
                </a:solidFill>
                <a:latin typeface="Times New Roman"/>
                <a:ea typeface="Times New Roman"/>
                <a:cs typeface="Times New Roman"/>
                <a:sym typeface="Times New Roman"/>
              </a:rPr>
              <a:t>SAB </a:t>
            </a:r>
            <a:r>
              <a:rPr lang="en-US" sz="4400" dirty="0">
                <a:solidFill>
                  <a:srgbClr val="2D2D2D"/>
                </a:solidFill>
                <a:latin typeface="Times New Roman"/>
                <a:ea typeface="Times New Roman"/>
                <a:cs typeface="Times New Roman"/>
                <a:sym typeface="Times New Roman"/>
              </a:rPr>
              <a:t>to discuss the issue of national performance indicators (KNI</a:t>
            </a:r>
            <a:r>
              <a:rPr lang="en-US" sz="4400" dirty="0" smtClean="0">
                <a:solidFill>
                  <a:srgbClr val="2D2D2D"/>
                </a:solidFill>
                <a:latin typeface="Times New Roman"/>
                <a:ea typeface="Times New Roman"/>
                <a:cs typeface="Times New Roman"/>
                <a:sym typeface="Times New Roman"/>
              </a:rPr>
              <a:t>) for the SAIs</a:t>
            </a:r>
            <a:r>
              <a:rPr lang="en-US" sz="3200" dirty="0" smtClean="0">
                <a:solidFill>
                  <a:srgbClr val="2D2D2D"/>
                </a:solidFill>
                <a:latin typeface="Times New Roman"/>
                <a:ea typeface="Times New Roman"/>
                <a:cs typeface="Times New Roman"/>
                <a:sym typeface="Times New Roman"/>
              </a:rPr>
              <a:t>.</a:t>
            </a:r>
            <a:endParaRPr lang="en-US" sz="3200" dirty="0">
              <a:solidFill>
                <a:srgbClr val="2D2D2D"/>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29406730"/>
      </p:ext>
    </p:extLst>
  </p:cSld>
  <p:clrMapOvr>
    <a:masterClrMapping/>
  </p:clrMapOvr>
  <p:transition spd="slow">
    <p:cover/>
  </p:transition>
  <p:timing>
    <p:tnLst>
      <p:par>
        <p:cTn id="1" dur="indefinite" restart="never" fill="hold"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24384000" cy="13846625"/>
            <a:chOff x="0" y="-65312"/>
            <a:chExt cx="24384000" cy="13846625"/>
          </a:xfrm>
        </p:grpSpPr>
        <p:pic>
          <p:nvPicPr>
            <p:cNvPr id="1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312"/>
              <a:ext cx="24383999" cy="13846625"/>
            </a:xfrm>
            <a:prstGeom prst="rect">
              <a:avLst/>
            </a:prstGeom>
          </p:spPr>
        </p:pic>
        <p:sp>
          <p:nvSpPr>
            <p:cNvPr id="16" name="Rectangle 15"/>
            <p:cNvSpPr/>
            <p:nvPr/>
          </p:nvSpPr>
          <p:spPr>
            <a:xfrm>
              <a:off x="0" y="-1"/>
              <a:ext cx="24384000" cy="2247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KW"/>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2469" y="251682"/>
              <a:ext cx="4894898" cy="1806450"/>
            </a:xfrm>
            <a:prstGeom prst="rect">
              <a:avLst/>
            </a:prstGeom>
          </p:spPr>
        </p:pic>
      </p:grpSp>
      <p:sp>
        <p:nvSpPr>
          <p:cNvPr id="352" name="Shape 352"/>
          <p:cNvSpPr/>
          <p:nvPr/>
        </p:nvSpPr>
        <p:spPr>
          <a:xfrm>
            <a:off x="16239556" y="4618870"/>
            <a:ext cx="144333" cy="836767"/>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just" defTabSz="642937" rtl="1">
              <a:defRPr sz="4500">
                <a:solidFill>
                  <a:srgbClr val="2D2D2D"/>
                </a:solidFill>
                <a:latin typeface="Times New Roman"/>
                <a:ea typeface="Times New Roman"/>
                <a:cs typeface="Times New Roman"/>
                <a:sym typeface="Times New Roman"/>
              </a:defRPr>
            </a:pPr>
            <a:endParaRPr dirty="0"/>
          </a:p>
        </p:txBody>
      </p:sp>
      <p:sp>
        <p:nvSpPr>
          <p:cNvPr id="353" name="Shape 353"/>
          <p:cNvSpPr/>
          <p:nvPr/>
        </p:nvSpPr>
        <p:spPr>
          <a:xfrm>
            <a:off x="1900925" y="6979661"/>
            <a:ext cx="17454208" cy="836767"/>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just" defTabSz="642937" rtl="1">
              <a:defRPr sz="4500">
                <a:solidFill>
                  <a:srgbClr val="2D2D2D"/>
                </a:solidFill>
                <a:latin typeface="Times New Roman"/>
                <a:ea typeface="Times New Roman"/>
                <a:cs typeface="Times New Roman"/>
                <a:sym typeface="Times New Roman"/>
              </a:defRPr>
            </a:pPr>
            <a:endParaRPr dirty="0"/>
          </a:p>
        </p:txBody>
      </p:sp>
      <p:sp>
        <p:nvSpPr>
          <p:cNvPr id="354" name="Shape 354"/>
          <p:cNvSpPr/>
          <p:nvPr/>
        </p:nvSpPr>
        <p:spPr>
          <a:xfrm>
            <a:off x="15721895" y="8112913"/>
            <a:ext cx="144334" cy="836767"/>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just" defTabSz="642937" rtl="1">
              <a:defRPr sz="4500">
                <a:solidFill>
                  <a:srgbClr val="2D2D2D"/>
                </a:solidFill>
                <a:latin typeface="Times New Roman"/>
                <a:ea typeface="Times New Roman"/>
                <a:cs typeface="Times New Roman"/>
                <a:sym typeface="Times New Roman"/>
              </a:defRPr>
            </a:pPr>
            <a:endParaRPr dirty="0"/>
          </a:p>
        </p:txBody>
      </p:sp>
      <p:sp>
        <p:nvSpPr>
          <p:cNvPr id="2" name="Rectangle 1"/>
          <p:cNvSpPr/>
          <p:nvPr/>
        </p:nvSpPr>
        <p:spPr>
          <a:xfrm>
            <a:off x="1672683" y="228195"/>
            <a:ext cx="17309925" cy="1938992"/>
          </a:xfrm>
          <a:prstGeom prst="rect">
            <a:avLst/>
          </a:prstGeom>
        </p:spPr>
        <p:txBody>
          <a:bodyPr wrap="square">
            <a:spAutoFit/>
          </a:bodyPr>
          <a:lstStyle/>
          <a:p>
            <a:r>
              <a:rPr lang="en-US" sz="6000" b="1" dirty="0"/>
              <a:t>Future prospects for applying national indicators to measure performance</a:t>
            </a:r>
          </a:p>
        </p:txBody>
      </p:sp>
      <p:sp>
        <p:nvSpPr>
          <p:cNvPr id="3" name="Rectangle 2"/>
          <p:cNvSpPr/>
          <p:nvPr/>
        </p:nvSpPr>
        <p:spPr>
          <a:xfrm>
            <a:off x="288240" y="2623577"/>
            <a:ext cx="23807517" cy="6863417"/>
          </a:xfrm>
          <a:prstGeom prst="rect">
            <a:avLst/>
          </a:prstGeom>
        </p:spPr>
        <p:txBody>
          <a:bodyPr wrap="square">
            <a:spAutoFit/>
          </a:bodyPr>
          <a:lstStyle/>
          <a:p>
            <a:pPr marL="571500" lvl="0" indent="-571500" algn="l">
              <a:lnSpc>
                <a:spcPct val="150000"/>
              </a:lnSpc>
              <a:spcBef>
                <a:spcPts val="600"/>
              </a:spcBef>
              <a:spcAft>
                <a:spcPts val="600"/>
              </a:spcAft>
              <a:buFont typeface="Arial" panose="020B0604020202020204" pitchFamily="34" charset="0"/>
              <a:buChar char="•"/>
            </a:pPr>
            <a:r>
              <a:rPr lang="en-US" sz="4000" dirty="0">
                <a:solidFill>
                  <a:srgbClr val="2D2D2D"/>
                </a:solidFill>
                <a:latin typeface="Times New Roman"/>
                <a:ea typeface="Times New Roman"/>
                <a:cs typeface="Times New Roman"/>
              </a:rPr>
              <a:t>Automating </a:t>
            </a:r>
            <a:r>
              <a:rPr lang="en-US" sz="4000" dirty="0" smtClean="0">
                <a:solidFill>
                  <a:srgbClr val="2D2D2D"/>
                </a:solidFill>
                <a:latin typeface="Times New Roman"/>
                <a:ea typeface="Times New Roman"/>
                <a:cs typeface="Times New Roman"/>
              </a:rPr>
              <a:t>the hall project, </a:t>
            </a:r>
            <a:r>
              <a:rPr lang="en-US" sz="4000" dirty="0">
                <a:solidFill>
                  <a:srgbClr val="2D2D2D"/>
                </a:solidFill>
                <a:latin typeface="Times New Roman"/>
                <a:ea typeface="Times New Roman"/>
                <a:cs typeface="Times New Roman"/>
              </a:rPr>
              <a:t>including the </a:t>
            </a:r>
            <a:r>
              <a:rPr lang="en-US" sz="4000" dirty="0" smtClean="0">
                <a:solidFill>
                  <a:srgbClr val="2D2D2D"/>
                </a:solidFill>
                <a:latin typeface="Times New Roman"/>
                <a:ea typeface="Times New Roman"/>
                <a:cs typeface="Times New Roman"/>
              </a:rPr>
              <a:t>KPIs, </a:t>
            </a:r>
            <a:r>
              <a:rPr lang="en-US" sz="4000" dirty="0">
                <a:solidFill>
                  <a:srgbClr val="2D2D2D"/>
                </a:solidFill>
                <a:latin typeface="Times New Roman"/>
                <a:ea typeface="Times New Roman"/>
                <a:cs typeface="Times New Roman"/>
              </a:rPr>
              <a:t>after ensuring their adoption </a:t>
            </a:r>
            <a:r>
              <a:rPr lang="en-US" sz="4000" dirty="0" smtClean="0">
                <a:solidFill>
                  <a:srgbClr val="2D2D2D"/>
                </a:solidFill>
                <a:latin typeface="Times New Roman"/>
                <a:ea typeface="Times New Roman"/>
                <a:cs typeface="Times New Roman"/>
              </a:rPr>
              <a:t>manually</a:t>
            </a:r>
            <a:r>
              <a:rPr lang="en-US" sz="4000" dirty="0">
                <a:solidFill>
                  <a:srgbClr val="2D2D2D"/>
                </a:solidFill>
                <a:latin typeface="Times New Roman"/>
                <a:ea typeface="Times New Roman"/>
                <a:cs typeface="Times New Roman"/>
              </a:rPr>
              <a:t>, which achieves all the advantages of applying the automated systems, including the accuracy of data and results and the availability of statistics and reports in a timely manner, facilitating the decision making process for the purpose of improving performance</a:t>
            </a:r>
            <a:r>
              <a:rPr lang="en-US" sz="4000" dirty="0" smtClean="0">
                <a:solidFill>
                  <a:srgbClr val="2D2D2D"/>
                </a:solidFill>
                <a:latin typeface="Times New Roman"/>
                <a:ea typeface="Times New Roman"/>
                <a:cs typeface="Times New Roman"/>
              </a:rPr>
              <a:t>.</a:t>
            </a:r>
            <a:endParaRPr lang="en-US" sz="4000" dirty="0">
              <a:solidFill>
                <a:srgbClr val="2D2D2D"/>
              </a:solidFill>
              <a:latin typeface="Times New Roman"/>
              <a:ea typeface="Times New Roman"/>
              <a:cs typeface="Times New Roman"/>
            </a:endParaRPr>
          </a:p>
          <a:p>
            <a:pPr marL="571500" lvl="0" indent="-571500" algn="l">
              <a:lnSpc>
                <a:spcPct val="150000"/>
              </a:lnSpc>
              <a:spcBef>
                <a:spcPts val="600"/>
              </a:spcBef>
              <a:spcAft>
                <a:spcPts val="600"/>
              </a:spcAft>
              <a:buFont typeface="Arial" panose="020B0604020202020204" pitchFamily="34" charset="0"/>
              <a:buChar char="•"/>
            </a:pPr>
            <a:r>
              <a:rPr lang="en-US" sz="4000" dirty="0">
                <a:solidFill>
                  <a:srgbClr val="2D2D2D"/>
                </a:solidFill>
                <a:latin typeface="Times New Roman"/>
                <a:ea typeface="Times New Roman"/>
                <a:cs typeface="Times New Roman"/>
              </a:rPr>
              <a:t>The project will be expanded </a:t>
            </a:r>
            <a:r>
              <a:rPr lang="en-US" sz="4000" dirty="0" smtClean="0">
                <a:solidFill>
                  <a:srgbClr val="2D2D2D"/>
                </a:solidFill>
                <a:latin typeface="Times New Roman"/>
                <a:ea typeface="Times New Roman"/>
                <a:cs typeface="Times New Roman"/>
              </a:rPr>
              <a:t>to all government entities. </a:t>
            </a:r>
            <a:endParaRPr lang="en-US" sz="4000" dirty="0">
              <a:solidFill>
                <a:srgbClr val="2D2D2D"/>
              </a:solidFill>
              <a:latin typeface="Times New Roman"/>
              <a:ea typeface="Times New Roman"/>
              <a:cs typeface="Times New Roman"/>
            </a:endParaRPr>
          </a:p>
          <a:p>
            <a:pPr marL="571500" lvl="0" indent="-571500" algn="l">
              <a:lnSpc>
                <a:spcPct val="150000"/>
              </a:lnSpc>
              <a:spcBef>
                <a:spcPts val="600"/>
              </a:spcBef>
              <a:spcAft>
                <a:spcPts val="600"/>
              </a:spcAft>
              <a:buFont typeface="Arial" panose="020B0604020202020204" pitchFamily="34" charset="0"/>
              <a:buChar char="•"/>
            </a:pPr>
            <a:r>
              <a:rPr lang="en-US" sz="4000" dirty="0">
                <a:solidFill>
                  <a:srgbClr val="2D2D2D"/>
                </a:solidFill>
                <a:latin typeface="Times New Roman"/>
                <a:ea typeface="Times New Roman"/>
                <a:cs typeface="Times New Roman"/>
              </a:rPr>
              <a:t>Benefiting from the </a:t>
            </a:r>
            <a:r>
              <a:rPr lang="en-US" sz="4000" dirty="0" smtClean="0">
                <a:solidFill>
                  <a:srgbClr val="2D2D2D"/>
                </a:solidFill>
                <a:latin typeface="Times New Roman"/>
                <a:ea typeface="Times New Roman"/>
                <a:cs typeface="Times New Roman"/>
              </a:rPr>
              <a:t>experience of (</a:t>
            </a:r>
            <a:r>
              <a:rPr lang="en-US" sz="4000" dirty="0">
                <a:solidFill>
                  <a:srgbClr val="2D2D2D"/>
                </a:solidFill>
                <a:latin typeface="Times New Roman"/>
                <a:ea typeface="Times New Roman"/>
                <a:cs typeface="Times New Roman"/>
              </a:rPr>
              <a:t>INTOSAI) </a:t>
            </a:r>
            <a:r>
              <a:rPr lang="en-US" sz="4000" dirty="0" smtClean="0">
                <a:solidFill>
                  <a:srgbClr val="2D2D2D"/>
                </a:solidFill>
                <a:latin typeface="Times New Roman"/>
                <a:ea typeface="Times New Roman"/>
                <a:cs typeface="Times New Roman"/>
              </a:rPr>
              <a:t>members </a:t>
            </a:r>
            <a:r>
              <a:rPr lang="en-US" sz="4000" dirty="0">
                <a:solidFill>
                  <a:srgbClr val="2D2D2D"/>
                </a:solidFill>
                <a:latin typeface="Times New Roman"/>
                <a:ea typeface="Times New Roman"/>
                <a:cs typeface="Times New Roman"/>
              </a:rPr>
              <a:t>through </a:t>
            </a:r>
            <a:r>
              <a:rPr lang="en-US" sz="4000" dirty="0" smtClean="0">
                <a:solidFill>
                  <a:srgbClr val="2D2D2D"/>
                </a:solidFill>
                <a:latin typeface="Times New Roman"/>
                <a:ea typeface="Times New Roman"/>
                <a:cs typeface="Times New Roman"/>
              </a:rPr>
              <a:t>participating </a:t>
            </a:r>
            <a:r>
              <a:rPr lang="en-US" sz="4000" dirty="0">
                <a:solidFill>
                  <a:srgbClr val="2D2D2D"/>
                </a:solidFill>
                <a:latin typeface="Times New Roman"/>
                <a:ea typeface="Times New Roman"/>
                <a:cs typeface="Times New Roman"/>
              </a:rPr>
              <a:t>in special conferences and workshops </a:t>
            </a:r>
            <a:r>
              <a:rPr lang="en-US" sz="4000" dirty="0" smtClean="0">
                <a:solidFill>
                  <a:srgbClr val="2D2D2D"/>
                </a:solidFill>
                <a:latin typeface="Times New Roman"/>
                <a:ea typeface="Times New Roman"/>
                <a:cs typeface="Times New Roman"/>
              </a:rPr>
              <a:t>to </a:t>
            </a:r>
            <a:r>
              <a:rPr lang="en-US" sz="4000" dirty="0">
                <a:solidFill>
                  <a:srgbClr val="2D2D2D"/>
                </a:solidFill>
                <a:latin typeface="Times New Roman"/>
                <a:ea typeface="Times New Roman"/>
                <a:cs typeface="Times New Roman"/>
              </a:rPr>
              <a:t>discus  subjects relate to </a:t>
            </a:r>
            <a:r>
              <a:rPr lang="en-US" sz="4000" dirty="0" smtClean="0">
                <a:solidFill>
                  <a:srgbClr val="2D2D2D"/>
                </a:solidFill>
                <a:latin typeface="Times New Roman"/>
                <a:ea typeface="Times New Roman"/>
                <a:cs typeface="Times New Roman"/>
              </a:rPr>
              <a:t>KNI.</a:t>
            </a:r>
            <a:endParaRPr lang="en-US" sz="4000" dirty="0">
              <a:solidFill>
                <a:srgbClr val="2D2D2D"/>
              </a:solidFill>
              <a:latin typeface="Times New Roman"/>
              <a:ea typeface="Times New Roman"/>
              <a:cs typeface="Times New Roman"/>
            </a:endParaRPr>
          </a:p>
        </p:txBody>
      </p:sp>
    </p:spTree>
  </p:cSld>
  <p:clrMapOvr>
    <a:masterClrMapping/>
  </p:clrMapOvr>
  <p:transition spd="slow">
    <p:cover/>
  </p:transition>
  <p:timing>
    <p:tnLst>
      <p:par>
        <p:cTn id="1" dur="indefinite" restart="never" fill="hold"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5312"/>
            <a:ext cx="24384000" cy="13846625"/>
            <a:chOff x="0" y="-65312"/>
            <a:chExt cx="24384000" cy="13846625"/>
          </a:xfrm>
        </p:grpSpPr>
        <p:pic>
          <p:nvPicPr>
            <p:cNvPr id="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312"/>
              <a:ext cx="24383999" cy="13846625"/>
            </a:xfrm>
            <a:prstGeom prst="rect">
              <a:avLst/>
            </a:prstGeom>
          </p:spPr>
        </p:pic>
        <p:sp>
          <p:nvSpPr>
            <p:cNvPr id="10" name="Rectangle 9"/>
            <p:cNvSpPr/>
            <p:nvPr/>
          </p:nvSpPr>
          <p:spPr>
            <a:xfrm>
              <a:off x="0" y="-1"/>
              <a:ext cx="24384000" cy="2247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KW"/>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2469" y="251682"/>
              <a:ext cx="4894898" cy="1806450"/>
            </a:xfrm>
            <a:prstGeom prst="rect">
              <a:avLst/>
            </a:prstGeom>
          </p:spPr>
        </p:pic>
      </p:grpSp>
      <p:sp>
        <p:nvSpPr>
          <p:cNvPr id="4" name="Rectangle 3"/>
          <p:cNvSpPr/>
          <p:nvPr/>
        </p:nvSpPr>
        <p:spPr>
          <a:xfrm>
            <a:off x="111515" y="251682"/>
            <a:ext cx="18800953" cy="1938992"/>
          </a:xfrm>
          <a:prstGeom prst="rect">
            <a:avLst/>
          </a:prstGeom>
        </p:spPr>
        <p:txBody>
          <a:bodyPr wrap="square">
            <a:spAutoFit/>
          </a:bodyPr>
          <a:lstStyle/>
          <a:p>
            <a:r>
              <a:rPr lang="en-US" sz="6000" b="1" dirty="0"/>
              <a:t>The opinion of SAB on the audit manual for the National Performance Indicators for INTOSAI</a:t>
            </a:r>
            <a:endParaRPr lang="ar-KW" sz="6000" b="1" dirty="0"/>
          </a:p>
        </p:txBody>
      </p:sp>
      <p:sp>
        <p:nvSpPr>
          <p:cNvPr id="5" name="Rectangle 4"/>
          <p:cNvSpPr/>
          <p:nvPr/>
        </p:nvSpPr>
        <p:spPr>
          <a:xfrm>
            <a:off x="332915" y="2084110"/>
            <a:ext cx="23718158" cy="3017686"/>
          </a:xfrm>
          <a:prstGeom prst="rect">
            <a:avLst/>
          </a:prstGeom>
        </p:spPr>
        <p:txBody>
          <a:bodyPr wrap="square">
            <a:spAutoFit/>
          </a:bodyPr>
          <a:lstStyle/>
          <a:p>
            <a:pPr lvl="0" algn="l">
              <a:lnSpc>
                <a:spcPct val="150000"/>
              </a:lnSpc>
              <a:spcBef>
                <a:spcPts val="600"/>
              </a:spcBef>
              <a:spcAft>
                <a:spcPts val="600"/>
              </a:spcAft>
            </a:pPr>
            <a:r>
              <a:rPr lang="en-US" sz="4400" dirty="0">
                <a:solidFill>
                  <a:srgbClr val="2D2D2D"/>
                </a:solidFill>
                <a:latin typeface="Times New Roman"/>
                <a:ea typeface="Times New Roman"/>
                <a:cs typeface="Times New Roman"/>
              </a:rPr>
              <a:t>The draft of the manual referred  by </a:t>
            </a:r>
            <a:r>
              <a:rPr lang="en-US" sz="4400" dirty="0" smtClean="0">
                <a:solidFill>
                  <a:srgbClr val="2D2D2D"/>
                </a:solidFill>
                <a:latin typeface="Times New Roman"/>
                <a:ea typeface="Times New Roman"/>
                <a:cs typeface="Times New Roman"/>
              </a:rPr>
              <a:t>WGKNI </a:t>
            </a:r>
            <a:r>
              <a:rPr lang="en-US" sz="4400" dirty="0">
                <a:solidFill>
                  <a:srgbClr val="2D2D2D"/>
                </a:solidFill>
                <a:latin typeface="Times New Roman"/>
                <a:ea typeface="Times New Roman"/>
                <a:cs typeface="Times New Roman"/>
              </a:rPr>
              <a:t>was received  by the Kuwaiti state Audit Bureau. The Kuwait state audit bureau has carefully studied the guide and has shown his opinion based on the guidance received and been sent in advance. Our opinion can be illustrated as follow :</a:t>
            </a:r>
          </a:p>
        </p:txBody>
      </p:sp>
      <p:sp>
        <p:nvSpPr>
          <p:cNvPr id="6" name="Rectangle 5"/>
          <p:cNvSpPr/>
          <p:nvPr/>
        </p:nvSpPr>
        <p:spPr>
          <a:xfrm>
            <a:off x="332915" y="5490405"/>
            <a:ext cx="24051083" cy="3017686"/>
          </a:xfrm>
          <a:prstGeom prst="rect">
            <a:avLst/>
          </a:prstGeom>
        </p:spPr>
        <p:txBody>
          <a:bodyPr wrap="square">
            <a:spAutoFit/>
          </a:bodyPr>
          <a:lstStyle/>
          <a:p>
            <a:pPr algn="l">
              <a:lnSpc>
                <a:spcPct val="150000"/>
              </a:lnSpc>
            </a:pPr>
            <a:r>
              <a:rPr lang="en-US" sz="4400">
                <a:solidFill>
                  <a:srgbClr val="2D2D2D"/>
                </a:solidFill>
                <a:latin typeface="Times New Roman"/>
                <a:ea typeface="Times New Roman"/>
                <a:cs typeface="Times New Roman"/>
              </a:rPr>
              <a:t>1</a:t>
            </a:r>
            <a:r>
              <a:rPr lang="en-US" sz="4400" smtClean="0">
                <a:solidFill>
                  <a:srgbClr val="2D2D2D"/>
                </a:solidFill>
                <a:latin typeface="Times New Roman"/>
                <a:ea typeface="Times New Roman"/>
                <a:cs typeface="Times New Roman"/>
              </a:rPr>
              <a:t>). </a:t>
            </a:r>
            <a:r>
              <a:rPr lang="en-US" sz="4400" dirty="0">
                <a:solidFill>
                  <a:srgbClr val="2D2D2D"/>
                </a:solidFill>
                <a:latin typeface="Times New Roman"/>
                <a:ea typeface="Times New Roman"/>
                <a:cs typeface="Times New Roman"/>
              </a:rPr>
              <a:t>The Kuwait Audit Bureau agree with  paragraph (38) of the proposed standard for auditing performance indicators which indicates the need of independence of sovereign regulators in the preparation and selection of performance indicators, since this task is the responsibility of governments.</a:t>
            </a:r>
          </a:p>
        </p:txBody>
      </p:sp>
    </p:spTree>
  </p:cSld>
  <p:clrMapOvr>
    <a:masterClrMapping/>
  </p:clrMapOvr>
  <p:transition spd="slow">
    <p:cover/>
  </p:transition>
  <p:timing>
    <p:tnLst>
      <p:par>
        <p:cTn id="1" dur="indefinite" restart="never" fill="hold"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5312"/>
            <a:ext cx="24384000" cy="13846625"/>
            <a:chOff x="0" y="-65312"/>
            <a:chExt cx="24384000" cy="13846625"/>
          </a:xfrm>
        </p:grpSpPr>
        <p:pic>
          <p:nvPicPr>
            <p:cNvPr id="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312"/>
              <a:ext cx="24383999" cy="13846625"/>
            </a:xfrm>
            <a:prstGeom prst="rect">
              <a:avLst/>
            </a:prstGeom>
          </p:spPr>
        </p:pic>
        <p:sp>
          <p:nvSpPr>
            <p:cNvPr id="10" name="Rectangle 9"/>
            <p:cNvSpPr/>
            <p:nvPr/>
          </p:nvSpPr>
          <p:spPr>
            <a:xfrm>
              <a:off x="0" y="-1"/>
              <a:ext cx="24384000" cy="2247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KW"/>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2469" y="251682"/>
              <a:ext cx="4894898" cy="1806450"/>
            </a:xfrm>
            <a:prstGeom prst="rect">
              <a:avLst/>
            </a:prstGeom>
          </p:spPr>
        </p:pic>
      </p:grpSp>
      <p:sp>
        <p:nvSpPr>
          <p:cNvPr id="4" name="Rectangle 3"/>
          <p:cNvSpPr/>
          <p:nvPr/>
        </p:nvSpPr>
        <p:spPr>
          <a:xfrm>
            <a:off x="111515" y="251682"/>
            <a:ext cx="18800953" cy="1938992"/>
          </a:xfrm>
          <a:prstGeom prst="rect">
            <a:avLst/>
          </a:prstGeom>
        </p:spPr>
        <p:txBody>
          <a:bodyPr wrap="square">
            <a:spAutoFit/>
          </a:bodyPr>
          <a:lstStyle/>
          <a:p>
            <a:r>
              <a:rPr lang="en-US" sz="6000" b="1" dirty="0"/>
              <a:t>The opinion of SAB on the audit manual for the National Performance Indicators for INTOSAI</a:t>
            </a:r>
            <a:endParaRPr lang="ar-KW" sz="6000" b="1" dirty="0"/>
          </a:p>
        </p:txBody>
      </p:sp>
      <p:sp>
        <p:nvSpPr>
          <p:cNvPr id="12" name="Rectangle 11"/>
          <p:cNvSpPr/>
          <p:nvPr/>
        </p:nvSpPr>
        <p:spPr>
          <a:xfrm>
            <a:off x="166457" y="2498937"/>
            <a:ext cx="24051083" cy="4033348"/>
          </a:xfrm>
          <a:prstGeom prst="rect">
            <a:avLst/>
          </a:prstGeom>
        </p:spPr>
        <p:txBody>
          <a:bodyPr wrap="square">
            <a:spAutoFit/>
          </a:bodyPr>
          <a:lstStyle/>
          <a:p>
            <a:pPr lvl="0" algn="l">
              <a:lnSpc>
                <a:spcPct val="150000"/>
              </a:lnSpc>
            </a:pPr>
            <a:r>
              <a:rPr lang="en-US" sz="4400" dirty="0">
                <a:solidFill>
                  <a:srgbClr val="2D2D2D"/>
                </a:solidFill>
                <a:latin typeface="Times New Roman"/>
                <a:ea typeface="Times New Roman"/>
                <a:cs typeface="Times New Roman"/>
              </a:rPr>
              <a:t>2) It is important to summarize what's  been stated in the manual </a:t>
            </a:r>
            <a:r>
              <a:rPr lang="en-US" sz="4400" dirty="0" smtClean="0">
                <a:solidFill>
                  <a:srgbClr val="2D2D2D"/>
                </a:solidFill>
                <a:latin typeface="Times New Roman"/>
                <a:ea typeface="Times New Roman"/>
                <a:cs typeface="Times New Roman"/>
              </a:rPr>
              <a:t>without under estimating </a:t>
            </a:r>
            <a:r>
              <a:rPr lang="en-US" sz="4400" dirty="0">
                <a:solidFill>
                  <a:srgbClr val="2D2D2D"/>
                </a:solidFill>
                <a:latin typeface="Times New Roman"/>
                <a:ea typeface="Times New Roman"/>
                <a:cs typeface="Times New Roman"/>
              </a:rPr>
              <a:t>the principles contained in order to facilitate the use of the guide and to achieve the objective of the guide considering that it will  be used by the auditors of the SAIs, whose experience and capabilities vary and the guide should be easily be understood and used .</a:t>
            </a:r>
          </a:p>
        </p:txBody>
      </p:sp>
      <p:sp>
        <p:nvSpPr>
          <p:cNvPr id="13" name="Rectangle 12"/>
          <p:cNvSpPr/>
          <p:nvPr/>
        </p:nvSpPr>
        <p:spPr>
          <a:xfrm>
            <a:off x="166457" y="7237141"/>
            <a:ext cx="23841306" cy="3952044"/>
          </a:xfrm>
          <a:prstGeom prst="rect">
            <a:avLst/>
          </a:prstGeom>
        </p:spPr>
        <p:txBody>
          <a:bodyPr wrap="square">
            <a:spAutoFit/>
          </a:bodyPr>
          <a:lstStyle/>
          <a:p>
            <a:pPr algn="justLow">
              <a:lnSpc>
                <a:spcPct val="150000"/>
              </a:lnSpc>
            </a:pPr>
            <a:r>
              <a:rPr lang="en-US" sz="4400" dirty="0">
                <a:solidFill>
                  <a:srgbClr val="2D2D2D"/>
                </a:solidFill>
                <a:latin typeface="Times New Roman"/>
                <a:ea typeface="Times New Roman"/>
                <a:cs typeface="Times New Roman"/>
              </a:rPr>
              <a:t>3) The time </a:t>
            </a:r>
            <a:r>
              <a:rPr lang="en-US" sz="4400" dirty="0" smtClean="0">
                <a:solidFill>
                  <a:srgbClr val="2D2D2D"/>
                </a:solidFill>
                <a:latin typeface="Times New Roman"/>
                <a:ea typeface="Times New Roman"/>
                <a:cs typeface="Times New Roman"/>
              </a:rPr>
              <a:t>frame </a:t>
            </a:r>
            <a:r>
              <a:rPr lang="en-US" sz="4400" dirty="0">
                <a:solidFill>
                  <a:srgbClr val="2D2D2D"/>
                </a:solidFill>
                <a:latin typeface="Times New Roman"/>
                <a:ea typeface="Times New Roman"/>
                <a:cs typeface="Times New Roman"/>
              </a:rPr>
              <a:t>for performing the review of the national performance indicators (quarterly, semi-annual) should be determined or subject to the decision of the </a:t>
            </a:r>
            <a:r>
              <a:rPr lang="en-US" sz="4400" dirty="0" smtClean="0">
                <a:solidFill>
                  <a:srgbClr val="2D2D2D"/>
                </a:solidFill>
                <a:latin typeface="Times New Roman"/>
                <a:ea typeface="Times New Roman"/>
                <a:cs typeface="Times New Roman"/>
              </a:rPr>
              <a:t>SAIs each individual, </a:t>
            </a:r>
            <a:r>
              <a:rPr lang="en-US" sz="4400" dirty="0">
                <a:solidFill>
                  <a:srgbClr val="2D2D2D"/>
                </a:solidFill>
                <a:latin typeface="Times New Roman"/>
                <a:ea typeface="Times New Roman"/>
                <a:cs typeface="Times New Roman"/>
              </a:rPr>
              <a:t>considering that some performance indicators are linked to a time, quantitative or qualitative framework.</a:t>
            </a:r>
          </a:p>
          <a:p>
            <a:pPr lvl="0" algn="justLow">
              <a:lnSpc>
                <a:spcPct val="150000"/>
              </a:lnSpc>
            </a:pPr>
            <a:endParaRPr lang="en-US" sz="4000" dirty="0">
              <a:solidFill>
                <a:srgbClr val="2D2D2D"/>
              </a:solidFill>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969160375"/>
      </p:ext>
    </p:extLst>
  </p:cSld>
  <p:clrMapOvr>
    <a:masterClrMapping/>
  </p:clrMapOvr>
  <p:transition spd="slow">
    <p:cover/>
  </p:transition>
  <p:timing>
    <p:tnLst>
      <p:par>
        <p:cTn id="1" dur="indefinite" restart="never" fill="hold"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65312"/>
            <a:ext cx="24384000" cy="13846625"/>
            <a:chOff x="0" y="-65312"/>
            <a:chExt cx="24384000" cy="13846625"/>
          </a:xfrm>
        </p:grpSpPr>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312"/>
              <a:ext cx="24383999" cy="13846625"/>
            </a:xfrm>
            <a:prstGeom prst="rect">
              <a:avLst/>
            </a:prstGeom>
          </p:spPr>
        </p:pic>
        <p:sp>
          <p:nvSpPr>
            <p:cNvPr id="9" name="Rectangle 8"/>
            <p:cNvSpPr/>
            <p:nvPr/>
          </p:nvSpPr>
          <p:spPr>
            <a:xfrm>
              <a:off x="0" y="-1"/>
              <a:ext cx="24384000" cy="2247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KW"/>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2469" y="251682"/>
              <a:ext cx="4894898" cy="1806450"/>
            </a:xfrm>
            <a:prstGeom prst="rect">
              <a:avLst/>
            </a:prstGeom>
          </p:spPr>
        </p:pic>
      </p:grpSp>
      <p:sp>
        <p:nvSpPr>
          <p:cNvPr id="3" name="Title 2"/>
          <p:cNvSpPr>
            <a:spLocks noGrp="1"/>
          </p:cNvSpPr>
          <p:nvPr>
            <p:ph type="title"/>
          </p:nvPr>
        </p:nvSpPr>
        <p:spPr>
          <a:xfrm>
            <a:off x="5656074" y="622943"/>
            <a:ext cx="9137556" cy="1205858"/>
          </a:xfrm>
        </p:spPr>
        <p:txBody>
          <a:bodyPr>
            <a:normAutofit/>
          </a:bodyPr>
          <a:lstStyle/>
          <a:p>
            <a:r>
              <a:rPr lang="en-US" sz="6000" b="1" dirty="0" smtClean="0"/>
              <a:t>Presentation contents </a:t>
            </a:r>
            <a:endParaRPr lang="en-US" sz="6000" b="1" dirty="0"/>
          </a:p>
        </p:txBody>
      </p:sp>
      <p:sp>
        <p:nvSpPr>
          <p:cNvPr id="4" name="Text Placeholder 3"/>
          <p:cNvSpPr>
            <a:spLocks noGrp="1"/>
          </p:cNvSpPr>
          <p:nvPr>
            <p:ph type="body" sz="quarter" idx="1"/>
          </p:nvPr>
        </p:nvSpPr>
        <p:spPr>
          <a:xfrm>
            <a:off x="602166" y="2681077"/>
            <a:ext cx="22695984" cy="7815474"/>
          </a:xfrm>
        </p:spPr>
        <p:txBody>
          <a:bodyPr>
            <a:normAutofit/>
          </a:bodyPr>
          <a:lstStyle/>
          <a:p>
            <a:pPr algn="l" rtl="1">
              <a:lnSpc>
                <a:spcPct val="200000"/>
              </a:lnSpc>
            </a:pPr>
            <a:r>
              <a:rPr lang="en-US" dirty="0" smtClean="0"/>
              <a:t>-  </a:t>
            </a:r>
            <a:r>
              <a:rPr lang="en-US" dirty="0" smtClean="0">
                <a:latin typeface="Times New Roman" panose="02020603050405020304" pitchFamily="18" charset="0"/>
                <a:cs typeface="Times New Roman" panose="02020603050405020304" pitchFamily="18" charset="0"/>
              </a:rPr>
              <a:t>Developing the </a:t>
            </a:r>
            <a:r>
              <a:rPr lang="en-US" dirty="0">
                <a:latin typeface="Times New Roman" panose="02020603050405020304" pitchFamily="18" charset="0"/>
                <a:cs typeface="Times New Roman" panose="02020603050405020304" pitchFamily="18" charset="0"/>
              </a:rPr>
              <a:t>national framework for measuring government performance in </a:t>
            </a:r>
            <a:r>
              <a:rPr lang="en-US" dirty="0" smtClean="0">
                <a:latin typeface="Times New Roman" panose="02020603050405020304" pitchFamily="18" charset="0"/>
                <a:cs typeface="Times New Roman" panose="02020603050405020304" pitchFamily="18" charset="0"/>
              </a:rPr>
              <a:t>Kuwait</a:t>
            </a:r>
          </a:p>
          <a:p>
            <a:pPr marL="571500" lvl="2" indent="-571500" algn="l">
              <a:lnSpc>
                <a:spcPct val="20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Project Definition </a:t>
            </a:r>
            <a:endParaRPr lang="ar-KW" dirty="0" smtClean="0">
              <a:latin typeface="Times New Roman" panose="02020603050405020304" pitchFamily="18" charset="0"/>
              <a:cs typeface="Times New Roman" panose="02020603050405020304" pitchFamily="18" charset="0"/>
            </a:endParaRPr>
          </a:p>
          <a:p>
            <a:pPr marL="571500" lvl="2" indent="-571500" algn="l">
              <a:lnSpc>
                <a:spcPct val="20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Project </a:t>
            </a:r>
            <a:r>
              <a:rPr lang="en-US" dirty="0" smtClean="0">
                <a:latin typeface="Times New Roman" panose="02020603050405020304" pitchFamily="18" charset="0"/>
                <a:cs typeface="Times New Roman" panose="02020603050405020304" pitchFamily="18" charset="0"/>
              </a:rPr>
              <a:t>goals </a:t>
            </a:r>
          </a:p>
          <a:p>
            <a:pPr marL="571500" lvl="2" indent="-571500" algn="l">
              <a:lnSpc>
                <a:spcPct val="20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Project phases </a:t>
            </a:r>
            <a:endParaRPr lang="ar-KW" dirty="0">
              <a:latin typeface="Times New Roman" panose="02020603050405020304" pitchFamily="18" charset="0"/>
              <a:cs typeface="Times New Roman" panose="02020603050405020304" pitchFamily="18" charset="0"/>
            </a:endParaRPr>
          </a:p>
          <a:p>
            <a:pPr marL="571500" indent="-571500" algn="l">
              <a:lnSpc>
                <a:spcPct val="200000"/>
              </a:lnSpc>
              <a:buFontTx/>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opinion of </a:t>
            </a:r>
            <a:r>
              <a:rPr lang="en-US" dirty="0" smtClean="0">
                <a:latin typeface="Times New Roman" panose="02020603050405020304" pitchFamily="18" charset="0"/>
                <a:cs typeface="Times New Roman" panose="02020603050405020304" pitchFamily="18" charset="0"/>
              </a:rPr>
              <a:t>SAB on </a:t>
            </a:r>
            <a:r>
              <a:rPr lang="en-US" dirty="0">
                <a:latin typeface="Times New Roman" panose="02020603050405020304" pitchFamily="18" charset="0"/>
                <a:cs typeface="Times New Roman" panose="02020603050405020304" pitchFamily="18" charset="0"/>
              </a:rPr>
              <a:t>the INTOSAI guidance </a:t>
            </a:r>
            <a:r>
              <a:rPr lang="en-US" dirty="0" smtClean="0">
                <a:latin typeface="Times New Roman" panose="02020603050405020304" pitchFamily="18" charset="0"/>
                <a:cs typeface="Times New Roman" panose="02020603050405020304" pitchFamily="18" charset="0"/>
              </a:rPr>
              <a:t>audit of the </a:t>
            </a:r>
            <a:r>
              <a:rPr lang="en-US" dirty="0">
                <a:latin typeface="Times New Roman" panose="02020603050405020304" pitchFamily="18" charset="0"/>
                <a:cs typeface="Times New Roman" panose="02020603050405020304" pitchFamily="18" charset="0"/>
              </a:rPr>
              <a:t>use and development </a:t>
            </a:r>
            <a:r>
              <a:rPr lang="en-US" dirty="0" smtClean="0">
                <a:latin typeface="Times New Roman" panose="02020603050405020304" pitchFamily="18" charset="0"/>
                <a:cs typeface="Times New Roman" panose="02020603050405020304" pitchFamily="18" charset="0"/>
              </a:rPr>
              <a:t>of KNI</a:t>
            </a:r>
            <a:endParaRPr lang="en-US" dirty="0">
              <a:latin typeface="Times New Roman" panose="02020603050405020304" pitchFamily="18" charset="0"/>
              <a:cs typeface="Times New Roman" panose="02020603050405020304" pitchFamily="18" charset="0"/>
            </a:endParaRPr>
          </a:p>
          <a:p>
            <a:pPr algn="r" rtl="1">
              <a:lnSpc>
                <a:spcPct val="200000"/>
              </a:lnSpc>
            </a:pPr>
            <a:endParaRPr lang="en-US" dirty="0"/>
          </a:p>
        </p:txBody>
      </p:sp>
    </p:spTree>
    <p:extLst>
      <p:ext uri="{BB962C8B-B14F-4D97-AF65-F5344CB8AC3E}">
        <p14:creationId xmlns:p14="http://schemas.microsoft.com/office/powerpoint/2010/main" val="2529751347"/>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24384000" cy="13846625"/>
            <a:chOff x="0" y="-65312"/>
            <a:chExt cx="24384000" cy="13846625"/>
          </a:xfrm>
        </p:grpSpPr>
        <p:pic>
          <p:nvPicPr>
            <p:cNvPr id="8"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312"/>
              <a:ext cx="24383999" cy="13846625"/>
            </a:xfrm>
            <a:prstGeom prst="rect">
              <a:avLst/>
            </a:prstGeom>
          </p:spPr>
        </p:pic>
        <p:sp>
          <p:nvSpPr>
            <p:cNvPr id="9" name="Rectangle 8"/>
            <p:cNvSpPr/>
            <p:nvPr/>
          </p:nvSpPr>
          <p:spPr>
            <a:xfrm>
              <a:off x="0" y="-1"/>
              <a:ext cx="24384000" cy="2247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KW"/>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2469" y="251682"/>
              <a:ext cx="4894898" cy="1806450"/>
            </a:xfrm>
            <a:prstGeom prst="rect">
              <a:avLst/>
            </a:prstGeom>
          </p:spPr>
        </p:pic>
      </p:grpSp>
      <p:sp>
        <p:nvSpPr>
          <p:cNvPr id="5" name="Rectangle 4"/>
          <p:cNvSpPr/>
          <p:nvPr/>
        </p:nvSpPr>
        <p:spPr>
          <a:xfrm>
            <a:off x="271346" y="2375127"/>
            <a:ext cx="23841306" cy="4616648"/>
          </a:xfrm>
          <a:prstGeom prst="rect">
            <a:avLst/>
          </a:prstGeom>
        </p:spPr>
        <p:txBody>
          <a:bodyPr wrap="square">
            <a:spAutoFit/>
          </a:bodyPr>
          <a:lstStyle/>
          <a:p>
            <a:pPr algn="l">
              <a:lnSpc>
                <a:spcPct val="150000"/>
              </a:lnSpc>
            </a:pPr>
            <a:r>
              <a:rPr lang="en-US" sz="4000" dirty="0">
                <a:solidFill>
                  <a:srgbClr val="2D2D2D"/>
                </a:solidFill>
                <a:latin typeface="Times New Roman"/>
                <a:ea typeface="Times New Roman"/>
                <a:cs typeface="Times New Roman"/>
              </a:rPr>
              <a:t>4) Point (30) Page 8 regarding the Performance Indicator Review Criteria (Policy Review and Evaluation Criteria).</a:t>
            </a:r>
          </a:p>
          <a:p>
            <a:pPr algn="l">
              <a:lnSpc>
                <a:spcPct val="150000"/>
              </a:lnSpc>
            </a:pPr>
            <a:r>
              <a:rPr lang="en-US" sz="4000" dirty="0">
                <a:solidFill>
                  <a:srgbClr val="2D2D2D"/>
                </a:solidFill>
                <a:latin typeface="Times New Roman"/>
                <a:ea typeface="Times New Roman"/>
                <a:cs typeface="Times New Roman"/>
              </a:rPr>
              <a:t>(To carry out public policy evaluations at all stages of the process)</a:t>
            </a:r>
          </a:p>
          <a:p>
            <a:pPr algn="l">
              <a:lnSpc>
                <a:spcPct val="150000"/>
              </a:lnSpc>
            </a:pPr>
            <a:r>
              <a:rPr lang="en-US" sz="4000" dirty="0">
                <a:solidFill>
                  <a:srgbClr val="2D2D2D"/>
                </a:solidFill>
                <a:latin typeface="Times New Roman"/>
                <a:ea typeface="Times New Roman"/>
                <a:cs typeface="Times New Roman"/>
              </a:rPr>
              <a:t>Which requires clarification of this role, especially the evaluation of policies, which is usually the responsibility of parliaments taking into account that the role of </a:t>
            </a:r>
            <a:r>
              <a:rPr lang="en-US" sz="4000" dirty="0" smtClean="0">
                <a:solidFill>
                  <a:srgbClr val="2D2D2D"/>
                </a:solidFill>
                <a:latin typeface="Times New Roman"/>
                <a:ea typeface="Times New Roman"/>
                <a:cs typeface="Times New Roman"/>
              </a:rPr>
              <a:t>SAIs depends </a:t>
            </a:r>
            <a:r>
              <a:rPr lang="en-US" sz="4000" dirty="0">
                <a:solidFill>
                  <a:srgbClr val="2D2D2D"/>
                </a:solidFill>
                <a:latin typeface="Times New Roman"/>
                <a:ea typeface="Times New Roman"/>
                <a:cs typeface="Times New Roman"/>
              </a:rPr>
              <a:t>on the laws </a:t>
            </a:r>
            <a:r>
              <a:rPr lang="en-US" sz="4000" dirty="0" smtClean="0">
                <a:solidFill>
                  <a:srgbClr val="2D2D2D"/>
                </a:solidFill>
                <a:latin typeface="Times New Roman"/>
                <a:ea typeface="Times New Roman"/>
                <a:cs typeface="Times New Roman"/>
              </a:rPr>
              <a:t>and constitution of </a:t>
            </a:r>
            <a:r>
              <a:rPr lang="en-US" sz="4000" dirty="0">
                <a:solidFill>
                  <a:srgbClr val="2D2D2D"/>
                </a:solidFill>
                <a:latin typeface="Times New Roman"/>
                <a:ea typeface="Times New Roman"/>
                <a:cs typeface="Times New Roman"/>
              </a:rPr>
              <a:t>each state.</a:t>
            </a:r>
          </a:p>
          <a:p>
            <a:pPr algn="l">
              <a:lnSpc>
                <a:spcPct val="150000"/>
              </a:lnSpc>
            </a:pPr>
            <a:endParaRPr lang="en-US" sz="3600" dirty="0">
              <a:solidFill>
                <a:srgbClr val="2D2D2D"/>
              </a:solidFill>
              <a:latin typeface="Times New Roman" panose="02020603050405020304" pitchFamily="18" charset="0"/>
              <a:ea typeface="Times New Roman"/>
              <a:cs typeface="Times New Roman" panose="02020603050405020304" pitchFamily="18" charset="0"/>
            </a:endParaRPr>
          </a:p>
        </p:txBody>
      </p:sp>
      <p:sp>
        <p:nvSpPr>
          <p:cNvPr id="11" name="Rectangle 10"/>
          <p:cNvSpPr/>
          <p:nvPr/>
        </p:nvSpPr>
        <p:spPr>
          <a:xfrm>
            <a:off x="1254131" y="277149"/>
            <a:ext cx="17316368" cy="2763577"/>
          </a:xfrm>
          <a:prstGeom prst="rect">
            <a:avLst/>
          </a:prstGeom>
        </p:spPr>
        <p:txBody>
          <a:bodyPr wrap="square">
            <a:spAutoFit/>
          </a:bodyPr>
          <a:lstStyle/>
          <a:p>
            <a:r>
              <a:rPr lang="en-US" sz="6000" b="1" dirty="0"/>
              <a:t>The opinion of SAB on the audit manual for the National Performance Indicators for INTOSAI</a:t>
            </a:r>
            <a:endParaRPr lang="ar-KW" sz="6000" b="1" dirty="0"/>
          </a:p>
          <a:p>
            <a:pPr lvl="0" rtl="1">
              <a:lnSpc>
                <a:spcPct val="107000"/>
              </a:lnSpc>
              <a:spcAft>
                <a:spcPts val="800"/>
              </a:spcAft>
            </a:pPr>
            <a:endParaRPr lang="en-US" sz="5400" b="1" dirty="0"/>
          </a:p>
        </p:txBody>
      </p:sp>
      <p:sp>
        <p:nvSpPr>
          <p:cNvPr id="2" name="Rectangle 1"/>
          <p:cNvSpPr/>
          <p:nvPr/>
        </p:nvSpPr>
        <p:spPr>
          <a:xfrm>
            <a:off x="271345" y="7417352"/>
            <a:ext cx="23841307" cy="3933384"/>
          </a:xfrm>
          <a:prstGeom prst="rect">
            <a:avLst/>
          </a:prstGeom>
        </p:spPr>
        <p:txBody>
          <a:bodyPr wrap="square">
            <a:spAutoFit/>
          </a:bodyPr>
          <a:lstStyle/>
          <a:p>
            <a:pPr algn="l">
              <a:lnSpc>
                <a:spcPct val="120000"/>
              </a:lnSpc>
            </a:pPr>
            <a:r>
              <a:rPr lang="en-US" sz="4000" dirty="0" smtClean="0">
                <a:solidFill>
                  <a:srgbClr val="2D2D2D"/>
                </a:solidFill>
                <a:latin typeface="Times New Roman"/>
                <a:ea typeface="Times New Roman"/>
                <a:cs typeface="Times New Roman"/>
              </a:rPr>
              <a:t>5) </a:t>
            </a:r>
            <a:r>
              <a:rPr lang="en-US" sz="4000" dirty="0">
                <a:solidFill>
                  <a:srgbClr val="2D2D2D"/>
                </a:solidFill>
                <a:latin typeface="Times New Roman"/>
                <a:ea typeface="Times New Roman"/>
                <a:cs typeface="Times New Roman"/>
              </a:rPr>
              <a:t>Clarification of the application of indicators and how to benefit from their results through continuous development</a:t>
            </a:r>
            <a:r>
              <a:rPr lang="en-US" sz="4000" dirty="0" smtClean="0">
                <a:solidFill>
                  <a:srgbClr val="2D2D2D"/>
                </a:solidFill>
                <a:latin typeface="Times New Roman"/>
                <a:ea typeface="Times New Roman"/>
                <a:cs typeface="Times New Roman"/>
              </a:rPr>
              <a:t>.</a:t>
            </a:r>
          </a:p>
          <a:p>
            <a:pPr algn="l">
              <a:lnSpc>
                <a:spcPct val="120000"/>
              </a:lnSpc>
            </a:pPr>
            <a:endParaRPr lang="en-US" sz="4800" dirty="0">
              <a:solidFill>
                <a:srgbClr val="2D2D2D"/>
              </a:solidFill>
              <a:latin typeface="Times New Roman"/>
              <a:ea typeface="Times New Roman"/>
              <a:cs typeface="Times New Roman"/>
            </a:endParaRPr>
          </a:p>
          <a:p>
            <a:pPr algn="l">
              <a:lnSpc>
                <a:spcPct val="120000"/>
              </a:lnSpc>
            </a:pPr>
            <a:r>
              <a:rPr lang="en-US" sz="4000" dirty="0" smtClean="0">
                <a:solidFill>
                  <a:srgbClr val="2D2D2D"/>
                </a:solidFill>
                <a:latin typeface="Times New Roman"/>
                <a:ea typeface="Times New Roman"/>
                <a:cs typeface="Times New Roman"/>
              </a:rPr>
              <a:t>6) </a:t>
            </a:r>
            <a:r>
              <a:rPr lang="en-US" sz="4000" dirty="0">
                <a:solidFill>
                  <a:srgbClr val="2D2D2D"/>
                </a:solidFill>
                <a:latin typeface="Times New Roman"/>
                <a:ea typeface="Times New Roman"/>
                <a:cs typeface="Times New Roman"/>
              </a:rPr>
              <a:t>Compliance audit should be included in a special section of the manual that addresses audit steps so that SAIs can apply this type of audit for </a:t>
            </a:r>
            <a:r>
              <a:rPr lang="en-US" sz="4000" dirty="0" smtClean="0">
                <a:solidFill>
                  <a:srgbClr val="2D2D2D"/>
                </a:solidFill>
                <a:latin typeface="Times New Roman"/>
                <a:ea typeface="Times New Roman"/>
                <a:cs typeface="Times New Roman"/>
              </a:rPr>
              <a:t>the seek  of its importance</a:t>
            </a:r>
            <a:r>
              <a:rPr lang="en-US" sz="4000" dirty="0">
                <a:solidFill>
                  <a:srgbClr val="2D2D2D"/>
                </a:solidFill>
                <a:latin typeface="Times New Roman"/>
                <a:ea typeface="Times New Roman"/>
                <a:cs typeface="Times New Roman"/>
              </a:rPr>
              <a:t>.</a:t>
            </a:r>
          </a:p>
        </p:txBody>
      </p:sp>
    </p:spTree>
    <p:extLst>
      <p:ext uri="{BB962C8B-B14F-4D97-AF65-F5344CB8AC3E}">
        <p14:creationId xmlns:p14="http://schemas.microsoft.com/office/powerpoint/2010/main" val="813736179"/>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24384000" cy="13846625"/>
            <a:chOff x="0" y="-65312"/>
            <a:chExt cx="24384000" cy="13846625"/>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312"/>
              <a:ext cx="24383999" cy="13846625"/>
            </a:xfrm>
            <a:prstGeom prst="rect">
              <a:avLst/>
            </a:prstGeom>
          </p:spPr>
        </p:pic>
        <p:sp>
          <p:nvSpPr>
            <p:cNvPr id="6" name="Rectangle 5"/>
            <p:cNvSpPr/>
            <p:nvPr/>
          </p:nvSpPr>
          <p:spPr>
            <a:xfrm>
              <a:off x="0" y="-1"/>
              <a:ext cx="24384000" cy="2247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KW"/>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2469" y="251682"/>
              <a:ext cx="4894898" cy="1806450"/>
            </a:xfrm>
            <a:prstGeom prst="rect">
              <a:avLst/>
            </a:prstGeom>
          </p:spPr>
        </p:pic>
      </p:grpSp>
      <p:sp>
        <p:nvSpPr>
          <p:cNvPr id="3" name="Rectangle 2"/>
          <p:cNvSpPr/>
          <p:nvPr/>
        </p:nvSpPr>
        <p:spPr>
          <a:xfrm>
            <a:off x="178419" y="8579898"/>
            <a:ext cx="23149932" cy="4598182"/>
          </a:xfrm>
          <a:prstGeom prst="rect">
            <a:avLst/>
          </a:prstGeom>
        </p:spPr>
        <p:txBody>
          <a:bodyPr wrap="square">
            <a:spAutoFit/>
          </a:bodyPr>
          <a:lstStyle/>
          <a:p>
            <a:pPr algn="l">
              <a:lnSpc>
                <a:spcPct val="120000"/>
              </a:lnSpc>
            </a:pPr>
            <a:endParaRPr lang="en-US" sz="4400" dirty="0">
              <a:solidFill>
                <a:srgbClr val="2D2D2D"/>
              </a:solidFill>
              <a:latin typeface="Times New Roman"/>
              <a:ea typeface="Times New Roman"/>
              <a:cs typeface="Times New Roman"/>
            </a:endParaRPr>
          </a:p>
          <a:p>
            <a:pPr algn="l">
              <a:lnSpc>
                <a:spcPct val="120000"/>
              </a:lnSpc>
            </a:pPr>
            <a:r>
              <a:rPr lang="en-US" sz="4400" dirty="0">
                <a:solidFill>
                  <a:srgbClr val="2D2D2D"/>
                </a:solidFill>
                <a:latin typeface="Times New Roman"/>
                <a:ea typeface="Times New Roman"/>
                <a:cs typeface="Times New Roman"/>
              </a:rPr>
              <a:t>8) It is important to clarify how the </a:t>
            </a:r>
            <a:r>
              <a:rPr lang="en-US" sz="4400" dirty="0" err="1" smtClean="0">
                <a:solidFill>
                  <a:srgbClr val="2D2D2D"/>
                </a:solidFill>
                <a:latin typeface="Times New Roman"/>
                <a:ea typeface="Times New Roman"/>
                <a:cs typeface="Times New Roman"/>
              </a:rPr>
              <a:t>binchmark</a:t>
            </a:r>
            <a:r>
              <a:rPr lang="en-US" sz="4400" dirty="0" smtClean="0">
                <a:solidFill>
                  <a:srgbClr val="2D2D2D"/>
                </a:solidFill>
                <a:latin typeface="Times New Roman"/>
                <a:ea typeface="Times New Roman"/>
                <a:cs typeface="Times New Roman"/>
              </a:rPr>
              <a:t> </a:t>
            </a:r>
            <a:r>
              <a:rPr lang="en-US" sz="4400" dirty="0">
                <a:solidFill>
                  <a:srgbClr val="2D2D2D"/>
                </a:solidFill>
                <a:latin typeface="Times New Roman"/>
                <a:ea typeface="Times New Roman"/>
                <a:cs typeface="Times New Roman"/>
              </a:rPr>
              <a:t>is defined in the manual and what is the role of SAIs in this regard.</a:t>
            </a:r>
          </a:p>
          <a:p>
            <a:pPr algn="justLow">
              <a:lnSpc>
                <a:spcPct val="120000"/>
              </a:lnSpc>
            </a:pPr>
            <a:r>
              <a:rPr lang="en-US" sz="3600" dirty="0">
                <a:latin typeface="Simplified Arabic" panose="02020603050405020304" pitchFamily="18" charset="-78"/>
                <a:ea typeface="Calibri" panose="020F0502020204030204" pitchFamily="34" charset="0"/>
                <a:cs typeface="Sultan Medium" pitchFamily="2" charset="-78"/>
              </a:rPr>
              <a:t> </a:t>
            </a:r>
          </a:p>
          <a:p>
            <a:pPr marL="457200" algn="justLow" rtl="1">
              <a:lnSpc>
                <a:spcPct val="120000"/>
              </a:lnSpc>
            </a:pPr>
            <a:r>
              <a:rPr lang="en-US" sz="3600" dirty="0">
                <a:latin typeface="Simplified Arabic" panose="02020603050405020304" pitchFamily="18" charset="-78"/>
                <a:ea typeface="Calibri" panose="020F0502020204030204" pitchFamily="34" charset="0"/>
                <a:cs typeface="Sultan Medium" pitchFamily="2" charset="-78"/>
              </a:rPr>
              <a:t> </a:t>
            </a:r>
          </a:p>
          <a:p>
            <a:pPr lvl="0" algn="justLow" rtl="1">
              <a:lnSpc>
                <a:spcPct val="120000"/>
              </a:lnSpc>
            </a:pPr>
            <a:endParaRPr lang="en-US" sz="4000" dirty="0">
              <a:solidFill>
                <a:srgbClr val="2D2D2D"/>
              </a:solidFill>
              <a:latin typeface="Times New Roman" panose="02020603050405020304" pitchFamily="18" charset="0"/>
              <a:ea typeface="Times New Roman"/>
              <a:cs typeface="Times New Roman" panose="02020603050405020304" pitchFamily="18" charset="0"/>
            </a:endParaRPr>
          </a:p>
        </p:txBody>
      </p:sp>
      <p:sp>
        <p:nvSpPr>
          <p:cNvPr id="8" name="Rectangle 7"/>
          <p:cNvSpPr/>
          <p:nvPr/>
        </p:nvSpPr>
        <p:spPr>
          <a:xfrm>
            <a:off x="1082243" y="197702"/>
            <a:ext cx="17316368" cy="2763577"/>
          </a:xfrm>
          <a:prstGeom prst="rect">
            <a:avLst/>
          </a:prstGeom>
        </p:spPr>
        <p:txBody>
          <a:bodyPr wrap="square">
            <a:spAutoFit/>
          </a:bodyPr>
          <a:lstStyle/>
          <a:p>
            <a:r>
              <a:rPr lang="en-US" sz="6000" b="1" dirty="0"/>
              <a:t>The opinion of SAB on the audit manual for the National Performance Indicators for INTOSAI</a:t>
            </a:r>
            <a:endParaRPr lang="ar-KW" sz="6000" b="1" dirty="0"/>
          </a:p>
          <a:p>
            <a:pPr lvl="0" rtl="1">
              <a:lnSpc>
                <a:spcPct val="107000"/>
              </a:lnSpc>
              <a:spcAft>
                <a:spcPts val="800"/>
              </a:spcAft>
            </a:pPr>
            <a:r>
              <a:rPr lang="ar-KW" sz="5400" b="1" dirty="0" smtClean="0"/>
              <a:t> </a:t>
            </a:r>
            <a:endParaRPr lang="en-US" sz="5400" b="1" dirty="0"/>
          </a:p>
        </p:txBody>
      </p:sp>
      <p:sp>
        <p:nvSpPr>
          <p:cNvPr id="9" name="Rectangle 8"/>
          <p:cNvSpPr/>
          <p:nvPr/>
        </p:nvSpPr>
        <p:spPr>
          <a:xfrm>
            <a:off x="178420" y="2343591"/>
            <a:ext cx="23628947" cy="7205819"/>
          </a:xfrm>
          <a:prstGeom prst="rect">
            <a:avLst/>
          </a:prstGeom>
        </p:spPr>
        <p:txBody>
          <a:bodyPr wrap="square">
            <a:spAutoFit/>
          </a:bodyPr>
          <a:lstStyle/>
          <a:p>
            <a:pPr lvl="0" algn="justLow">
              <a:lnSpc>
                <a:spcPct val="150000"/>
              </a:lnSpc>
            </a:pPr>
            <a:r>
              <a:rPr lang="ar-KW" sz="3600" dirty="0">
                <a:solidFill>
                  <a:srgbClr val="2D2D2D"/>
                </a:solidFill>
                <a:latin typeface="Times New Roman" panose="02020603050405020304" pitchFamily="18" charset="0"/>
                <a:ea typeface="Times New Roman"/>
                <a:cs typeface="Times New Roman" panose="02020603050405020304" pitchFamily="18" charset="0"/>
              </a:rPr>
              <a:t> </a:t>
            </a:r>
            <a:r>
              <a:rPr lang="en-US" sz="4000" dirty="0" smtClean="0">
                <a:solidFill>
                  <a:srgbClr val="2D2D2D"/>
                </a:solidFill>
                <a:latin typeface="Times New Roman"/>
                <a:ea typeface="Times New Roman"/>
                <a:cs typeface="Times New Roman"/>
              </a:rPr>
              <a:t>7) </a:t>
            </a:r>
            <a:r>
              <a:rPr lang="en-US" sz="4000" dirty="0">
                <a:solidFill>
                  <a:srgbClr val="2D2D2D"/>
                </a:solidFill>
                <a:latin typeface="Times New Roman"/>
                <a:ea typeface="Times New Roman"/>
                <a:cs typeface="Times New Roman"/>
              </a:rPr>
              <a:t>Point (36) page (9</a:t>
            </a:r>
            <a:r>
              <a:rPr lang="en-US" sz="4000" dirty="0" smtClean="0">
                <a:solidFill>
                  <a:srgbClr val="2D2D2D"/>
                </a:solidFill>
                <a:latin typeface="Times New Roman"/>
                <a:ea typeface="Times New Roman"/>
                <a:cs typeface="Times New Roman"/>
              </a:rPr>
              <a:t>) from the manual stated the following:</a:t>
            </a:r>
            <a:endParaRPr lang="en-US" sz="4000" dirty="0">
              <a:solidFill>
                <a:srgbClr val="2D2D2D"/>
              </a:solidFill>
              <a:latin typeface="Times New Roman"/>
              <a:ea typeface="Times New Roman"/>
              <a:cs typeface="Times New Roman"/>
            </a:endParaRPr>
          </a:p>
          <a:p>
            <a:pPr algn="l">
              <a:lnSpc>
                <a:spcPct val="150000"/>
              </a:lnSpc>
            </a:pPr>
            <a:r>
              <a:rPr lang="en-US" sz="4000" dirty="0">
                <a:solidFill>
                  <a:srgbClr val="2D2D2D"/>
                </a:solidFill>
                <a:latin typeface="Times New Roman"/>
                <a:ea typeface="Times New Roman"/>
                <a:cs typeface="Times New Roman"/>
              </a:rPr>
              <a:t>(Given their unique roles and responsibilities within national governments in helping to promote transparency and ensure performance and accountability SAIs can play a critical role in contributing to design, development, adoption, and continuous improvement of KNI).</a:t>
            </a:r>
          </a:p>
          <a:p>
            <a:pPr algn="l">
              <a:lnSpc>
                <a:spcPct val="150000"/>
              </a:lnSpc>
            </a:pPr>
            <a:r>
              <a:rPr lang="en-US" sz="4000" dirty="0">
                <a:solidFill>
                  <a:srgbClr val="2D2D2D"/>
                </a:solidFill>
                <a:latin typeface="Times New Roman"/>
                <a:ea typeface="Times New Roman"/>
                <a:cs typeface="Times New Roman"/>
              </a:rPr>
              <a:t> We believe that it is necessary to discuss this issue by the participants in the workshop in order to clarify the picture more, especially with regard to the role of the SAIs, from the principle of independency, which is confirmed by the participants in the working group.</a:t>
            </a:r>
          </a:p>
          <a:p>
            <a:pPr lvl="0" algn="justLow">
              <a:lnSpc>
                <a:spcPct val="150000"/>
              </a:lnSpc>
            </a:pPr>
            <a:endParaRPr lang="en-US" sz="2800" dirty="0">
              <a:solidFill>
                <a:srgbClr val="2D2D2D"/>
              </a:solidFill>
              <a:latin typeface="Times New Roman"/>
              <a:ea typeface="Times New Roman"/>
              <a:cs typeface="Times New Roman"/>
            </a:endParaRPr>
          </a:p>
        </p:txBody>
      </p:sp>
    </p:spTree>
    <p:extLst>
      <p:ext uri="{BB962C8B-B14F-4D97-AF65-F5344CB8AC3E}">
        <p14:creationId xmlns:p14="http://schemas.microsoft.com/office/powerpoint/2010/main" val="1838614008"/>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24384000" cy="13846625"/>
            <a:chOff x="0" y="-65312"/>
            <a:chExt cx="24384000" cy="13846625"/>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312"/>
              <a:ext cx="24383999" cy="13846625"/>
            </a:xfrm>
            <a:prstGeom prst="rect">
              <a:avLst/>
            </a:prstGeom>
          </p:spPr>
        </p:pic>
        <p:sp>
          <p:nvSpPr>
            <p:cNvPr id="5" name="Rectangle 4"/>
            <p:cNvSpPr/>
            <p:nvPr/>
          </p:nvSpPr>
          <p:spPr>
            <a:xfrm>
              <a:off x="0" y="-1"/>
              <a:ext cx="24384000" cy="2247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KW"/>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2469" y="251682"/>
              <a:ext cx="4894898" cy="1806450"/>
            </a:xfrm>
            <a:prstGeom prst="rect">
              <a:avLst/>
            </a:prstGeom>
          </p:spPr>
        </p:pic>
      </p:grpSp>
      <p:sp>
        <p:nvSpPr>
          <p:cNvPr id="2" name="Rectangle 1"/>
          <p:cNvSpPr/>
          <p:nvPr/>
        </p:nvSpPr>
        <p:spPr>
          <a:xfrm>
            <a:off x="327101" y="2564249"/>
            <a:ext cx="23729795" cy="7684411"/>
          </a:xfrm>
          <a:prstGeom prst="rect">
            <a:avLst/>
          </a:prstGeom>
        </p:spPr>
        <p:txBody>
          <a:bodyPr wrap="square">
            <a:spAutoFit/>
          </a:bodyPr>
          <a:lstStyle/>
          <a:p>
            <a:pPr lvl="0" algn="l">
              <a:lnSpc>
                <a:spcPct val="150000"/>
              </a:lnSpc>
            </a:pPr>
            <a:r>
              <a:rPr lang="en-US" sz="3600" dirty="0" smtClean="0">
                <a:solidFill>
                  <a:srgbClr val="2D2D2D"/>
                </a:solidFill>
                <a:latin typeface="Times New Roman"/>
                <a:ea typeface="Times New Roman"/>
                <a:cs typeface="Times New Roman"/>
              </a:rPr>
              <a:t>9) </a:t>
            </a:r>
            <a:r>
              <a:rPr lang="ar-KW" sz="3600" dirty="0">
                <a:solidFill>
                  <a:srgbClr val="2D2D2D"/>
                </a:solidFill>
                <a:latin typeface="Times New Roman"/>
                <a:ea typeface="Times New Roman"/>
                <a:cs typeface="Times New Roman"/>
              </a:rPr>
              <a:t> </a:t>
            </a:r>
            <a:r>
              <a:rPr lang="en-US" sz="3600" dirty="0">
                <a:solidFill>
                  <a:srgbClr val="2D2D2D"/>
                </a:solidFill>
                <a:latin typeface="Times New Roman"/>
                <a:ea typeface="Times New Roman"/>
                <a:cs typeface="Times New Roman"/>
              </a:rPr>
              <a:t>The extent of the responsibility of the SAIs to assess the level of availability of data and information for the purpose of evaluating performance and credibility, in terms of the size of the task, which requires </a:t>
            </a:r>
            <a:r>
              <a:rPr lang="en-US" sz="3600" dirty="0" smtClean="0">
                <a:solidFill>
                  <a:srgbClr val="2D2D2D"/>
                </a:solidFill>
                <a:latin typeface="Times New Roman"/>
                <a:ea typeface="Times New Roman"/>
                <a:cs typeface="Times New Roman"/>
              </a:rPr>
              <a:t>certain expertise </a:t>
            </a:r>
            <a:r>
              <a:rPr lang="en-US" sz="3600" dirty="0">
                <a:solidFill>
                  <a:srgbClr val="2D2D2D"/>
                </a:solidFill>
                <a:latin typeface="Times New Roman"/>
                <a:ea typeface="Times New Roman"/>
                <a:cs typeface="Times New Roman"/>
              </a:rPr>
              <a:t>to evaluate data availability and verify its credibility. Some member </a:t>
            </a:r>
            <a:r>
              <a:rPr lang="en-US" sz="3600" dirty="0" smtClean="0">
                <a:solidFill>
                  <a:srgbClr val="2D2D2D"/>
                </a:solidFill>
                <a:latin typeface="Times New Roman"/>
                <a:ea typeface="Times New Roman"/>
                <a:cs typeface="Times New Roman"/>
              </a:rPr>
              <a:t>of </a:t>
            </a:r>
            <a:r>
              <a:rPr lang="en-US" sz="3600" dirty="0">
                <a:solidFill>
                  <a:srgbClr val="2D2D2D"/>
                </a:solidFill>
                <a:latin typeface="Times New Roman"/>
                <a:ea typeface="Times New Roman"/>
                <a:cs typeface="Times New Roman"/>
              </a:rPr>
              <a:t>INTOSAI have centralized data </a:t>
            </a:r>
            <a:r>
              <a:rPr lang="en-US" sz="3600" dirty="0" smtClean="0">
                <a:solidFill>
                  <a:srgbClr val="2D2D2D"/>
                </a:solidFill>
                <a:latin typeface="Times New Roman"/>
                <a:ea typeface="Times New Roman"/>
                <a:cs typeface="Times New Roman"/>
              </a:rPr>
              <a:t>collection entities, </a:t>
            </a:r>
            <a:r>
              <a:rPr lang="en-US" sz="3600" dirty="0">
                <a:solidFill>
                  <a:srgbClr val="2D2D2D"/>
                </a:solidFill>
                <a:latin typeface="Times New Roman"/>
                <a:ea typeface="Times New Roman"/>
                <a:cs typeface="Times New Roman"/>
              </a:rPr>
              <a:t>For example, the State of Kuwait, </a:t>
            </a:r>
            <a:r>
              <a:rPr lang="en-US" sz="3600" dirty="0" smtClean="0">
                <a:solidFill>
                  <a:srgbClr val="2D2D2D"/>
                </a:solidFill>
                <a:latin typeface="Times New Roman"/>
                <a:ea typeface="Times New Roman"/>
                <a:cs typeface="Times New Roman"/>
              </a:rPr>
              <a:t>have </a:t>
            </a:r>
            <a:r>
              <a:rPr lang="en-US" sz="3600" dirty="0">
                <a:solidFill>
                  <a:srgbClr val="2D2D2D"/>
                </a:solidFill>
                <a:latin typeface="Times New Roman"/>
                <a:ea typeface="Times New Roman"/>
                <a:cs typeface="Times New Roman"/>
              </a:rPr>
              <a:t>the Central Bureau of Statistics </a:t>
            </a:r>
            <a:r>
              <a:rPr lang="en-US" sz="3600" dirty="0" smtClean="0">
                <a:solidFill>
                  <a:srgbClr val="2D2D2D"/>
                </a:solidFill>
                <a:latin typeface="Times New Roman"/>
                <a:ea typeface="Times New Roman"/>
                <a:cs typeface="Times New Roman"/>
              </a:rPr>
              <a:t>which perform </a:t>
            </a:r>
            <a:r>
              <a:rPr lang="en-US" sz="3600" dirty="0">
                <a:solidFill>
                  <a:srgbClr val="2D2D2D"/>
                </a:solidFill>
                <a:latin typeface="Times New Roman"/>
                <a:ea typeface="Times New Roman"/>
                <a:cs typeface="Times New Roman"/>
              </a:rPr>
              <a:t>these tasks, </a:t>
            </a:r>
            <a:r>
              <a:rPr lang="en-US" sz="3600" dirty="0" smtClean="0">
                <a:solidFill>
                  <a:srgbClr val="2D2D2D"/>
                </a:solidFill>
                <a:latin typeface="Times New Roman"/>
                <a:ea typeface="Times New Roman"/>
                <a:cs typeface="Times New Roman"/>
              </a:rPr>
              <a:t>that </a:t>
            </a:r>
            <a:r>
              <a:rPr lang="en-US" sz="3600" dirty="0">
                <a:solidFill>
                  <a:srgbClr val="2D2D2D"/>
                </a:solidFill>
                <a:latin typeface="Times New Roman"/>
                <a:ea typeface="Times New Roman"/>
                <a:cs typeface="Times New Roman"/>
              </a:rPr>
              <a:t>confirms the vision of </a:t>
            </a:r>
            <a:r>
              <a:rPr lang="en-US" sz="3600" dirty="0" smtClean="0">
                <a:solidFill>
                  <a:srgbClr val="2D2D2D"/>
                </a:solidFill>
                <a:latin typeface="Times New Roman"/>
                <a:ea typeface="Times New Roman"/>
                <a:cs typeface="Times New Roman"/>
              </a:rPr>
              <a:t>SAB to the need </a:t>
            </a:r>
            <a:r>
              <a:rPr lang="en-US" sz="3600" dirty="0">
                <a:solidFill>
                  <a:srgbClr val="2D2D2D"/>
                </a:solidFill>
                <a:latin typeface="Times New Roman"/>
                <a:ea typeface="Times New Roman"/>
                <a:cs typeface="Times New Roman"/>
              </a:rPr>
              <a:t>not to interfere in the process of evaluating and providing data, which is the responsibility and functions of </a:t>
            </a:r>
            <a:r>
              <a:rPr lang="en-US" sz="3600" dirty="0" smtClean="0">
                <a:solidFill>
                  <a:srgbClr val="2D2D2D"/>
                </a:solidFill>
                <a:latin typeface="Times New Roman"/>
                <a:ea typeface="Times New Roman"/>
                <a:cs typeface="Times New Roman"/>
              </a:rPr>
              <a:t> </a:t>
            </a:r>
            <a:r>
              <a:rPr lang="en-US" sz="3600" dirty="0">
                <a:solidFill>
                  <a:srgbClr val="2D2D2D"/>
                </a:solidFill>
                <a:latin typeface="Times New Roman"/>
                <a:ea typeface="Times New Roman"/>
                <a:cs typeface="Times New Roman"/>
              </a:rPr>
              <a:t>Other government </a:t>
            </a:r>
            <a:r>
              <a:rPr lang="en-US" sz="3600" dirty="0" smtClean="0">
                <a:solidFill>
                  <a:srgbClr val="2D2D2D"/>
                </a:solidFill>
                <a:latin typeface="Times New Roman"/>
                <a:ea typeface="Times New Roman"/>
                <a:cs typeface="Times New Roman"/>
              </a:rPr>
              <a:t>officials independency </a:t>
            </a:r>
          </a:p>
          <a:p>
            <a:pPr lvl="0" algn="l">
              <a:lnSpc>
                <a:spcPct val="150000"/>
              </a:lnSpc>
            </a:pPr>
            <a:endParaRPr lang="en-US" sz="3600" dirty="0" smtClean="0">
              <a:solidFill>
                <a:srgbClr val="2D2D2D"/>
              </a:solidFill>
              <a:latin typeface="Times New Roman"/>
              <a:ea typeface="Times New Roman"/>
              <a:cs typeface="Times New Roman"/>
            </a:endParaRPr>
          </a:p>
          <a:p>
            <a:pPr lvl="0" algn="l">
              <a:lnSpc>
                <a:spcPct val="150000"/>
              </a:lnSpc>
            </a:pPr>
            <a:r>
              <a:rPr lang="en-US" sz="3600" dirty="0" smtClean="0">
                <a:solidFill>
                  <a:srgbClr val="2D2D2D"/>
                </a:solidFill>
                <a:latin typeface="Times New Roman"/>
                <a:ea typeface="Times New Roman"/>
                <a:cs typeface="Times New Roman"/>
              </a:rPr>
              <a:t>10) SAB stresses </a:t>
            </a:r>
            <a:r>
              <a:rPr lang="en-US" sz="3600" dirty="0">
                <a:solidFill>
                  <a:srgbClr val="2D2D2D"/>
                </a:solidFill>
                <a:latin typeface="Times New Roman"/>
                <a:ea typeface="Times New Roman"/>
                <a:cs typeface="Times New Roman"/>
              </a:rPr>
              <a:t>the need to discuss the quality of the expertise </a:t>
            </a:r>
            <a:r>
              <a:rPr lang="en-US" sz="3600" dirty="0" smtClean="0">
                <a:solidFill>
                  <a:srgbClr val="2D2D2D"/>
                </a:solidFill>
                <a:latin typeface="Times New Roman"/>
                <a:ea typeface="Times New Roman"/>
                <a:cs typeface="Times New Roman"/>
              </a:rPr>
              <a:t>and skills required </a:t>
            </a:r>
            <a:r>
              <a:rPr lang="en-US" sz="3600" dirty="0">
                <a:solidFill>
                  <a:srgbClr val="2D2D2D"/>
                </a:solidFill>
                <a:latin typeface="Times New Roman"/>
                <a:ea typeface="Times New Roman"/>
                <a:cs typeface="Times New Roman"/>
              </a:rPr>
              <a:t>by the auditors and the training courses that will qualify them to carry out audits on the performance indicators according to what is mentioned in the draft guide.</a:t>
            </a:r>
          </a:p>
          <a:p>
            <a:pPr marL="457200">
              <a:lnSpc>
                <a:spcPct val="105000"/>
              </a:lnSpc>
              <a:spcAft>
                <a:spcPts val="800"/>
              </a:spcAft>
            </a:pPr>
            <a:r>
              <a:rPr lang="ar-KW" sz="700" dirty="0">
                <a:latin typeface="Times New Roman" panose="02020603050405020304" pitchFamily="18" charset="0"/>
                <a:ea typeface="Calibri" panose="020F0502020204030204" pitchFamily="34" charset="0"/>
                <a:cs typeface="Simplified Arabic" panose="02020603050405020304" pitchFamily="18" charset="-78"/>
              </a:rPr>
              <a:t> </a:t>
            </a:r>
            <a:endParaRPr lang="en-US" sz="4400" dirty="0">
              <a:latin typeface="Times New Roman" panose="02020603050405020304" pitchFamily="18" charset="0"/>
              <a:ea typeface="Calibri" panose="020F0502020204030204" pitchFamily="34" charset="0"/>
            </a:endParaRPr>
          </a:p>
        </p:txBody>
      </p:sp>
      <p:sp>
        <p:nvSpPr>
          <p:cNvPr id="7" name="Rectangle 6"/>
          <p:cNvSpPr/>
          <p:nvPr/>
        </p:nvSpPr>
        <p:spPr>
          <a:xfrm>
            <a:off x="267629" y="230243"/>
            <a:ext cx="18644839" cy="1938992"/>
          </a:xfrm>
          <a:prstGeom prst="rect">
            <a:avLst/>
          </a:prstGeom>
        </p:spPr>
        <p:txBody>
          <a:bodyPr wrap="square">
            <a:spAutoFit/>
          </a:bodyPr>
          <a:lstStyle/>
          <a:p>
            <a:pPr lvl="0"/>
            <a:r>
              <a:rPr lang="en-US" sz="6000" b="1" dirty="0"/>
              <a:t>The opinion of SAB on the audit manual for the National Performance Indicators for INTOSAI</a:t>
            </a:r>
            <a:endParaRPr lang="ar-KW" sz="6000" b="1" dirty="0"/>
          </a:p>
        </p:txBody>
      </p:sp>
    </p:spTree>
    <p:extLst>
      <p:ext uri="{BB962C8B-B14F-4D97-AF65-F5344CB8AC3E}">
        <p14:creationId xmlns:p14="http://schemas.microsoft.com/office/powerpoint/2010/main" val="3921724759"/>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83127"/>
            <a:ext cx="24384000" cy="13846625"/>
            <a:chOff x="0" y="-65312"/>
            <a:chExt cx="24384000" cy="13846625"/>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312"/>
              <a:ext cx="24383999" cy="13846625"/>
            </a:xfrm>
            <a:prstGeom prst="rect">
              <a:avLst/>
            </a:prstGeom>
          </p:spPr>
        </p:pic>
        <p:sp>
          <p:nvSpPr>
            <p:cNvPr id="6" name="Rectangle 5"/>
            <p:cNvSpPr/>
            <p:nvPr/>
          </p:nvSpPr>
          <p:spPr>
            <a:xfrm>
              <a:off x="0" y="-1"/>
              <a:ext cx="24384000" cy="2247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KW"/>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2469" y="251682"/>
              <a:ext cx="4894898" cy="1806450"/>
            </a:xfrm>
            <a:prstGeom prst="rect">
              <a:avLst/>
            </a:prstGeom>
          </p:spPr>
        </p:pic>
      </p:grpSp>
      <p:sp>
        <p:nvSpPr>
          <p:cNvPr id="3" name="Rectangle 2"/>
          <p:cNvSpPr/>
          <p:nvPr/>
        </p:nvSpPr>
        <p:spPr>
          <a:xfrm>
            <a:off x="669073" y="4121154"/>
            <a:ext cx="23138294" cy="4033348"/>
          </a:xfrm>
          <a:prstGeom prst="rect">
            <a:avLst/>
          </a:prstGeom>
        </p:spPr>
        <p:txBody>
          <a:bodyPr wrap="square">
            <a:spAutoFit/>
          </a:bodyPr>
          <a:lstStyle/>
          <a:p>
            <a:pPr>
              <a:lnSpc>
                <a:spcPct val="150000"/>
              </a:lnSpc>
            </a:pPr>
            <a:r>
              <a:rPr lang="en-US" sz="4400" dirty="0">
                <a:solidFill>
                  <a:srgbClr val="2D2D2D"/>
                </a:solidFill>
                <a:latin typeface="Times New Roman"/>
                <a:ea typeface="Times New Roman"/>
                <a:cs typeface="Times New Roman"/>
              </a:rPr>
              <a:t>The Kuwait Audit Bureau </a:t>
            </a:r>
            <a:r>
              <a:rPr lang="en-US" sz="4400" dirty="0" smtClean="0">
                <a:solidFill>
                  <a:srgbClr val="2D2D2D"/>
                </a:solidFill>
                <a:latin typeface="Times New Roman"/>
                <a:ea typeface="Times New Roman"/>
                <a:cs typeface="Times New Roman"/>
              </a:rPr>
              <a:t>appreciate </a:t>
            </a:r>
            <a:r>
              <a:rPr lang="en-US" sz="4400" dirty="0">
                <a:solidFill>
                  <a:srgbClr val="2D2D2D"/>
                </a:solidFill>
                <a:latin typeface="Times New Roman"/>
                <a:ea typeface="Times New Roman"/>
                <a:cs typeface="Times New Roman"/>
              </a:rPr>
              <a:t>the proposed </a:t>
            </a:r>
            <a:r>
              <a:rPr lang="en-US" sz="4400" dirty="0" smtClean="0">
                <a:solidFill>
                  <a:srgbClr val="2D2D2D"/>
                </a:solidFill>
                <a:latin typeface="Times New Roman"/>
                <a:ea typeface="Times New Roman"/>
                <a:cs typeface="Times New Roman"/>
              </a:rPr>
              <a:t>guidance </a:t>
            </a:r>
            <a:r>
              <a:rPr lang="en-US" sz="4400" dirty="0">
                <a:solidFill>
                  <a:srgbClr val="2D2D2D"/>
                </a:solidFill>
                <a:latin typeface="Times New Roman"/>
                <a:ea typeface="Times New Roman"/>
                <a:cs typeface="Times New Roman"/>
              </a:rPr>
              <a:t>and what </a:t>
            </a:r>
            <a:r>
              <a:rPr lang="en-US" sz="4400" dirty="0" smtClean="0">
                <a:solidFill>
                  <a:srgbClr val="2D2D2D"/>
                </a:solidFill>
                <a:latin typeface="Times New Roman"/>
                <a:ea typeface="Times New Roman"/>
                <a:cs typeface="Times New Roman"/>
              </a:rPr>
              <a:t>its principles will undoubtedly would </a:t>
            </a:r>
            <a:r>
              <a:rPr lang="en-US" sz="4400" dirty="0">
                <a:solidFill>
                  <a:srgbClr val="2D2D2D"/>
                </a:solidFill>
                <a:latin typeface="Times New Roman"/>
                <a:ea typeface="Times New Roman"/>
                <a:cs typeface="Times New Roman"/>
              </a:rPr>
              <a:t>contribute to </a:t>
            </a:r>
            <a:r>
              <a:rPr lang="en-US" sz="4400" dirty="0" smtClean="0">
                <a:solidFill>
                  <a:srgbClr val="2D2D2D"/>
                </a:solidFill>
                <a:latin typeface="Times New Roman"/>
                <a:ea typeface="Times New Roman"/>
                <a:cs typeface="Times New Roman"/>
              </a:rPr>
              <a:t>motivate governments </a:t>
            </a:r>
            <a:r>
              <a:rPr lang="en-US" sz="4400" dirty="0">
                <a:solidFill>
                  <a:srgbClr val="2D2D2D"/>
                </a:solidFill>
                <a:latin typeface="Times New Roman"/>
                <a:ea typeface="Times New Roman"/>
                <a:cs typeface="Times New Roman"/>
              </a:rPr>
              <a:t>to implement strategic plans, national visions and achieve sustainable development goals through continuous evaluation of government services, programs and policies and benchmarking them with best practices </a:t>
            </a:r>
            <a:r>
              <a:rPr lang="en-US" sz="4400" dirty="0" smtClean="0">
                <a:solidFill>
                  <a:srgbClr val="2D2D2D"/>
                </a:solidFill>
                <a:latin typeface="Times New Roman"/>
                <a:ea typeface="Times New Roman"/>
                <a:cs typeface="Times New Roman"/>
              </a:rPr>
              <a:t>(benchmark)</a:t>
            </a:r>
            <a:endParaRPr lang="en-US" sz="4400" dirty="0">
              <a:solidFill>
                <a:srgbClr val="2D2D2D"/>
              </a:solidFill>
              <a:latin typeface="Times New Roman"/>
              <a:ea typeface="Times New Roman"/>
              <a:cs typeface="Times New Roman"/>
            </a:endParaRPr>
          </a:p>
        </p:txBody>
      </p:sp>
      <p:sp>
        <p:nvSpPr>
          <p:cNvPr id="8" name="Rectangle 7"/>
          <p:cNvSpPr/>
          <p:nvPr/>
        </p:nvSpPr>
        <p:spPr>
          <a:xfrm>
            <a:off x="-66907" y="768846"/>
            <a:ext cx="20952805" cy="1015663"/>
          </a:xfrm>
          <a:prstGeom prst="rect">
            <a:avLst/>
          </a:prstGeom>
        </p:spPr>
        <p:txBody>
          <a:bodyPr wrap="square">
            <a:spAutoFit/>
          </a:bodyPr>
          <a:lstStyle/>
          <a:p>
            <a:pPr lvl="0"/>
            <a:r>
              <a:rPr lang="en-US" sz="6000" b="1" dirty="0"/>
              <a:t>Conclusion</a:t>
            </a:r>
          </a:p>
        </p:txBody>
      </p:sp>
    </p:spTree>
    <p:extLst>
      <p:ext uri="{BB962C8B-B14F-4D97-AF65-F5344CB8AC3E}">
        <p14:creationId xmlns:p14="http://schemas.microsoft.com/office/powerpoint/2010/main" val="2645118218"/>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4017"/>
            <a:ext cx="24384000" cy="1371428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5068" y="5201332"/>
            <a:ext cx="5533868" cy="2042260"/>
          </a:xfrm>
          <a:prstGeom prst="rect">
            <a:avLst/>
          </a:prstGeom>
        </p:spPr>
      </p:pic>
      <p:sp>
        <p:nvSpPr>
          <p:cNvPr id="44" name="Content Placeholder 2"/>
          <p:cNvSpPr>
            <a:spLocks noGrp="1"/>
          </p:cNvSpPr>
          <p:nvPr>
            <p:ph idx="1"/>
          </p:nvPr>
        </p:nvSpPr>
        <p:spPr>
          <a:xfrm>
            <a:off x="123651" y="3444377"/>
            <a:ext cx="24084446" cy="1728514"/>
          </a:xfrm>
        </p:spPr>
        <p:txBody>
          <a:bodyPr>
            <a:normAutofit/>
          </a:bodyPr>
          <a:lstStyle/>
          <a:p>
            <a:pPr marL="0" indent="0" algn="ctr" rtl="1">
              <a:lnSpc>
                <a:spcPct val="150000"/>
              </a:lnSpc>
              <a:buNone/>
            </a:pPr>
            <a:r>
              <a:rPr lang="en-US" sz="6400" dirty="0" smtClean="0"/>
              <a:t>Thank You</a:t>
            </a:r>
            <a:endParaRPr lang="ar-KW" sz="6400" dirty="0"/>
          </a:p>
        </p:txBody>
      </p:sp>
    </p:spTree>
    <p:extLst>
      <p:ext uri="{BB962C8B-B14F-4D97-AF65-F5344CB8AC3E}">
        <p14:creationId xmlns:p14="http://schemas.microsoft.com/office/powerpoint/2010/main" val="3653412042"/>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65312"/>
            <a:ext cx="24384000" cy="13846625"/>
            <a:chOff x="0" y="-65312"/>
            <a:chExt cx="24384000" cy="13846625"/>
          </a:xfrm>
        </p:grpSpPr>
        <p:pic>
          <p:nvPicPr>
            <p:cNvPr id="4"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5312"/>
              <a:ext cx="24383999" cy="13846625"/>
            </a:xfrm>
            <a:prstGeom prst="rect">
              <a:avLst/>
            </a:prstGeom>
          </p:spPr>
        </p:pic>
        <p:sp>
          <p:nvSpPr>
            <p:cNvPr id="5" name="Rectangle 4"/>
            <p:cNvSpPr/>
            <p:nvPr/>
          </p:nvSpPr>
          <p:spPr>
            <a:xfrm>
              <a:off x="0" y="-1"/>
              <a:ext cx="24384000" cy="2247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KW"/>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12469" y="251682"/>
              <a:ext cx="4894898" cy="1806450"/>
            </a:xfrm>
            <a:prstGeom prst="rect">
              <a:avLst/>
            </a:prstGeom>
          </p:spPr>
        </p:pic>
      </p:grpSp>
      <p:sp>
        <p:nvSpPr>
          <p:cNvPr id="7" name="Rectangle 6"/>
          <p:cNvSpPr/>
          <p:nvPr/>
        </p:nvSpPr>
        <p:spPr>
          <a:xfrm>
            <a:off x="5369311" y="742325"/>
            <a:ext cx="12192000" cy="1015663"/>
          </a:xfrm>
          <a:prstGeom prst="rect">
            <a:avLst/>
          </a:prstGeom>
        </p:spPr>
        <p:txBody>
          <a:bodyPr>
            <a:spAutoFit/>
          </a:bodyPr>
          <a:lstStyle/>
          <a:p>
            <a:r>
              <a:rPr lang="en-US" sz="6000" b="1" dirty="0" smtClean="0"/>
              <a:t>Vision</a:t>
            </a:r>
            <a:endParaRPr lang="en-US" sz="6000" b="1" dirty="0"/>
          </a:p>
        </p:txBody>
      </p:sp>
      <p:sp>
        <p:nvSpPr>
          <p:cNvPr id="8" name="Rectangle 7"/>
          <p:cNvSpPr/>
          <p:nvPr/>
        </p:nvSpPr>
        <p:spPr>
          <a:xfrm>
            <a:off x="735980" y="2800458"/>
            <a:ext cx="22793093" cy="8007513"/>
          </a:xfrm>
          <a:prstGeom prst="rect">
            <a:avLst/>
          </a:prstGeom>
        </p:spPr>
        <p:txBody>
          <a:bodyPr wrap="square">
            <a:spAutoFit/>
          </a:bodyPr>
          <a:lstStyle/>
          <a:p>
            <a:pPr>
              <a:lnSpc>
                <a:spcPct val="200000"/>
              </a:lnSpc>
            </a:pPr>
            <a:r>
              <a:rPr lang="en-US" sz="4400" dirty="0">
                <a:latin typeface="Times New Roman" panose="02020603050405020304" pitchFamily="18" charset="0"/>
                <a:cs typeface="Times New Roman" panose="02020603050405020304" pitchFamily="18" charset="0"/>
              </a:rPr>
              <a:t>Contribute to the support, empowerment and enrichment of the entities covered by the state Audit Bureau of Kuwait to enable </a:t>
            </a:r>
            <a:r>
              <a:rPr lang="en-US" sz="4400" dirty="0" smtClean="0">
                <a:latin typeface="Times New Roman" panose="02020603050405020304" pitchFamily="18" charset="0"/>
                <a:cs typeface="Times New Roman" panose="02020603050405020304" pitchFamily="18" charset="0"/>
              </a:rPr>
              <a:t>them </a:t>
            </a:r>
            <a:r>
              <a:rPr lang="en-US" sz="4400" dirty="0">
                <a:latin typeface="Times New Roman" panose="02020603050405020304" pitchFamily="18" charset="0"/>
                <a:cs typeface="Times New Roman" panose="02020603050405020304" pitchFamily="18" charset="0"/>
              </a:rPr>
              <a:t>to provide a strategic vision in line with the developmental requirements of State of Kuwait, including the tools and standards of performance measurement and to facilitate the easy evaluation of the performance of the plans and development programs of the State. This is in line with the main objectives of establishing the state Audit Bureau of Kuwait and rational use of public funds.</a:t>
            </a:r>
          </a:p>
        </p:txBody>
      </p:sp>
    </p:spTree>
    <p:extLst>
      <p:ext uri="{BB962C8B-B14F-4D97-AF65-F5344CB8AC3E}">
        <p14:creationId xmlns:p14="http://schemas.microsoft.com/office/powerpoint/2010/main" val="4019315461"/>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5312"/>
            <a:ext cx="24384000" cy="13846625"/>
            <a:chOff x="0" y="-65312"/>
            <a:chExt cx="24384000" cy="13846625"/>
          </a:xfrm>
        </p:grpSpPr>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312"/>
              <a:ext cx="24383999" cy="13846625"/>
            </a:xfrm>
            <a:prstGeom prst="rect">
              <a:avLst/>
            </a:prstGeom>
          </p:spPr>
        </p:pic>
        <p:sp>
          <p:nvSpPr>
            <p:cNvPr id="9" name="Rectangle 8"/>
            <p:cNvSpPr/>
            <p:nvPr/>
          </p:nvSpPr>
          <p:spPr>
            <a:xfrm>
              <a:off x="0" y="-1"/>
              <a:ext cx="24384000" cy="2247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KW"/>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12469" y="251682"/>
              <a:ext cx="4894898" cy="1806450"/>
            </a:xfrm>
            <a:prstGeom prst="rect">
              <a:avLst/>
            </a:prstGeom>
          </p:spPr>
        </p:pic>
      </p:grpSp>
      <p:sp>
        <p:nvSpPr>
          <p:cNvPr id="4" name="TextBox 3"/>
          <p:cNvSpPr txBox="1"/>
          <p:nvPr/>
        </p:nvSpPr>
        <p:spPr>
          <a:xfrm>
            <a:off x="7281806" y="677136"/>
            <a:ext cx="7370896" cy="10675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5400" b="1"/>
            </a:lvl1pPr>
          </a:lstStyle>
          <a:p>
            <a:r>
              <a:rPr lang="en-US" sz="6000" dirty="0"/>
              <a:t>Kuwait vision 2035</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09815"/>
            <a:ext cx="24383999" cy="11536809"/>
          </a:xfrm>
          <a:prstGeom prst="rect">
            <a:avLst/>
          </a:prstGeom>
        </p:spPr>
      </p:pic>
    </p:spTree>
  </p:cSld>
  <p:clrMapOvr>
    <a:masterClrMapping/>
  </p:clrMapOvr>
  <p:transition spd="med">
    <p:pull/>
  </p:transition>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0" y="-65312"/>
            <a:ext cx="24384000" cy="13846625"/>
            <a:chOff x="0" y="-65312"/>
            <a:chExt cx="24384000" cy="13846625"/>
          </a:xfrm>
        </p:grpSpPr>
        <p:pic>
          <p:nvPicPr>
            <p:cNvPr id="8"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5312"/>
              <a:ext cx="24383999" cy="13846625"/>
            </a:xfrm>
            <a:prstGeom prst="rect">
              <a:avLst/>
            </a:prstGeom>
          </p:spPr>
        </p:pic>
        <p:sp>
          <p:nvSpPr>
            <p:cNvPr id="9" name="Rectangle 8"/>
            <p:cNvSpPr/>
            <p:nvPr/>
          </p:nvSpPr>
          <p:spPr>
            <a:xfrm>
              <a:off x="0" y="-1"/>
              <a:ext cx="24384000" cy="2247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KW"/>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12469" y="251682"/>
              <a:ext cx="4894898" cy="1806450"/>
            </a:xfrm>
            <a:prstGeom prst="rect">
              <a:avLst/>
            </a:prstGeom>
          </p:spPr>
        </p:pic>
      </p:grpSp>
      <p:sp>
        <p:nvSpPr>
          <p:cNvPr id="4" name="TextBox 3"/>
          <p:cNvSpPr txBox="1"/>
          <p:nvPr/>
        </p:nvSpPr>
        <p:spPr>
          <a:xfrm>
            <a:off x="6367405" y="717758"/>
            <a:ext cx="8909765" cy="10675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5400" b="1"/>
            </a:lvl1pPr>
          </a:lstStyle>
          <a:p>
            <a:r>
              <a:rPr lang="en-US" sz="6000" dirty="0"/>
              <a:t>Project divination </a:t>
            </a:r>
          </a:p>
        </p:txBody>
      </p:sp>
      <p:graphicFrame>
        <p:nvGraphicFramePr>
          <p:cNvPr id="15" name="Table 14"/>
          <p:cNvGraphicFramePr>
            <a:graphicFrameLocks noGrp="1"/>
          </p:cNvGraphicFramePr>
          <p:nvPr>
            <p:extLst>
              <p:ext uri="{D42A27DB-BD31-4B8C-83A1-F6EECF244321}">
                <p14:modId xmlns:p14="http://schemas.microsoft.com/office/powerpoint/2010/main" val="4273301225"/>
              </p:ext>
            </p:extLst>
          </p:nvPr>
        </p:nvGraphicFramePr>
        <p:xfrm>
          <a:off x="3592777" y="5429566"/>
          <a:ext cx="16256001" cy="3279536"/>
        </p:xfrm>
        <a:graphic>
          <a:graphicData uri="http://schemas.openxmlformats.org/drawingml/2006/table">
            <a:tbl>
              <a:tblPr firstRow="1" bandRow="1">
                <a:tableStyleId>{5940675A-B579-460E-94D1-54222C63F5DA}</a:tableStyleId>
              </a:tblPr>
              <a:tblGrid>
                <a:gridCol w="5418667">
                  <a:extLst>
                    <a:ext uri="{9D8B030D-6E8A-4147-A177-3AD203B41FA5}">
                      <a16:colId xmlns:a16="http://schemas.microsoft.com/office/drawing/2014/main" val="2783235388"/>
                    </a:ext>
                  </a:extLst>
                </a:gridCol>
                <a:gridCol w="5418667">
                  <a:extLst>
                    <a:ext uri="{9D8B030D-6E8A-4147-A177-3AD203B41FA5}">
                      <a16:colId xmlns:a16="http://schemas.microsoft.com/office/drawing/2014/main" val="695702753"/>
                    </a:ext>
                  </a:extLst>
                </a:gridCol>
                <a:gridCol w="5418667">
                  <a:extLst>
                    <a:ext uri="{9D8B030D-6E8A-4147-A177-3AD203B41FA5}">
                      <a16:colId xmlns:a16="http://schemas.microsoft.com/office/drawing/2014/main" val="2914486747"/>
                    </a:ext>
                  </a:extLst>
                </a:gridCol>
              </a:tblGrid>
              <a:tr h="2822336">
                <a:tc>
                  <a:txBody>
                    <a:bodyPr/>
                    <a:lstStyle/>
                    <a:p>
                      <a:endParaRPr lang="en-US" dirty="0"/>
                    </a:p>
                  </a:txBody>
                  <a:tcPr/>
                </a:tc>
                <a:tc>
                  <a:txBody>
                    <a:bodyPr/>
                    <a:lstStyle/>
                    <a:p>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extLst>
                  <a:ext uri="{0D108BD9-81ED-4DB2-BD59-A6C34878D82A}">
                    <a16:rowId xmlns:a16="http://schemas.microsoft.com/office/drawing/2014/main" val="133081525"/>
                  </a:ext>
                </a:extLst>
              </a:tr>
              <a:tr h="370840">
                <a:tc>
                  <a:txBody>
                    <a:bodyPr/>
                    <a:lstStyle/>
                    <a:p>
                      <a:r>
                        <a:rPr lang="en-US" dirty="0" smtClean="0"/>
                        <a:t>Education</a:t>
                      </a:r>
                      <a:r>
                        <a:rPr lang="en-US" baseline="0" dirty="0" smtClean="0"/>
                        <a:t> sector</a:t>
                      </a:r>
                      <a:endParaRPr lang="en-US" dirty="0"/>
                    </a:p>
                  </a:txBody>
                  <a:tcPr/>
                </a:tc>
                <a:tc>
                  <a:txBody>
                    <a:bodyPr/>
                    <a:lstStyle/>
                    <a:p>
                      <a:r>
                        <a:rPr lang="en-US" dirty="0" smtClean="0"/>
                        <a:t>Oil</a:t>
                      </a:r>
                      <a:r>
                        <a:rPr lang="en-US" baseline="0" dirty="0" smtClean="0"/>
                        <a:t> sectors</a:t>
                      </a:r>
                      <a:endParaRPr lang="en-US" dirty="0"/>
                    </a:p>
                  </a:txBody>
                  <a:tcPr/>
                </a:tc>
                <a:tc>
                  <a:txBody>
                    <a:bodyPr/>
                    <a:lstStyle/>
                    <a:p>
                      <a:r>
                        <a:rPr lang="en-US" dirty="0" smtClean="0"/>
                        <a:t>Health Sector</a:t>
                      </a:r>
                      <a:endParaRPr lang="en-US" dirty="0"/>
                    </a:p>
                  </a:txBody>
                  <a:tcPr/>
                </a:tc>
                <a:extLst>
                  <a:ext uri="{0D108BD9-81ED-4DB2-BD59-A6C34878D82A}">
                    <a16:rowId xmlns:a16="http://schemas.microsoft.com/office/drawing/2014/main" val="1811663228"/>
                  </a:ext>
                </a:extLst>
              </a:tr>
            </a:tbl>
          </a:graphicData>
        </a:graphic>
      </p:graphicFrame>
      <p:sp>
        <p:nvSpPr>
          <p:cNvPr id="16" name="Shape 138"/>
          <p:cNvSpPr/>
          <p:nvPr/>
        </p:nvSpPr>
        <p:spPr>
          <a:xfrm>
            <a:off x="996174" y="3267108"/>
            <a:ext cx="22391649" cy="1038297"/>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just" defTabSz="642937">
              <a:defRPr sz="4500">
                <a:solidFill>
                  <a:srgbClr val="2D2D2D"/>
                </a:solidFill>
                <a:latin typeface="Times New Roman"/>
                <a:ea typeface="Times New Roman"/>
                <a:cs typeface="Times New Roman"/>
                <a:sym typeface="Times New Roman"/>
              </a:defRPr>
            </a:lvl1pPr>
          </a:lstStyle>
          <a:p>
            <a:pPr algn="ctr" rtl="1">
              <a:lnSpc>
                <a:spcPct val="150000"/>
              </a:lnSpc>
            </a:pPr>
            <a:endParaRPr sz="4400" dirty="0">
              <a:solidFill>
                <a:srgbClr val="000000"/>
              </a:solidFill>
              <a:latin typeface="Times New Roman" panose="02020603050405020304" pitchFamily="18" charset="0"/>
              <a:ea typeface="+mn-ea"/>
              <a:cs typeface="Times New Roman" panose="02020603050405020304" pitchFamily="18" charset="0"/>
              <a:sym typeface="Helvetica Light"/>
            </a:endParaRPr>
          </a:p>
        </p:txBody>
      </p:sp>
      <p:pic>
        <p:nvPicPr>
          <p:cNvPr id="18" name="pasted-image.pdf"/>
          <p:cNvPicPr>
            <a:picLocks noChangeAspect="1"/>
          </p:cNvPicPr>
          <p:nvPr/>
        </p:nvPicPr>
        <p:blipFill>
          <a:blip r:embed="rId7">
            <a:extLst/>
          </a:blip>
          <a:stretch>
            <a:fillRect/>
          </a:stretch>
        </p:blipFill>
        <p:spPr>
          <a:xfrm>
            <a:off x="3592776" y="5777060"/>
            <a:ext cx="6317126" cy="2033411"/>
          </a:xfrm>
          <a:prstGeom prst="rect">
            <a:avLst/>
          </a:prstGeom>
          <a:ln w="12700">
            <a:miter lim="400000"/>
          </a:ln>
        </p:spPr>
      </p:pic>
      <p:pic>
        <p:nvPicPr>
          <p:cNvPr id="19" name="١٢٣٣٢١.png"/>
          <p:cNvPicPr>
            <a:picLocks noChangeAspect="1"/>
          </p:cNvPicPr>
          <p:nvPr/>
        </p:nvPicPr>
        <p:blipFill>
          <a:blip r:embed="rId8">
            <a:extLst/>
          </a:blip>
          <a:stretch>
            <a:fillRect/>
          </a:stretch>
        </p:blipFill>
        <p:spPr>
          <a:xfrm>
            <a:off x="9181572" y="4684224"/>
            <a:ext cx="4770676" cy="4704139"/>
          </a:xfrm>
          <a:prstGeom prst="rect">
            <a:avLst/>
          </a:prstGeom>
          <a:ln w="12700">
            <a:miter lim="400000"/>
          </a:ln>
        </p:spPr>
      </p:pic>
      <p:pic>
        <p:nvPicPr>
          <p:cNvPr id="20" name="١٢١٢٢.png"/>
          <p:cNvPicPr>
            <a:picLocks noChangeAspect="1"/>
          </p:cNvPicPr>
          <p:nvPr/>
        </p:nvPicPr>
        <p:blipFill>
          <a:blip r:embed="rId9">
            <a:extLst/>
          </a:blip>
          <a:stretch>
            <a:fillRect/>
          </a:stretch>
        </p:blipFill>
        <p:spPr>
          <a:xfrm>
            <a:off x="16259012" y="5744464"/>
            <a:ext cx="2062172" cy="2033410"/>
          </a:xfrm>
          <a:prstGeom prst="rect">
            <a:avLst/>
          </a:prstGeom>
          <a:ln w="12700">
            <a:miter lim="400000"/>
          </a:ln>
        </p:spPr>
      </p:pic>
      <p:sp>
        <p:nvSpPr>
          <p:cNvPr id="2" name="Rectangle 1"/>
          <p:cNvSpPr/>
          <p:nvPr/>
        </p:nvSpPr>
        <p:spPr>
          <a:xfrm>
            <a:off x="718726" y="2430626"/>
            <a:ext cx="22669097" cy="2751715"/>
          </a:xfrm>
          <a:prstGeom prst="rect">
            <a:avLst/>
          </a:prstGeom>
        </p:spPr>
        <p:txBody>
          <a:bodyPr wrap="square">
            <a:spAutoFit/>
          </a:bodyPr>
          <a:lstStyle/>
          <a:p>
            <a:pPr>
              <a:lnSpc>
                <a:spcPct val="150000"/>
              </a:lnSpc>
            </a:pPr>
            <a:r>
              <a:rPr lang="en-US" sz="4000" dirty="0">
                <a:latin typeface="Times New Roman" panose="02020603050405020304" pitchFamily="18" charset="0"/>
                <a:cs typeface="Times New Roman" panose="02020603050405020304" pitchFamily="18" charset="0"/>
              </a:rPr>
              <a:t>The project included the design and experimentation of the national framework for measuring government performance in Kuwait and related to improve the capacity of the SAI to protect public money, in cooperation with the </a:t>
            </a:r>
            <a:r>
              <a:rPr lang="en-US" sz="4000" dirty="0" smtClean="0">
                <a:latin typeface="Times New Roman" panose="02020603050405020304" pitchFamily="18" charset="0"/>
                <a:cs typeface="Times New Roman" panose="02020603050405020304" pitchFamily="18" charset="0"/>
              </a:rPr>
              <a:t>targeted entities</a:t>
            </a:r>
            <a:endParaRPr lang="en-US" sz="4000" dirty="0">
              <a:latin typeface="Times New Roman" panose="02020603050405020304" pitchFamily="18" charset="0"/>
              <a:cs typeface="Times New Roman" panose="02020603050405020304" pitchFamily="18" charset="0"/>
            </a:endParaRPr>
          </a:p>
        </p:txBody>
      </p:sp>
      <p:sp>
        <p:nvSpPr>
          <p:cNvPr id="3" name="Rectangle 2"/>
          <p:cNvSpPr/>
          <p:nvPr/>
        </p:nvSpPr>
        <p:spPr>
          <a:xfrm>
            <a:off x="996174" y="9130702"/>
            <a:ext cx="22599806" cy="1828386"/>
          </a:xfrm>
          <a:prstGeom prst="rect">
            <a:avLst/>
          </a:prstGeom>
        </p:spPr>
        <p:txBody>
          <a:bodyPr wrap="square">
            <a:spAutoFit/>
          </a:bodyPr>
          <a:lstStyle/>
          <a:p>
            <a:pPr>
              <a:lnSpc>
                <a:spcPct val="150000"/>
              </a:lnSpc>
            </a:pPr>
            <a:r>
              <a:rPr lang="en-US" sz="4000" dirty="0">
                <a:latin typeface="Times New Roman" panose="02020603050405020304" pitchFamily="18" charset="0"/>
                <a:cs typeface="Times New Roman" panose="02020603050405020304" pitchFamily="18" charset="0"/>
              </a:rPr>
              <a:t>With a view to improving performance in a sustainable manner and ensuring the efficient use of available resources</a:t>
            </a:r>
          </a:p>
        </p:txBody>
      </p:sp>
    </p:spTree>
    <p:extLst>
      <p:ext uri="{BB962C8B-B14F-4D97-AF65-F5344CB8AC3E}">
        <p14:creationId xmlns:p14="http://schemas.microsoft.com/office/powerpoint/2010/main" val="2236463761"/>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65312"/>
            <a:ext cx="24384000" cy="13846625"/>
            <a:chOff x="0" y="-65312"/>
            <a:chExt cx="24384000" cy="13846625"/>
          </a:xfrm>
        </p:grpSpPr>
        <p:pic>
          <p:nvPicPr>
            <p:cNvPr id="4"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5312"/>
              <a:ext cx="24383999" cy="13846625"/>
            </a:xfrm>
            <a:prstGeom prst="rect">
              <a:avLst/>
            </a:prstGeom>
          </p:spPr>
        </p:pic>
        <p:sp>
          <p:nvSpPr>
            <p:cNvPr id="5" name="Rectangle 4"/>
            <p:cNvSpPr/>
            <p:nvPr/>
          </p:nvSpPr>
          <p:spPr>
            <a:xfrm>
              <a:off x="0" y="-1"/>
              <a:ext cx="24384000" cy="2247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KW"/>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12469" y="251682"/>
              <a:ext cx="4894898" cy="1806450"/>
            </a:xfrm>
            <a:prstGeom prst="rect">
              <a:avLst/>
            </a:prstGeom>
          </p:spPr>
        </p:pic>
      </p:grpSp>
      <p:sp>
        <p:nvSpPr>
          <p:cNvPr id="2" name="Rectangle 1"/>
          <p:cNvSpPr/>
          <p:nvPr/>
        </p:nvSpPr>
        <p:spPr>
          <a:xfrm>
            <a:off x="366374" y="1874893"/>
            <a:ext cx="23651250" cy="8217634"/>
          </a:xfrm>
          <a:prstGeom prst="rect">
            <a:avLst/>
          </a:prstGeom>
        </p:spPr>
        <p:txBody>
          <a:bodyPr wrap="square">
            <a:spAutoFit/>
          </a:bodyPr>
          <a:lstStyle/>
          <a:p>
            <a:pPr algn="r" rtl="1">
              <a:lnSpc>
                <a:spcPct val="150000"/>
              </a:lnSpc>
            </a:pPr>
            <a:endParaRPr lang="en-US" sz="4400" dirty="0">
              <a:latin typeface="Times New Roman" panose="02020603050405020304" pitchFamily="18" charset="0"/>
              <a:cs typeface="Times New Roman" panose="02020603050405020304" pitchFamily="18" charset="0"/>
            </a:endParaRPr>
          </a:p>
          <a:p>
            <a:pPr>
              <a:lnSpc>
                <a:spcPct val="150000"/>
              </a:lnSpc>
            </a:pPr>
            <a:r>
              <a:rPr lang="en-US" sz="4400" dirty="0">
                <a:latin typeface="Times New Roman" panose="02020603050405020304" pitchFamily="18" charset="0"/>
                <a:cs typeface="Times New Roman" panose="02020603050405020304" pitchFamily="18" charset="0"/>
              </a:rPr>
              <a:t>In an initiative of </a:t>
            </a:r>
            <a:r>
              <a:rPr lang="en-US" sz="4400" dirty="0" smtClean="0">
                <a:latin typeface="Times New Roman" panose="02020603050405020304" pitchFamily="18" charset="0"/>
                <a:cs typeface="Times New Roman" panose="02020603050405020304" pitchFamily="18" charset="0"/>
              </a:rPr>
              <a:t>SAB, </a:t>
            </a:r>
            <a:r>
              <a:rPr lang="en-US" sz="4400" dirty="0">
                <a:latin typeface="Times New Roman" panose="02020603050405020304" pitchFamily="18" charset="0"/>
                <a:cs typeface="Times New Roman" panose="02020603050405020304" pitchFamily="18" charset="0"/>
              </a:rPr>
              <a:t>the project of National Performance Development and Measurement was launched in cooperation with the United Nations Development Program (UNDP), which aims at consolidating the principles of (governance, transparency, performance control, risk management</a:t>
            </a:r>
            <a:r>
              <a:rPr lang="en-US" sz="4400" dirty="0" smtClean="0">
                <a:latin typeface="Times New Roman" panose="02020603050405020304" pitchFamily="18" charset="0"/>
                <a:cs typeface="Times New Roman" panose="02020603050405020304" pitchFamily="18" charset="0"/>
              </a:rPr>
              <a:t>).</a:t>
            </a:r>
          </a:p>
          <a:p>
            <a:pPr>
              <a:lnSpc>
                <a:spcPct val="150000"/>
              </a:lnSpc>
            </a:pPr>
            <a:r>
              <a:rPr lang="en-US" sz="4400" dirty="0" smtClean="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With the participation of </a:t>
            </a:r>
            <a:r>
              <a:rPr lang="en-US" sz="4400" dirty="0" smtClean="0">
                <a:latin typeface="Times New Roman" panose="02020603050405020304" pitchFamily="18" charset="0"/>
                <a:cs typeface="Times New Roman" panose="02020603050405020304" pitchFamily="18" charset="0"/>
              </a:rPr>
              <a:t>SAB as supervisor</a:t>
            </a:r>
            <a:r>
              <a:rPr lang="en-US" sz="4400" dirty="0">
                <a:latin typeface="Times New Roman" panose="02020603050405020304" pitchFamily="18" charset="0"/>
                <a:cs typeface="Times New Roman" panose="02020603050405020304" pitchFamily="18" charset="0"/>
              </a:rPr>
              <a:t>, the General Secretariat of the Supreme Council for Planning and Development as project organizer, </a:t>
            </a:r>
            <a:r>
              <a:rPr lang="en-US" sz="4400" dirty="0" smtClean="0">
                <a:latin typeface="Times New Roman" panose="02020603050405020304" pitchFamily="18" charset="0"/>
                <a:cs typeface="Times New Roman" panose="02020603050405020304" pitchFamily="18" charset="0"/>
              </a:rPr>
              <a:t> the (UNDP</a:t>
            </a: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as a project </a:t>
            </a:r>
            <a:r>
              <a:rPr lang="en-US" sz="4400" dirty="0">
                <a:latin typeface="Times New Roman" panose="02020603050405020304" pitchFamily="18" charset="0"/>
                <a:cs typeface="Times New Roman" panose="02020603050405020304" pitchFamily="18" charset="0"/>
              </a:rPr>
              <a:t>sponsor, PricewaterhouseCoopers Cooper is a project consultant.</a:t>
            </a:r>
          </a:p>
          <a:p>
            <a:pPr>
              <a:lnSpc>
                <a:spcPct val="150000"/>
              </a:lnSpc>
            </a:pPr>
            <a:r>
              <a:rPr lang="en-US" sz="4400" dirty="0">
                <a:latin typeface="Times New Roman" panose="02020603050405020304" pitchFamily="18" charset="0"/>
                <a:cs typeface="Times New Roman" panose="02020603050405020304" pitchFamily="18" charset="0"/>
              </a:rPr>
              <a:t>The contract was signed on </a:t>
            </a:r>
            <a:r>
              <a:rPr lang="en-US" sz="4400" dirty="0" smtClean="0">
                <a:latin typeface="Times New Roman" panose="02020603050405020304" pitchFamily="18" charset="0"/>
                <a:cs typeface="Times New Roman" panose="02020603050405020304" pitchFamily="18" charset="0"/>
              </a:rPr>
              <a:t>17/7/2016.</a:t>
            </a:r>
            <a:endParaRPr lang="en-US" sz="4400" dirty="0">
              <a:latin typeface="Times New Roman" panose="02020603050405020304" pitchFamily="18" charset="0"/>
              <a:cs typeface="Times New Roman" panose="02020603050405020304" pitchFamily="18" charset="0"/>
            </a:endParaRPr>
          </a:p>
        </p:txBody>
      </p:sp>
      <p:sp>
        <p:nvSpPr>
          <p:cNvPr id="7" name="Rectangle 6"/>
          <p:cNvSpPr/>
          <p:nvPr/>
        </p:nvSpPr>
        <p:spPr>
          <a:xfrm>
            <a:off x="7248336" y="693242"/>
            <a:ext cx="6764993" cy="1015663"/>
          </a:xfrm>
          <a:prstGeom prst="rect">
            <a:avLst/>
          </a:prstGeom>
        </p:spPr>
        <p:txBody>
          <a:bodyPr wrap="none">
            <a:spAutoFit/>
          </a:bodyPr>
          <a:lstStyle/>
          <a:p>
            <a:r>
              <a:rPr lang="en-US" sz="6000" b="1" dirty="0"/>
              <a:t>Project </a:t>
            </a:r>
            <a:r>
              <a:rPr lang="en-US" sz="6000" b="1" dirty="0" smtClean="0"/>
              <a:t>Definition </a:t>
            </a:r>
            <a:endParaRPr lang="en-US" sz="6000" b="1" dirty="0"/>
          </a:p>
        </p:txBody>
      </p:sp>
    </p:spTree>
    <p:extLst>
      <p:ext uri="{BB962C8B-B14F-4D97-AF65-F5344CB8AC3E}">
        <p14:creationId xmlns:p14="http://schemas.microsoft.com/office/powerpoint/2010/main" val="358583911"/>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65312"/>
            <a:ext cx="24384000" cy="13846625"/>
            <a:chOff x="0" y="-65312"/>
            <a:chExt cx="24384000" cy="13846625"/>
          </a:xfrm>
        </p:grpSpPr>
        <p:pic>
          <p:nvPicPr>
            <p:cNvPr id="1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312"/>
              <a:ext cx="24383999" cy="13846625"/>
            </a:xfrm>
            <a:prstGeom prst="rect">
              <a:avLst/>
            </a:prstGeom>
          </p:spPr>
        </p:pic>
        <p:sp>
          <p:nvSpPr>
            <p:cNvPr id="13" name="Rectangle 12"/>
            <p:cNvSpPr/>
            <p:nvPr/>
          </p:nvSpPr>
          <p:spPr>
            <a:xfrm>
              <a:off x="0" y="-1"/>
              <a:ext cx="24384000" cy="2247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KW"/>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2469" y="251682"/>
              <a:ext cx="4894898" cy="1806450"/>
            </a:xfrm>
            <a:prstGeom prst="rect">
              <a:avLst/>
            </a:prstGeom>
          </p:spPr>
        </p:pic>
      </p:grpSp>
      <p:sp>
        <p:nvSpPr>
          <p:cNvPr id="29" name="Freeform: Shape 5">
            <a:extLst>
              <a:ext uri="{FF2B5EF4-FFF2-40B4-BE49-F238E27FC236}">
                <a16:creationId xmlns:a16="http://schemas.microsoft.com/office/drawing/2014/main" id="{AC88DB20-009D-4E3D-973A-EC9D735C4BAA}"/>
              </a:ext>
            </a:extLst>
          </p:cNvPr>
          <p:cNvSpPr/>
          <p:nvPr/>
        </p:nvSpPr>
        <p:spPr>
          <a:xfrm>
            <a:off x="15111461" y="2593919"/>
            <a:ext cx="3516478" cy="4115737"/>
          </a:xfrm>
          <a:custGeom>
            <a:avLst/>
            <a:gdLst>
              <a:gd name="connsiteX0" fmla="*/ 0 w 1676092"/>
              <a:gd name="connsiteY0" fmla="*/ 729100 h 1458200"/>
              <a:gd name="connsiteX1" fmla="*/ 364550 w 1676092"/>
              <a:gd name="connsiteY1" fmla="*/ 0 h 1458200"/>
              <a:gd name="connsiteX2" fmla="*/ 1311542 w 1676092"/>
              <a:gd name="connsiteY2" fmla="*/ 0 h 1458200"/>
              <a:gd name="connsiteX3" fmla="*/ 1676092 w 1676092"/>
              <a:gd name="connsiteY3" fmla="*/ 729100 h 1458200"/>
              <a:gd name="connsiteX4" fmla="*/ 1311542 w 1676092"/>
              <a:gd name="connsiteY4" fmla="*/ 1458200 h 1458200"/>
              <a:gd name="connsiteX5" fmla="*/ 364550 w 1676092"/>
              <a:gd name="connsiteY5" fmla="*/ 1458200 h 1458200"/>
              <a:gd name="connsiteX6" fmla="*/ 0 w 1676092"/>
              <a:gd name="connsiteY6" fmla="*/ 729100 h 145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6092" h="1458200">
                <a:moveTo>
                  <a:pt x="838046" y="0"/>
                </a:moveTo>
                <a:lnTo>
                  <a:pt x="1676092" y="317158"/>
                </a:lnTo>
                <a:lnTo>
                  <a:pt x="1676092" y="1141042"/>
                </a:lnTo>
                <a:lnTo>
                  <a:pt x="838046" y="1458200"/>
                </a:lnTo>
                <a:lnTo>
                  <a:pt x="0" y="1141042"/>
                </a:lnTo>
                <a:lnTo>
                  <a:pt x="0" y="317158"/>
                </a:lnTo>
                <a:lnTo>
                  <a:pt x="838046" y="0"/>
                </a:lnTo>
                <a:close/>
              </a:path>
            </a:pathLst>
          </a:custGeom>
          <a:solidFill>
            <a:schemeClr val="accent6">
              <a:lumMod val="60000"/>
              <a:lumOff val="4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676" tIns="352631" rIns="318676" bIns="352631" numCol="1" spcCol="1270" anchor="ctr" anchorCtr="0">
            <a:noAutofit/>
          </a:bodyPr>
          <a:lstStyle/>
          <a:p>
            <a:pPr lvl="0"/>
            <a:r>
              <a:rPr lang="en-US" sz="4800" b="1" dirty="0" smtClean="0">
                <a:solidFill>
                  <a:schemeClr val="bg1"/>
                </a:solidFill>
              </a:rPr>
              <a:t>State audit bureau of Kuwait</a:t>
            </a:r>
            <a:endParaRPr lang="fr-FR" sz="4800" b="1" dirty="0">
              <a:solidFill>
                <a:schemeClr val="bg1"/>
              </a:solidFill>
            </a:endParaRPr>
          </a:p>
        </p:txBody>
      </p:sp>
      <p:sp>
        <p:nvSpPr>
          <p:cNvPr id="30" name="Freeform: Shape 8">
            <a:extLst>
              <a:ext uri="{FF2B5EF4-FFF2-40B4-BE49-F238E27FC236}">
                <a16:creationId xmlns:a16="http://schemas.microsoft.com/office/drawing/2014/main" id="{675A8098-4FA6-4E0F-B556-02CE67822F39}"/>
              </a:ext>
            </a:extLst>
          </p:cNvPr>
          <p:cNvSpPr/>
          <p:nvPr/>
        </p:nvSpPr>
        <p:spPr>
          <a:xfrm>
            <a:off x="9940472" y="2410210"/>
            <a:ext cx="3516478" cy="4115737"/>
          </a:xfrm>
          <a:custGeom>
            <a:avLst/>
            <a:gdLst>
              <a:gd name="connsiteX0" fmla="*/ 0 w 1676092"/>
              <a:gd name="connsiteY0" fmla="*/ 729100 h 1458200"/>
              <a:gd name="connsiteX1" fmla="*/ 364550 w 1676092"/>
              <a:gd name="connsiteY1" fmla="*/ 0 h 1458200"/>
              <a:gd name="connsiteX2" fmla="*/ 1311542 w 1676092"/>
              <a:gd name="connsiteY2" fmla="*/ 0 h 1458200"/>
              <a:gd name="connsiteX3" fmla="*/ 1676092 w 1676092"/>
              <a:gd name="connsiteY3" fmla="*/ 729100 h 1458200"/>
              <a:gd name="connsiteX4" fmla="*/ 1311542 w 1676092"/>
              <a:gd name="connsiteY4" fmla="*/ 1458200 h 1458200"/>
              <a:gd name="connsiteX5" fmla="*/ 364550 w 1676092"/>
              <a:gd name="connsiteY5" fmla="*/ 1458200 h 1458200"/>
              <a:gd name="connsiteX6" fmla="*/ 0 w 1676092"/>
              <a:gd name="connsiteY6" fmla="*/ 729100 h 145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6092" h="1458200">
                <a:moveTo>
                  <a:pt x="838046" y="0"/>
                </a:moveTo>
                <a:lnTo>
                  <a:pt x="1676092" y="317158"/>
                </a:lnTo>
                <a:lnTo>
                  <a:pt x="1676092" y="1141042"/>
                </a:lnTo>
                <a:lnTo>
                  <a:pt x="838046" y="1458200"/>
                </a:lnTo>
                <a:lnTo>
                  <a:pt x="0" y="1141042"/>
                </a:lnTo>
                <a:lnTo>
                  <a:pt x="0" y="317158"/>
                </a:lnTo>
                <a:lnTo>
                  <a:pt x="838046" y="0"/>
                </a:lnTo>
                <a:close/>
              </a:path>
            </a:pathLst>
          </a:custGeom>
          <a:solidFill>
            <a:schemeClr val="accent2">
              <a:lumMod val="75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7236" tIns="261191" rIns="227236" bIns="261191" numCol="1" spcCol="1270" anchor="ctr" anchorCtr="0">
            <a:noAutofit/>
          </a:bodyPr>
          <a:lstStyle/>
          <a:p>
            <a:r>
              <a:rPr lang="en-US" sz="3200" dirty="0"/>
              <a:t>General Secretariat of the Supreme Council for Planning and Development</a:t>
            </a:r>
          </a:p>
        </p:txBody>
      </p:sp>
      <p:sp>
        <p:nvSpPr>
          <p:cNvPr id="31" name="Freeform: Shape 9">
            <a:extLst>
              <a:ext uri="{FF2B5EF4-FFF2-40B4-BE49-F238E27FC236}">
                <a16:creationId xmlns:a16="http://schemas.microsoft.com/office/drawing/2014/main" id="{722A88A9-5272-4F1C-8F76-08E263C09945}"/>
              </a:ext>
            </a:extLst>
          </p:cNvPr>
          <p:cNvSpPr/>
          <p:nvPr/>
        </p:nvSpPr>
        <p:spPr>
          <a:xfrm>
            <a:off x="15089160" y="6883993"/>
            <a:ext cx="3516478" cy="4115737"/>
          </a:xfrm>
          <a:custGeom>
            <a:avLst/>
            <a:gdLst>
              <a:gd name="connsiteX0" fmla="*/ 0 w 1676092"/>
              <a:gd name="connsiteY0" fmla="*/ 729100 h 1458200"/>
              <a:gd name="connsiteX1" fmla="*/ 364550 w 1676092"/>
              <a:gd name="connsiteY1" fmla="*/ 0 h 1458200"/>
              <a:gd name="connsiteX2" fmla="*/ 1311542 w 1676092"/>
              <a:gd name="connsiteY2" fmla="*/ 0 h 1458200"/>
              <a:gd name="connsiteX3" fmla="*/ 1676092 w 1676092"/>
              <a:gd name="connsiteY3" fmla="*/ 729100 h 1458200"/>
              <a:gd name="connsiteX4" fmla="*/ 1311542 w 1676092"/>
              <a:gd name="connsiteY4" fmla="*/ 1458200 h 1458200"/>
              <a:gd name="connsiteX5" fmla="*/ 364550 w 1676092"/>
              <a:gd name="connsiteY5" fmla="*/ 1458200 h 1458200"/>
              <a:gd name="connsiteX6" fmla="*/ 0 w 1676092"/>
              <a:gd name="connsiteY6" fmla="*/ 729100 h 145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6092" h="1458200">
                <a:moveTo>
                  <a:pt x="838046" y="0"/>
                </a:moveTo>
                <a:lnTo>
                  <a:pt x="1676092" y="317158"/>
                </a:lnTo>
                <a:lnTo>
                  <a:pt x="1676092" y="1141042"/>
                </a:lnTo>
                <a:lnTo>
                  <a:pt x="838046" y="1458200"/>
                </a:lnTo>
                <a:lnTo>
                  <a:pt x="0" y="1141042"/>
                </a:lnTo>
                <a:lnTo>
                  <a:pt x="0" y="317158"/>
                </a:lnTo>
                <a:lnTo>
                  <a:pt x="838046" y="0"/>
                </a:lnTo>
                <a:close/>
              </a:path>
            </a:pathLst>
          </a:custGeom>
          <a:solidFill>
            <a:srgbClr val="C0000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676" tIns="352631" rIns="318676" bIns="352631" numCol="1" spcCol="1270" anchor="ctr" anchorCtr="0">
            <a:noAutofit/>
          </a:bodyPr>
          <a:lstStyle/>
          <a:p>
            <a:pPr marL="0" lvl="0" indent="0" algn="ctr" defTabSz="1066800">
              <a:lnSpc>
                <a:spcPct val="90000"/>
              </a:lnSpc>
              <a:spcBef>
                <a:spcPct val="0"/>
              </a:spcBef>
              <a:spcAft>
                <a:spcPct val="35000"/>
              </a:spcAft>
              <a:buNone/>
            </a:pPr>
            <a:r>
              <a:rPr lang="en-US" b="1" dirty="0" smtClean="0">
                <a:solidFill>
                  <a:schemeClr val="bg1"/>
                </a:solidFill>
              </a:rPr>
              <a:t>PWC</a:t>
            </a:r>
            <a:endParaRPr lang="fr-FR" b="1" dirty="0">
              <a:solidFill>
                <a:schemeClr val="bg1"/>
              </a:solidFill>
            </a:endParaRPr>
          </a:p>
        </p:txBody>
      </p:sp>
      <p:sp>
        <p:nvSpPr>
          <p:cNvPr id="32" name="Freeform: Shape 11">
            <a:extLst>
              <a:ext uri="{FF2B5EF4-FFF2-40B4-BE49-F238E27FC236}">
                <a16:creationId xmlns:a16="http://schemas.microsoft.com/office/drawing/2014/main" id="{56B4237D-58AD-4B5B-98F7-CA33F182750F}"/>
              </a:ext>
            </a:extLst>
          </p:cNvPr>
          <p:cNvSpPr/>
          <p:nvPr/>
        </p:nvSpPr>
        <p:spPr>
          <a:xfrm>
            <a:off x="4769483" y="2375034"/>
            <a:ext cx="3516478" cy="4115737"/>
          </a:xfrm>
          <a:custGeom>
            <a:avLst/>
            <a:gdLst>
              <a:gd name="connsiteX0" fmla="*/ 0 w 1676092"/>
              <a:gd name="connsiteY0" fmla="*/ 729100 h 1458200"/>
              <a:gd name="connsiteX1" fmla="*/ 364550 w 1676092"/>
              <a:gd name="connsiteY1" fmla="*/ 0 h 1458200"/>
              <a:gd name="connsiteX2" fmla="*/ 1311542 w 1676092"/>
              <a:gd name="connsiteY2" fmla="*/ 0 h 1458200"/>
              <a:gd name="connsiteX3" fmla="*/ 1676092 w 1676092"/>
              <a:gd name="connsiteY3" fmla="*/ 729100 h 1458200"/>
              <a:gd name="connsiteX4" fmla="*/ 1311542 w 1676092"/>
              <a:gd name="connsiteY4" fmla="*/ 1458200 h 1458200"/>
              <a:gd name="connsiteX5" fmla="*/ 364550 w 1676092"/>
              <a:gd name="connsiteY5" fmla="*/ 1458200 h 1458200"/>
              <a:gd name="connsiteX6" fmla="*/ 0 w 1676092"/>
              <a:gd name="connsiteY6" fmla="*/ 729100 h 145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6092" h="1458200">
                <a:moveTo>
                  <a:pt x="838046" y="0"/>
                </a:moveTo>
                <a:lnTo>
                  <a:pt x="1676092" y="317158"/>
                </a:lnTo>
                <a:lnTo>
                  <a:pt x="1676092" y="1141042"/>
                </a:lnTo>
                <a:lnTo>
                  <a:pt x="838046" y="1458200"/>
                </a:lnTo>
                <a:lnTo>
                  <a:pt x="0" y="1141042"/>
                </a:lnTo>
                <a:lnTo>
                  <a:pt x="0" y="317158"/>
                </a:lnTo>
                <a:lnTo>
                  <a:pt x="838046" y="0"/>
                </a:lnTo>
                <a:close/>
              </a:path>
            </a:pathLst>
          </a:custGeom>
          <a:solidFill>
            <a:schemeClr val="accent6">
              <a:lumMod val="5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7236" tIns="261191" rIns="227236" bIns="261191" numCol="1" spcCol="1270" anchor="ctr" anchorCtr="0">
            <a:noAutofit/>
          </a:bodyPr>
          <a:lstStyle/>
          <a:p>
            <a:pPr marL="0" lvl="0" indent="0" algn="ctr" defTabSz="1066800">
              <a:lnSpc>
                <a:spcPct val="90000"/>
              </a:lnSpc>
              <a:spcBef>
                <a:spcPct val="0"/>
              </a:spcBef>
              <a:spcAft>
                <a:spcPct val="35000"/>
              </a:spcAft>
              <a:buNone/>
            </a:pPr>
            <a:r>
              <a:rPr lang="en-US" b="1" dirty="0" smtClean="0">
                <a:solidFill>
                  <a:schemeClr val="bg1"/>
                </a:solidFill>
              </a:rPr>
              <a:t>UNDP</a:t>
            </a:r>
            <a:endParaRPr lang="fr-FR" b="1" dirty="0">
              <a:solidFill>
                <a:schemeClr val="bg1"/>
              </a:solidFill>
            </a:endParaRPr>
          </a:p>
        </p:txBody>
      </p:sp>
      <p:sp>
        <p:nvSpPr>
          <p:cNvPr id="33" name="Freeform: Shape 12">
            <a:extLst>
              <a:ext uri="{FF2B5EF4-FFF2-40B4-BE49-F238E27FC236}">
                <a16:creationId xmlns:a16="http://schemas.microsoft.com/office/drawing/2014/main" id="{00751AC1-8655-4A2C-AF09-4E43FB04F80B}"/>
              </a:ext>
            </a:extLst>
          </p:cNvPr>
          <p:cNvSpPr/>
          <p:nvPr/>
        </p:nvSpPr>
        <p:spPr>
          <a:xfrm>
            <a:off x="9918171" y="6888174"/>
            <a:ext cx="3516478" cy="4115737"/>
          </a:xfrm>
          <a:custGeom>
            <a:avLst/>
            <a:gdLst>
              <a:gd name="connsiteX0" fmla="*/ 0 w 1676092"/>
              <a:gd name="connsiteY0" fmla="*/ 729100 h 1458200"/>
              <a:gd name="connsiteX1" fmla="*/ 364550 w 1676092"/>
              <a:gd name="connsiteY1" fmla="*/ 0 h 1458200"/>
              <a:gd name="connsiteX2" fmla="*/ 1311542 w 1676092"/>
              <a:gd name="connsiteY2" fmla="*/ 0 h 1458200"/>
              <a:gd name="connsiteX3" fmla="*/ 1676092 w 1676092"/>
              <a:gd name="connsiteY3" fmla="*/ 729100 h 1458200"/>
              <a:gd name="connsiteX4" fmla="*/ 1311542 w 1676092"/>
              <a:gd name="connsiteY4" fmla="*/ 1458200 h 1458200"/>
              <a:gd name="connsiteX5" fmla="*/ 364550 w 1676092"/>
              <a:gd name="connsiteY5" fmla="*/ 1458200 h 1458200"/>
              <a:gd name="connsiteX6" fmla="*/ 0 w 1676092"/>
              <a:gd name="connsiteY6" fmla="*/ 729100 h 145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6092" h="1458200">
                <a:moveTo>
                  <a:pt x="838046" y="0"/>
                </a:moveTo>
                <a:lnTo>
                  <a:pt x="1676092" y="317158"/>
                </a:lnTo>
                <a:lnTo>
                  <a:pt x="1676092" y="1141042"/>
                </a:lnTo>
                <a:lnTo>
                  <a:pt x="838046" y="1458200"/>
                </a:lnTo>
                <a:lnTo>
                  <a:pt x="0" y="1141042"/>
                </a:lnTo>
                <a:lnTo>
                  <a:pt x="0" y="317158"/>
                </a:lnTo>
                <a:lnTo>
                  <a:pt x="838046" y="0"/>
                </a:lnTo>
                <a:close/>
              </a:path>
            </a:pathLst>
          </a:custGeom>
          <a:solidFill>
            <a:srgbClr val="0070C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676" tIns="352631" rIns="318676" bIns="352631" numCol="1" spcCol="1270" anchor="ctr" anchorCtr="0">
            <a:noAutofit/>
          </a:bodyPr>
          <a:lstStyle/>
          <a:p>
            <a:pPr defTabSz="1066800">
              <a:lnSpc>
                <a:spcPct val="90000"/>
              </a:lnSpc>
              <a:spcBef>
                <a:spcPct val="0"/>
              </a:spcBef>
              <a:spcAft>
                <a:spcPct val="35000"/>
              </a:spcAft>
            </a:pPr>
            <a:r>
              <a:rPr lang="en-US" sz="3600" b="1" dirty="0" smtClean="0">
                <a:solidFill>
                  <a:schemeClr val="bg1"/>
                </a:solidFill>
              </a:rPr>
              <a:t>Government entities </a:t>
            </a:r>
            <a:endParaRPr lang="fr-FR" sz="3600" b="1" dirty="0">
              <a:solidFill>
                <a:schemeClr val="bg1"/>
              </a:solidFill>
            </a:endParaRPr>
          </a:p>
        </p:txBody>
      </p:sp>
      <p:sp>
        <p:nvSpPr>
          <p:cNvPr id="34" name="Freeform: Shape 14">
            <a:extLst>
              <a:ext uri="{FF2B5EF4-FFF2-40B4-BE49-F238E27FC236}">
                <a16:creationId xmlns:a16="http://schemas.microsoft.com/office/drawing/2014/main" id="{5F8D76FB-43E2-4D10-959D-CEE423EA1183}"/>
              </a:ext>
            </a:extLst>
          </p:cNvPr>
          <p:cNvSpPr/>
          <p:nvPr/>
        </p:nvSpPr>
        <p:spPr>
          <a:xfrm>
            <a:off x="4882914" y="6883994"/>
            <a:ext cx="3516481" cy="4115737"/>
          </a:xfrm>
          <a:custGeom>
            <a:avLst/>
            <a:gdLst>
              <a:gd name="connsiteX0" fmla="*/ 0 w 1676092"/>
              <a:gd name="connsiteY0" fmla="*/ 729100 h 1458200"/>
              <a:gd name="connsiteX1" fmla="*/ 364550 w 1676092"/>
              <a:gd name="connsiteY1" fmla="*/ 0 h 1458200"/>
              <a:gd name="connsiteX2" fmla="*/ 1311542 w 1676092"/>
              <a:gd name="connsiteY2" fmla="*/ 0 h 1458200"/>
              <a:gd name="connsiteX3" fmla="*/ 1676092 w 1676092"/>
              <a:gd name="connsiteY3" fmla="*/ 729100 h 1458200"/>
              <a:gd name="connsiteX4" fmla="*/ 1311542 w 1676092"/>
              <a:gd name="connsiteY4" fmla="*/ 1458200 h 1458200"/>
              <a:gd name="connsiteX5" fmla="*/ 364550 w 1676092"/>
              <a:gd name="connsiteY5" fmla="*/ 1458200 h 1458200"/>
              <a:gd name="connsiteX6" fmla="*/ 0 w 1676092"/>
              <a:gd name="connsiteY6" fmla="*/ 729100 h 145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6092" h="1458200">
                <a:moveTo>
                  <a:pt x="838046" y="0"/>
                </a:moveTo>
                <a:lnTo>
                  <a:pt x="1676092" y="317158"/>
                </a:lnTo>
                <a:lnTo>
                  <a:pt x="1676092" y="1141042"/>
                </a:lnTo>
                <a:lnTo>
                  <a:pt x="838046" y="1458200"/>
                </a:lnTo>
                <a:lnTo>
                  <a:pt x="0" y="1141042"/>
                </a:lnTo>
                <a:lnTo>
                  <a:pt x="0" y="317158"/>
                </a:lnTo>
                <a:lnTo>
                  <a:pt x="838046" y="0"/>
                </a:lnTo>
                <a:close/>
              </a:path>
            </a:pathLst>
          </a:custGeom>
          <a:solidFill>
            <a:schemeClr val="tx2">
              <a:lumMod val="60000"/>
              <a:lumOff val="4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7236" tIns="261191" rIns="227237" bIns="261191" numCol="1" spcCol="1270" anchor="ctr" anchorCtr="0">
            <a:noAutofit/>
          </a:bodyPr>
          <a:lstStyle/>
          <a:p>
            <a:r>
              <a:rPr lang="en-US" dirty="0"/>
              <a:t>Central Statistical Bureau</a:t>
            </a:r>
          </a:p>
        </p:txBody>
      </p:sp>
      <p:sp>
        <p:nvSpPr>
          <p:cNvPr id="15" name="Rectangle 14"/>
          <p:cNvSpPr/>
          <p:nvPr/>
        </p:nvSpPr>
        <p:spPr>
          <a:xfrm>
            <a:off x="6064250" y="654928"/>
            <a:ext cx="7752443" cy="1015663"/>
          </a:xfrm>
          <a:prstGeom prst="rect">
            <a:avLst/>
          </a:prstGeom>
        </p:spPr>
        <p:txBody>
          <a:bodyPr wrap="none">
            <a:spAutoFit/>
          </a:bodyPr>
          <a:lstStyle/>
          <a:p>
            <a:r>
              <a:rPr lang="en-US" sz="6000" b="1" dirty="0"/>
              <a:t>Project stakeholders</a:t>
            </a:r>
          </a:p>
        </p:txBody>
      </p:sp>
    </p:spTree>
  </p:cSld>
  <p:clrMapOvr>
    <a:masterClrMapping/>
  </p:clrMapOvr>
  <p:transition spd="med">
    <p:pull/>
  </p:transition>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5312"/>
            <a:ext cx="24384000" cy="13846625"/>
            <a:chOff x="0" y="-65312"/>
            <a:chExt cx="24384000" cy="13846625"/>
          </a:xfrm>
        </p:grpSpPr>
        <p:pic>
          <p:nvPicPr>
            <p:cNvPr id="1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312"/>
              <a:ext cx="24383999" cy="13846625"/>
            </a:xfrm>
            <a:prstGeom prst="rect">
              <a:avLst/>
            </a:prstGeom>
          </p:spPr>
        </p:pic>
        <p:sp>
          <p:nvSpPr>
            <p:cNvPr id="17" name="Rectangle 16"/>
            <p:cNvSpPr/>
            <p:nvPr/>
          </p:nvSpPr>
          <p:spPr>
            <a:xfrm>
              <a:off x="0" y="-1"/>
              <a:ext cx="24384000" cy="2247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KW"/>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2469" y="251682"/>
              <a:ext cx="4894898" cy="1806450"/>
            </a:xfrm>
            <a:prstGeom prst="rect">
              <a:avLst/>
            </a:prstGeom>
          </p:spPr>
        </p:pic>
      </p:grpSp>
      <p:sp>
        <p:nvSpPr>
          <p:cNvPr id="18" name="Rectangle: Rounded Corners 19"/>
          <p:cNvSpPr/>
          <p:nvPr/>
        </p:nvSpPr>
        <p:spPr>
          <a:xfrm>
            <a:off x="12318379" y="2908435"/>
            <a:ext cx="11323920" cy="1528550"/>
          </a:xfrm>
          <a:prstGeom prst="roundRect">
            <a:avLst>
              <a:gd name="adj" fmla="val 50000"/>
            </a:avLst>
          </a:prstGeom>
          <a:solidFill>
            <a:schemeClr val="accent5">
              <a:lumMod val="75000"/>
            </a:schemeClr>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latin typeface="Times New Roman" panose="02020603050405020304" pitchFamily="18" charset="0"/>
                <a:cs typeface="Times New Roman" panose="02020603050405020304" pitchFamily="18" charset="0"/>
              </a:rPr>
              <a:t>     Developing </a:t>
            </a:r>
            <a:r>
              <a:rPr lang="en-US" sz="4000" dirty="0">
                <a:latin typeface="Times New Roman" panose="02020603050405020304" pitchFamily="18" charset="0"/>
                <a:cs typeface="Times New Roman" panose="02020603050405020304" pitchFamily="18" charset="0"/>
              </a:rPr>
              <a:t>the national framework for measuring government performance</a:t>
            </a:r>
            <a:endParaRPr lang="en-US" sz="4000" dirty="0">
              <a:solidFill>
                <a:srgbClr val="2D2D2D"/>
              </a:solidFill>
              <a:latin typeface="Times New Roman" panose="02020603050405020304" pitchFamily="18" charset="0"/>
              <a:ea typeface="Times New Roman"/>
              <a:cs typeface="Times New Roman" panose="02020603050405020304" pitchFamily="18" charset="0"/>
            </a:endParaRPr>
          </a:p>
        </p:txBody>
      </p:sp>
      <p:sp>
        <p:nvSpPr>
          <p:cNvPr id="19" name="Rectangle: Rounded Corners 20"/>
          <p:cNvSpPr/>
          <p:nvPr/>
        </p:nvSpPr>
        <p:spPr>
          <a:xfrm>
            <a:off x="9596724" y="4779566"/>
            <a:ext cx="11887530" cy="1365338"/>
          </a:xfrm>
          <a:prstGeom prst="roundRect">
            <a:avLst>
              <a:gd name="adj" fmla="val 50000"/>
            </a:avLst>
          </a:prstGeom>
          <a:gradFill flip="none" rotWithShape="1">
            <a:gsLst>
              <a:gs pos="0">
                <a:srgbClr val="F05222"/>
              </a:gs>
              <a:gs pos="100000">
                <a:srgbClr val="FBA31A"/>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4000" dirty="0" smtClean="0">
                <a:latin typeface="Times New Roman" panose="02020603050405020304" pitchFamily="18" charset="0"/>
                <a:cs typeface="Times New Roman" panose="02020603050405020304" pitchFamily="18" charset="0"/>
              </a:rPr>
              <a:t>Emphasis on governance </a:t>
            </a:r>
            <a:r>
              <a:rPr lang="en-US" sz="4000" dirty="0">
                <a:latin typeface="Times New Roman" panose="02020603050405020304" pitchFamily="18" charset="0"/>
                <a:cs typeface="Times New Roman" panose="02020603050405020304" pitchFamily="18" charset="0"/>
              </a:rPr>
              <a:t>and transparency</a:t>
            </a:r>
            <a:endParaRPr lang="ar-KW" sz="4400" dirty="0">
              <a:solidFill>
                <a:srgbClr val="2D2D2D"/>
              </a:solidFill>
              <a:latin typeface="Times New Roman" panose="02020603050405020304" pitchFamily="18" charset="0"/>
              <a:ea typeface="Times New Roman"/>
              <a:cs typeface="Times New Roman" panose="02020603050405020304" pitchFamily="18" charset="0"/>
            </a:endParaRPr>
          </a:p>
        </p:txBody>
      </p:sp>
      <p:sp>
        <p:nvSpPr>
          <p:cNvPr id="20" name="Oval 19"/>
          <p:cNvSpPr/>
          <p:nvPr/>
        </p:nvSpPr>
        <p:spPr>
          <a:xfrm>
            <a:off x="12763278" y="3350766"/>
            <a:ext cx="643888" cy="643888"/>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sz="2800" b="1" dirty="0">
                <a:solidFill>
                  <a:schemeClr val="tx1"/>
                </a:solidFill>
              </a:rPr>
              <a:t>1</a:t>
            </a:r>
            <a:endParaRPr lang="en-IN" b="1" dirty="0">
              <a:solidFill>
                <a:schemeClr val="tx1"/>
              </a:solidFill>
            </a:endParaRPr>
          </a:p>
        </p:txBody>
      </p:sp>
      <p:sp>
        <p:nvSpPr>
          <p:cNvPr id="21" name="Oval 20">
            <a:extLst>
              <a:ext uri="{FF2B5EF4-FFF2-40B4-BE49-F238E27FC236}">
                <a16:creationId xmlns:a16="http://schemas.microsoft.com/office/drawing/2014/main" id="{8E09DE46-58C5-42E3-A0D5-CFDCC994C8DC}"/>
              </a:ext>
            </a:extLst>
          </p:cNvPr>
          <p:cNvSpPr/>
          <p:nvPr/>
        </p:nvSpPr>
        <p:spPr>
          <a:xfrm>
            <a:off x="9128256" y="5062654"/>
            <a:ext cx="643888" cy="579443"/>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sz="2800" b="1" dirty="0">
                <a:solidFill>
                  <a:schemeClr val="tx1"/>
                </a:solidFill>
              </a:rPr>
              <a:t>2</a:t>
            </a:r>
            <a:endParaRPr lang="en-IN" b="1" dirty="0">
              <a:solidFill>
                <a:schemeClr val="tx1"/>
              </a:solidFill>
            </a:endParaRPr>
          </a:p>
        </p:txBody>
      </p:sp>
      <p:sp>
        <p:nvSpPr>
          <p:cNvPr id="22" name="Rectangle: Rounded Corners 21"/>
          <p:cNvSpPr/>
          <p:nvPr/>
        </p:nvSpPr>
        <p:spPr>
          <a:xfrm>
            <a:off x="6495847" y="6280169"/>
            <a:ext cx="11323920" cy="1312117"/>
          </a:xfrm>
          <a:prstGeom prst="roundRect">
            <a:avLst>
              <a:gd name="adj" fmla="val 50000"/>
            </a:avLst>
          </a:prstGeom>
          <a:gradFill flip="none" rotWithShape="1">
            <a:gsLst>
              <a:gs pos="0">
                <a:srgbClr val="A6228F"/>
              </a:gs>
              <a:gs pos="100000">
                <a:srgbClr val="D3509D"/>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latin typeface="Times New Roman" panose="02020603050405020304" pitchFamily="18" charset="0"/>
                <a:cs typeface="Times New Roman" panose="02020603050405020304" pitchFamily="18" charset="0"/>
              </a:rPr>
              <a:t>       Developing strategic plan for government entities </a:t>
            </a:r>
            <a:endParaRPr lang="ar-KW" sz="4000" dirty="0">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id="{97425C63-4F49-4FF4-83F5-A43CD4815B60}"/>
              </a:ext>
            </a:extLst>
          </p:cNvPr>
          <p:cNvSpPr/>
          <p:nvPr/>
        </p:nvSpPr>
        <p:spPr>
          <a:xfrm>
            <a:off x="6659753" y="6614283"/>
            <a:ext cx="643888" cy="643888"/>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sz="2800" b="1" dirty="0">
                <a:solidFill>
                  <a:schemeClr val="tx1"/>
                </a:solidFill>
              </a:rPr>
              <a:t>3</a:t>
            </a:r>
            <a:endParaRPr lang="en-IN" b="1" dirty="0">
              <a:solidFill>
                <a:schemeClr val="tx1"/>
              </a:solidFill>
            </a:endParaRPr>
          </a:p>
        </p:txBody>
      </p:sp>
      <p:sp>
        <p:nvSpPr>
          <p:cNvPr id="24" name="Rectangle: Rounded Corners 22"/>
          <p:cNvSpPr/>
          <p:nvPr/>
        </p:nvSpPr>
        <p:spPr>
          <a:xfrm>
            <a:off x="3384537" y="7832727"/>
            <a:ext cx="11323920" cy="1240399"/>
          </a:xfrm>
          <a:prstGeom prst="roundRect">
            <a:avLst>
              <a:gd name="adj" fmla="val 50000"/>
            </a:avLst>
          </a:prstGeom>
          <a:gradFill flip="none" rotWithShape="1">
            <a:gsLst>
              <a:gs pos="0">
                <a:srgbClr val="473E8F"/>
              </a:gs>
              <a:gs pos="100000">
                <a:srgbClr val="6957A1"/>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latin typeface="Times New Roman" panose="02020603050405020304" pitchFamily="18" charset="0"/>
                <a:cs typeface="Times New Roman" panose="02020603050405020304" pitchFamily="18" charset="0"/>
              </a:rPr>
              <a:t>Developing key </a:t>
            </a:r>
            <a:r>
              <a:rPr lang="en-US" sz="3600" dirty="0">
                <a:latin typeface="Times New Roman" panose="02020603050405020304" pitchFamily="18" charset="0"/>
                <a:cs typeface="Times New Roman" panose="02020603050405020304" pitchFamily="18" charset="0"/>
              </a:rPr>
              <a:t>Performance Indicators</a:t>
            </a:r>
            <a:endParaRPr lang="ar-KW" sz="3600" dirty="0">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81122B9E-D073-4CB6-A2F9-00E6615F9E6E}"/>
              </a:ext>
            </a:extLst>
          </p:cNvPr>
          <p:cNvSpPr/>
          <p:nvPr/>
        </p:nvSpPr>
        <p:spPr>
          <a:xfrm>
            <a:off x="3827021" y="8102470"/>
            <a:ext cx="643888" cy="643888"/>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sz="2800" b="1" dirty="0">
                <a:solidFill>
                  <a:schemeClr val="tx1"/>
                </a:solidFill>
              </a:rPr>
              <a:t>4</a:t>
            </a:r>
            <a:endParaRPr lang="en-IN" b="1" dirty="0">
              <a:solidFill>
                <a:schemeClr val="tx1"/>
              </a:solidFill>
            </a:endParaRPr>
          </a:p>
        </p:txBody>
      </p:sp>
      <p:sp>
        <p:nvSpPr>
          <p:cNvPr id="27" name="Rectangle: Rounded Corners 19"/>
          <p:cNvSpPr/>
          <p:nvPr/>
        </p:nvSpPr>
        <p:spPr>
          <a:xfrm>
            <a:off x="0" y="9343657"/>
            <a:ext cx="11981502" cy="1280160"/>
          </a:xfrm>
          <a:prstGeom prst="roundRect">
            <a:avLst>
              <a:gd name="adj" fmla="val 50000"/>
            </a:avLst>
          </a:prstGeom>
          <a:solidFill>
            <a:schemeClr val="accent3">
              <a:lumMod val="50000"/>
            </a:schemeClr>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atin typeface="Times New Roman" panose="02020603050405020304" pitchFamily="18" charset="0"/>
                <a:cs typeface="Times New Roman" panose="02020603050405020304" pitchFamily="18" charset="0"/>
              </a:rPr>
              <a:t>Monitor the implementation of approved </a:t>
            </a:r>
            <a:r>
              <a:rPr lang="en-US" sz="3600" dirty="0" smtClean="0">
                <a:latin typeface="Times New Roman" panose="02020603050405020304" pitchFamily="18" charset="0"/>
                <a:cs typeface="Times New Roman" panose="02020603050405020304" pitchFamily="18" charset="0"/>
              </a:rPr>
              <a:t>KPIs</a:t>
            </a:r>
            <a:endParaRPr lang="en-US" sz="3600" dirty="0">
              <a:solidFill>
                <a:srgbClr val="2D2D2D"/>
              </a:solidFill>
              <a:latin typeface="Times New Roman" panose="02020603050405020304" pitchFamily="18" charset="0"/>
              <a:ea typeface="Times New Roman"/>
              <a:cs typeface="Times New Roman" panose="02020603050405020304" pitchFamily="18" charset="0"/>
            </a:endParaRPr>
          </a:p>
        </p:txBody>
      </p:sp>
      <p:sp>
        <p:nvSpPr>
          <p:cNvPr id="28" name="Oval 27">
            <a:extLst>
              <a:ext uri="{FF2B5EF4-FFF2-40B4-BE49-F238E27FC236}">
                <a16:creationId xmlns:a16="http://schemas.microsoft.com/office/drawing/2014/main" id="{81122B9E-D073-4CB6-A2F9-00E6615F9E6E}"/>
              </a:ext>
            </a:extLst>
          </p:cNvPr>
          <p:cNvSpPr/>
          <p:nvPr/>
        </p:nvSpPr>
        <p:spPr>
          <a:xfrm>
            <a:off x="457488" y="9661793"/>
            <a:ext cx="643888" cy="643888"/>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sz="2800" b="1" dirty="0" smtClean="0">
                <a:solidFill>
                  <a:schemeClr val="tx1"/>
                </a:solidFill>
              </a:rPr>
              <a:t>5</a:t>
            </a:r>
            <a:endParaRPr lang="en-IN" b="1" dirty="0">
              <a:solidFill>
                <a:schemeClr val="tx1"/>
              </a:solidFill>
            </a:endParaRPr>
          </a:p>
        </p:txBody>
      </p:sp>
      <p:sp>
        <p:nvSpPr>
          <p:cNvPr id="31" name="Rectangle 30"/>
          <p:cNvSpPr/>
          <p:nvPr/>
        </p:nvSpPr>
        <p:spPr>
          <a:xfrm>
            <a:off x="7970246" y="622708"/>
            <a:ext cx="5142755" cy="1846659"/>
          </a:xfrm>
          <a:prstGeom prst="rect">
            <a:avLst/>
          </a:prstGeom>
        </p:spPr>
        <p:txBody>
          <a:bodyPr wrap="none">
            <a:spAutoFit/>
          </a:bodyPr>
          <a:lstStyle/>
          <a:p>
            <a:r>
              <a:rPr lang="en-US" sz="6000" b="1" dirty="0"/>
              <a:t>Project Goals</a:t>
            </a:r>
          </a:p>
          <a:p>
            <a:endParaRPr lang="en-US" sz="5400" b="1" dirty="0"/>
          </a:p>
        </p:txBody>
      </p:sp>
    </p:spTree>
  </p:cSld>
  <p:clrMapOvr>
    <a:masterClrMapping/>
  </p:clrMapOvr>
  <p:transition spd="med">
    <p:pull/>
  </p:transition>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5312"/>
            <a:ext cx="24384000" cy="13846625"/>
            <a:chOff x="0" y="-65312"/>
            <a:chExt cx="24384000" cy="13846625"/>
          </a:xfrm>
        </p:grpSpPr>
        <p:pic>
          <p:nvPicPr>
            <p:cNvPr id="10"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312"/>
              <a:ext cx="24383999" cy="13846625"/>
            </a:xfrm>
            <a:prstGeom prst="rect">
              <a:avLst/>
            </a:prstGeom>
          </p:spPr>
        </p:pic>
        <p:sp>
          <p:nvSpPr>
            <p:cNvPr id="11" name="Rectangle 10"/>
            <p:cNvSpPr/>
            <p:nvPr/>
          </p:nvSpPr>
          <p:spPr>
            <a:xfrm>
              <a:off x="0" y="-1"/>
              <a:ext cx="24384000" cy="2247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KW"/>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12469" y="251682"/>
              <a:ext cx="4894898" cy="1806450"/>
            </a:xfrm>
            <a:prstGeom prst="rect">
              <a:avLst/>
            </a:prstGeom>
          </p:spPr>
        </p:pic>
      </p:grpSp>
      <p:sp>
        <p:nvSpPr>
          <p:cNvPr id="145" name="Shape 145"/>
          <p:cNvSpPr/>
          <p:nvPr/>
        </p:nvSpPr>
        <p:spPr>
          <a:xfrm>
            <a:off x="806604" y="2309815"/>
            <a:ext cx="22770790" cy="2077042"/>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lvl="1" algn="just" defTabSz="642937">
              <a:lnSpc>
                <a:spcPct val="150000"/>
              </a:lnSpc>
              <a:defRPr sz="4500">
                <a:solidFill>
                  <a:srgbClr val="2D2D2D"/>
                </a:solidFill>
                <a:latin typeface="Times New Roman"/>
                <a:ea typeface="Times New Roman"/>
                <a:cs typeface="Times New Roman"/>
                <a:sym typeface="Times New Roman"/>
              </a:defRPr>
            </a:pPr>
            <a:r>
              <a:rPr lang="en-US" sz="4400" dirty="0">
                <a:solidFill>
                  <a:srgbClr val="2D2D2D"/>
                </a:solidFill>
                <a:latin typeface="Times New Roman"/>
                <a:ea typeface="Times New Roman"/>
                <a:cs typeface="Times New Roman"/>
                <a:sym typeface="Times New Roman"/>
              </a:rPr>
              <a:t>1. developing the national framework for measuring institutional performance in cooperation with the project stakeholders.</a:t>
            </a:r>
            <a:endParaRPr sz="4400" dirty="0">
              <a:solidFill>
                <a:srgbClr val="2D2D2D"/>
              </a:solidFill>
              <a:latin typeface="Times New Roman"/>
              <a:ea typeface="Times New Roman"/>
              <a:cs typeface="Times New Roman"/>
            </a:endParaRPr>
          </a:p>
        </p:txBody>
      </p:sp>
      <p:sp>
        <p:nvSpPr>
          <p:cNvPr id="146" name="Shape 146"/>
          <p:cNvSpPr/>
          <p:nvPr/>
        </p:nvSpPr>
        <p:spPr>
          <a:xfrm>
            <a:off x="825190" y="4456170"/>
            <a:ext cx="22770790" cy="2053959"/>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lvl="1" algn="just" defTabSz="642937">
              <a:lnSpc>
                <a:spcPct val="150000"/>
              </a:lnSpc>
              <a:defRPr sz="4500">
                <a:solidFill>
                  <a:srgbClr val="2D2D2D"/>
                </a:solidFill>
                <a:latin typeface="Times New Roman"/>
                <a:ea typeface="Times New Roman"/>
                <a:cs typeface="Times New Roman"/>
                <a:sym typeface="Times New Roman"/>
              </a:defRPr>
            </a:pPr>
            <a:r>
              <a:rPr lang="en-US" sz="4400" dirty="0">
                <a:solidFill>
                  <a:srgbClr val="2D2D2D"/>
                </a:solidFill>
                <a:latin typeface="Times New Roman"/>
                <a:ea typeface="Times New Roman"/>
                <a:cs typeface="Times New Roman"/>
                <a:sym typeface="Times New Roman"/>
              </a:rPr>
              <a:t>2. Develop mechanisms to enhance governance, transparency, credibility, integrity and rationalization of government spending.</a:t>
            </a:r>
            <a:endParaRPr sz="4400" dirty="0">
              <a:solidFill>
                <a:srgbClr val="2D2D2D"/>
              </a:solidFill>
              <a:latin typeface="Times New Roman"/>
              <a:ea typeface="Times New Roman"/>
              <a:cs typeface="Times New Roman"/>
            </a:endParaRPr>
          </a:p>
        </p:txBody>
      </p:sp>
      <p:sp>
        <p:nvSpPr>
          <p:cNvPr id="5" name="Shape 149"/>
          <p:cNvSpPr/>
          <p:nvPr/>
        </p:nvSpPr>
        <p:spPr>
          <a:xfrm>
            <a:off x="825190" y="6699251"/>
            <a:ext cx="22770789" cy="2053959"/>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lvl="1" algn="just" defTabSz="642937">
              <a:lnSpc>
                <a:spcPct val="150000"/>
              </a:lnSpc>
              <a:defRPr sz="4500">
                <a:solidFill>
                  <a:srgbClr val="2D2D2D"/>
                </a:solidFill>
                <a:latin typeface="Times New Roman"/>
                <a:ea typeface="Times New Roman"/>
                <a:cs typeface="Times New Roman"/>
                <a:sym typeface="Times New Roman"/>
              </a:defRPr>
            </a:pPr>
            <a:r>
              <a:rPr lang="en-US" sz="4400" dirty="0" smtClean="0">
                <a:solidFill>
                  <a:srgbClr val="2D2D2D"/>
                </a:solidFill>
                <a:latin typeface="Times New Roman"/>
                <a:ea typeface="Times New Roman"/>
                <a:cs typeface="Times New Roman"/>
              </a:rPr>
              <a:t>3. Ensuring </a:t>
            </a:r>
            <a:r>
              <a:rPr lang="en-US" sz="4400" dirty="0">
                <a:solidFill>
                  <a:srgbClr val="2D2D2D"/>
                </a:solidFill>
                <a:latin typeface="Times New Roman"/>
                <a:ea typeface="Times New Roman"/>
                <a:cs typeface="Times New Roman"/>
              </a:rPr>
              <a:t>on the development of strategies of the government entities aligned with the national development plan and the vision of the State 2035</a:t>
            </a:r>
          </a:p>
        </p:txBody>
      </p:sp>
      <p:sp>
        <p:nvSpPr>
          <p:cNvPr id="6" name="Shape 150"/>
          <p:cNvSpPr/>
          <p:nvPr/>
        </p:nvSpPr>
        <p:spPr>
          <a:xfrm>
            <a:off x="825191" y="9076647"/>
            <a:ext cx="22770788" cy="2053959"/>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lvl="1" algn="just" defTabSz="642937">
              <a:lnSpc>
                <a:spcPct val="150000"/>
              </a:lnSpc>
              <a:defRPr sz="4500">
                <a:solidFill>
                  <a:srgbClr val="2D2D2D"/>
                </a:solidFill>
                <a:latin typeface="Times New Roman"/>
                <a:ea typeface="Times New Roman"/>
                <a:cs typeface="Times New Roman"/>
                <a:sym typeface="Times New Roman"/>
              </a:defRPr>
            </a:pPr>
            <a:r>
              <a:rPr lang="en-US" sz="4400" dirty="0">
                <a:sym typeface="Times New Roman"/>
              </a:rPr>
              <a:t>4. Design </a:t>
            </a:r>
            <a:r>
              <a:rPr lang="en-US" sz="4400" dirty="0" smtClean="0">
                <a:sym typeface="Times New Roman"/>
              </a:rPr>
              <a:t>KPIs that </a:t>
            </a:r>
            <a:r>
              <a:rPr lang="en-US" sz="4400" dirty="0">
                <a:sym typeface="Times New Roman"/>
              </a:rPr>
              <a:t>reflect the actual level of government performance and measure it as a target and compare it to what is done in the benchmark countries.</a:t>
            </a:r>
            <a:endParaRPr sz="4400" dirty="0"/>
          </a:p>
        </p:txBody>
      </p:sp>
      <p:sp>
        <p:nvSpPr>
          <p:cNvPr id="13" name="Rectangle 12"/>
          <p:cNvSpPr/>
          <p:nvPr/>
        </p:nvSpPr>
        <p:spPr>
          <a:xfrm>
            <a:off x="7846258" y="693242"/>
            <a:ext cx="5569153" cy="1015663"/>
          </a:xfrm>
          <a:prstGeom prst="rect">
            <a:avLst/>
          </a:prstGeom>
        </p:spPr>
        <p:txBody>
          <a:bodyPr wrap="none">
            <a:spAutoFit/>
          </a:bodyPr>
          <a:lstStyle/>
          <a:p>
            <a:r>
              <a:rPr lang="en-US" sz="6000" b="1" dirty="0"/>
              <a:t>Project </a:t>
            </a:r>
            <a:r>
              <a:rPr lang="en-US" sz="6000" b="1" dirty="0" smtClean="0"/>
              <a:t>Goals  </a:t>
            </a:r>
            <a:endParaRPr lang="en-US" sz="6000" b="1" dirty="0"/>
          </a:p>
        </p:txBody>
      </p:sp>
    </p:spTree>
  </p:cSld>
  <p:clrMapOvr>
    <a:masterClrMapping/>
  </p:clrMapOvr>
  <p:transition spd="med">
    <p:pull/>
  </p:transition>
  <p:timing>
    <p:tnLst>
      <p:par>
        <p:cTn id="1" dur="indefinite" restart="never" fill="hold"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ppt/theme/themeOverride2.xml><?xml version="1.0" encoding="utf-8"?>
<a:themeOverride xmlns:a="http://schemas.openxmlformats.org/drawingml/2006/main">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ppt/theme/themeOverride3.xml><?xml version="1.0" encoding="utf-8"?>
<a:themeOverride xmlns:a="http://schemas.openxmlformats.org/drawingml/2006/main">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emplate/>
  <TotalTime>7566</TotalTime>
  <Words>1514</Words>
  <Application>Microsoft Office PowerPoint</Application>
  <PresentationFormat>Custom</PresentationFormat>
  <Paragraphs>121</Paragraphs>
  <Slides>24</Slides>
  <Notes>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5" baseType="lpstr">
      <vt:lpstr>Arial</vt:lpstr>
      <vt:lpstr>Calibri</vt:lpstr>
      <vt:lpstr>Garamond</vt:lpstr>
      <vt:lpstr>Helvetica</vt:lpstr>
      <vt:lpstr>Helvetica Light</vt:lpstr>
      <vt:lpstr>Helvetica Neue</vt:lpstr>
      <vt:lpstr>Simplified Arabic</vt:lpstr>
      <vt:lpstr>Sultan Medium</vt:lpstr>
      <vt:lpstr>Times New Roman</vt:lpstr>
      <vt:lpstr>White</vt:lpstr>
      <vt:lpstr>Acrobat Document</vt:lpstr>
      <vt:lpstr>PowerPoint Presentation</vt:lpstr>
      <vt:lpstr>Presentation contents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Bazza Ajeel AlAjran</dc:creator>
  <cp:lastModifiedBy>SAOSK</cp:lastModifiedBy>
  <cp:revision>226</cp:revision>
  <dcterms:modified xsi:type="dcterms:W3CDTF">2019-04-03T08:32:23Z</dcterms:modified>
</cp:coreProperties>
</file>