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28" r:id="rId3"/>
    <p:sldId id="289" r:id="rId4"/>
    <p:sldId id="329" r:id="rId5"/>
    <p:sldId id="330" r:id="rId6"/>
    <p:sldId id="331" r:id="rId7"/>
    <p:sldId id="332" r:id="rId8"/>
    <p:sldId id="333" r:id="rId9"/>
    <p:sldId id="338" r:id="rId10"/>
    <p:sldId id="334" r:id="rId11"/>
    <p:sldId id="335" r:id="rId12"/>
    <p:sldId id="336" r:id="rId13"/>
    <p:sldId id="337" r:id="rId14"/>
    <p:sldId id="339" r:id="rId15"/>
    <p:sldId id="327" r:id="rId16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791532"/>
    <a:srgbClr val="5F5F5F"/>
    <a:srgbClr val="931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31" autoAdjust="0"/>
    <p:restoredTop sz="86369" autoAdjust="0"/>
  </p:normalViewPr>
  <p:slideViewPr>
    <p:cSldViewPr>
      <p:cViewPr varScale="1">
        <p:scale>
          <a:sx n="100" d="100"/>
          <a:sy n="100" d="100"/>
        </p:scale>
        <p:origin x="213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66D5C-E1DC-4837-B633-08008326B25A}" type="datetimeFigureOut">
              <a:rPr lang="it-IT" smtClean="0"/>
              <a:t>03/09/2019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B4797-D9AD-477A-AB34-FB1B6CBDC65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1809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B4797-D9AD-477A-AB34-FB1B6CBDC65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7111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B4797-D9AD-477A-AB34-FB1B6CBDC650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9774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B4797-D9AD-477A-AB34-FB1B6CBDC650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9774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B4797-D9AD-477A-AB34-FB1B6CBDC650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9774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B4797-D9AD-477A-AB34-FB1B6CBDC650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9774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B4797-D9AD-477A-AB34-FB1B6CBDC650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9774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B4797-D9AD-477A-AB34-FB1B6CBDC650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3896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B4797-D9AD-477A-AB34-FB1B6CBDC650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977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B4797-D9AD-477A-AB34-FB1B6CBDC650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977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B4797-D9AD-477A-AB34-FB1B6CBDC650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977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B4797-D9AD-477A-AB34-FB1B6CBDC650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9774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B4797-D9AD-477A-AB34-FB1B6CBDC650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9774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B4797-D9AD-477A-AB34-FB1B6CBDC650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9774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B4797-D9AD-477A-AB34-FB1B6CBDC650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9774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B4797-D9AD-477A-AB34-FB1B6CBDC650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977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369A-D6D9-4A17-9D47-8A8F5C1EAB4E}" type="slidenum">
              <a:rPr lang="it-IT" smtClean="0"/>
              <a:t>‹#›</a:t>
            </a:fld>
            <a:endParaRPr lang="it-IT"/>
          </a:p>
        </p:txBody>
      </p:sp>
      <p:sp>
        <p:nvSpPr>
          <p:cNvPr id="14" name="Titolo 13"/>
          <p:cNvSpPr>
            <a:spLocks noGrp="1"/>
          </p:cNvSpPr>
          <p:nvPr>
            <p:ph type="title"/>
          </p:nvPr>
        </p:nvSpPr>
        <p:spPr>
          <a:xfrm>
            <a:off x="2843808" y="1412776"/>
            <a:ext cx="5760000" cy="3600000"/>
          </a:xfrm>
          <a:solidFill>
            <a:srgbClr val="93193C"/>
          </a:solidFill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16" name="Segnaposto contenuto 15"/>
          <p:cNvSpPr>
            <a:spLocks noGrp="1"/>
          </p:cNvSpPr>
          <p:nvPr>
            <p:ph sz="quarter" idx="13"/>
          </p:nvPr>
        </p:nvSpPr>
        <p:spPr>
          <a:xfrm>
            <a:off x="2987824" y="2897413"/>
            <a:ext cx="5400599" cy="1080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21" name="Segnaposto contenuto 20"/>
          <p:cNvSpPr>
            <a:spLocks noGrp="1"/>
          </p:cNvSpPr>
          <p:nvPr>
            <p:ph sz="quarter" idx="14"/>
          </p:nvPr>
        </p:nvSpPr>
        <p:spPr>
          <a:xfrm>
            <a:off x="3059832" y="4149080"/>
            <a:ext cx="5328592" cy="8509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2047431" cy="686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6333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187624" y="332656"/>
            <a:ext cx="7380000" cy="800100"/>
          </a:xfrm>
          <a:noFill/>
          <a:ln>
            <a:noFill/>
          </a:ln>
        </p:spPr>
        <p:txBody>
          <a:bodyPr>
            <a:normAutofit/>
          </a:bodyPr>
          <a:lstStyle>
            <a:lvl1pPr algn="ctr"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Inserisci il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7624" y="1556792"/>
            <a:ext cx="7380000" cy="4525963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 marL="714375" indent="-352425">
              <a:buFont typeface="Wingdings" panose="05000000000000000000" pitchFamily="2" charset="2"/>
              <a:buChar char="ü"/>
              <a:defRPr sz="2400">
                <a:solidFill>
                  <a:schemeClr val="tx2">
                    <a:lumMod val="75000"/>
                  </a:schemeClr>
                </a:solidFill>
              </a:defRPr>
            </a:lvl2pPr>
            <a:lvl3pPr marL="990600" indent="-276225">
              <a:buFont typeface="Courier New" panose="02070309020205020404" pitchFamily="49" charset="0"/>
              <a:buChar char="o"/>
              <a:defRPr sz="2000">
                <a:solidFill>
                  <a:schemeClr val="tx2">
                    <a:lumMod val="75000"/>
                  </a:schemeClr>
                </a:solidFill>
              </a:defRPr>
            </a:lvl3pPr>
            <a:lvl4pPr marL="1257300" indent="-266700">
              <a:defRPr sz="1800">
                <a:solidFill>
                  <a:schemeClr val="tx2">
                    <a:lumMod val="75000"/>
                  </a:schemeClr>
                </a:solidFill>
              </a:defRPr>
            </a:lvl4pPr>
            <a:lvl5pPr marL="1524000" indent="-266700">
              <a:defRPr sz="1800"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3193C"/>
                </a:solidFill>
              </a:defRPr>
            </a:lvl1pPr>
          </a:lstStyle>
          <a:p>
            <a:fld id="{AEA01273-38EF-4BF7-AE21-0DC387324B41}" type="slidenum">
              <a:rPr lang="it-IT" smtClean="0"/>
              <a:pPr/>
              <a:t>‹#›</a:t>
            </a:fld>
            <a:endParaRPr lang="it-IT" dirty="0"/>
          </a:p>
        </p:txBody>
      </p:sp>
      <p:pic>
        <p:nvPicPr>
          <p:cNvPr id="14" name="Immagine 13" descr="d:\utente_locale\Desktop\LOGO UP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341829"/>
            <a:ext cx="1245235" cy="36703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Connettore 1 12"/>
          <p:cNvCxnSpPr/>
          <p:nvPr userDrawn="1"/>
        </p:nvCxnSpPr>
        <p:spPr>
          <a:xfrm>
            <a:off x="2556416" y="6534000"/>
            <a:ext cx="5760000" cy="0"/>
          </a:xfrm>
          <a:prstGeom prst="line">
            <a:avLst/>
          </a:prstGeom>
          <a:ln>
            <a:solidFill>
              <a:srgbClr val="9319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 userDrawn="1"/>
        </p:nvSpPr>
        <p:spPr>
          <a:xfrm>
            <a:off x="-36512" y="-27384"/>
            <a:ext cx="1080000" cy="6912000"/>
          </a:xfrm>
          <a:prstGeom prst="rect">
            <a:avLst/>
          </a:prstGeom>
          <a:solidFill>
            <a:srgbClr val="93193C"/>
          </a:solidFill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704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369A-D6D9-4A17-9D47-8A8F5C1EAB4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0286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369A-D6D9-4A17-9D47-8A8F5C1EAB4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7223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369A-D6D9-4A17-9D47-8A8F5C1EAB4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8745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369A-D6D9-4A17-9D47-8A8F5C1EAB4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5643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369A-D6D9-4A17-9D47-8A8F5C1EAB4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7787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369A-D6D9-4A17-9D47-8A8F5C1EAB4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3476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369A-D6D9-4A17-9D47-8A8F5C1EAB4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4388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0369A-D6D9-4A17-9D47-8A8F5C1EAB4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527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2195736" y="476672"/>
            <a:ext cx="6408072" cy="3096344"/>
          </a:xfrm>
          <a:noFill/>
        </p:spPr>
        <p:txBody>
          <a:bodyPr lIns="0" tIns="0" rIns="0" bIns="0" anchor="ctr">
            <a:normAutofit/>
          </a:bodyPr>
          <a:lstStyle/>
          <a:p>
            <a:pPr>
              <a:spcBef>
                <a:spcPts val="1200"/>
              </a:spcBef>
            </a:pPr>
            <a:r>
              <a:rPr lang="it-IT" sz="2800" b="1" dirty="0" err="1" smtClean="0">
                <a:solidFill>
                  <a:srgbClr val="791532"/>
                </a:solidFill>
              </a:rPr>
              <a:t>Indicators</a:t>
            </a:r>
            <a:r>
              <a:rPr lang="it-IT" sz="2800" b="1" dirty="0" smtClean="0">
                <a:solidFill>
                  <a:srgbClr val="791532"/>
                </a:solidFill>
              </a:rPr>
              <a:t> to monitor </a:t>
            </a:r>
            <a:r>
              <a:rPr lang="it-IT" sz="2800" b="1" dirty="0" err="1" smtClean="0">
                <a:solidFill>
                  <a:srgbClr val="791532"/>
                </a:solidFill>
              </a:rPr>
              <a:t>sustainable</a:t>
            </a:r>
            <a:r>
              <a:rPr lang="it-IT" sz="2800" b="1" dirty="0" smtClean="0">
                <a:solidFill>
                  <a:srgbClr val="791532"/>
                </a:solidFill>
              </a:rPr>
              <a:t> </a:t>
            </a:r>
            <a:r>
              <a:rPr lang="it-IT" sz="2800" b="1" dirty="0" err="1" smtClean="0">
                <a:solidFill>
                  <a:srgbClr val="791532"/>
                </a:solidFill>
              </a:rPr>
              <a:t>development</a:t>
            </a:r>
            <a:r>
              <a:rPr lang="it-IT" sz="2800" b="1" dirty="0" smtClean="0">
                <a:solidFill>
                  <a:srgbClr val="791532"/>
                </a:solidFill>
              </a:rPr>
              <a:t>: </a:t>
            </a:r>
            <a:br>
              <a:rPr lang="it-IT" sz="2800" b="1" dirty="0" smtClean="0">
                <a:solidFill>
                  <a:srgbClr val="791532"/>
                </a:solidFill>
              </a:rPr>
            </a:br>
            <a:r>
              <a:rPr lang="it-IT" sz="2800" b="1" dirty="0" err="1" smtClean="0">
                <a:solidFill>
                  <a:srgbClr val="791532"/>
                </a:solidFill>
              </a:rPr>
              <a:t>challenges</a:t>
            </a:r>
            <a:r>
              <a:rPr lang="it-IT" sz="2800" b="1" dirty="0" smtClean="0">
                <a:solidFill>
                  <a:srgbClr val="791532"/>
                </a:solidFill>
              </a:rPr>
              <a:t> and </a:t>
            </a:r>
            <a:r>
              <a:rPr lang="it-IT" sz="2800" b="1" dirty="0" err="1" smtClean="0">
                <a:solidFill>
                  <a:srgbClr val="791532"/>
                </a:solidFill>
              </a:rPr>
              <a:t>recent</a:t>
            </a:r>
            <a:r>
              <a:rPr lang="it-IT" sz="2800" b="1" dirty="0" smtClean="0">
                <a:solidFill>
                  <a:srgbClr val="791532"/>
                </a:solidFill>
              </a:rPr>
              <a:t> </a:t>
            </a:r>
            <a:r>
              <a:rPr lang="it-IT" sz="2800" b="1" dirty="0" err="1" smtClean="0">
                <a:solidFill>
                  <a:srgbClr val="791532"/>
                </a:solidFill>
              </a:rPr>
              <a:t>developments</a:t>
            </a:r>
            <a:r>
              <a:rPr lang="it-IT" sz="2800" b="1" dirty="0" smtClean="0">
                <a:solidFill>
                  <a:srgbClr val="791532"/>
                </a:solidFill>
              </a:rPr>
              <a:t> </a:t>
            </a:r>
            <a:endParaRPr lang="it-IT" sz="2800" b="1" dirty="0">
              <a:solidFill>
                <a:srgbClr val="791532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sz="quarter" idx="13"/>
          </p:nvPr>
        </p:nvSpPr>
        <p:spPr>
          <a:xfrm>
            <a:off x="2411760" y="3933056"/>
            <a:ext cx="5904655" cy="720000"/>
          </a:xfrm>
        </p:spPr>
        <p:txBody>
          <a:bodyPr anchor="ctr">
            <a:noAutofit/>
          </a:bodyPr>
          <a:lstStyle/>
          <a:p>
            <a:pPr>
              <a:lnSpc>
                <a:spcPct val="80000"/>
              </a:lnSpc>
            </a:pP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Speech by the </a:t>
            </a:r>
            <a:r>
              <a:rPr lang="it-IT" sz="2000" b="1" dirty="0" err="1" smtClean="0">
                <a:solidFill>
                  <a:schemeClr val="bg1">
                    <a:lumMod val="50000"/>
                  </a:schemeClr>
                </a:solidFill>
              </a:rPr>
              <a:t>President</a:t>
            </a:r>
            <a:endParaRPr lang="it-IT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of the </a:t>
            </a:r>
            <a:r>
              <a:rPr lang="it-IT" sz="2000" b="1" dirty="0" err="1" smtClean="0">
                <a:solidFill>
                  <a:schemeClr val="bg1">
                    <a:lumMod val="50000"/>
                  </a:schemeClr>
                </a:solidFill>
              </a:rPr>
              <a:t>Parliamentary</a:t>
            </a: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 Budget Office</a:t>
            </a:r>
          </a:p>
          <a:p>
            <a:pPr>
              <a:lnSpc>
                <a:spcPct val="80000"/>
              </a:lnSpc>
            </a:pP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Giuseppe Pisauro</a:t>
            </a:r>
            <a:endParaRPr lang="it-IT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sz="quarter" idx="14"/>
          </p:nvPr>
        </p:nvSpPr>
        <p:spPr>
          <a:xfrm>
            <a:off x="2339752" y="5373216"/>
            <a:ext cx="6048072" cy="540000"/>
          </a:xfrm>
        </p:spPr>
        <p:txBody>
          <a:bodyPr anchor="ctr">
            <a:noAutofit/>
          </a:bodyPr>
          <a:lstStyle/>
          <a:p>
            <a:pPr algn="ctr"/>
            <a:r>
              <a:rPr lang="it-IT" sz="1600" b="1" dirty="0" smtClean="0">
                <a:solidFill>
                  <a:srgbClr val="791532"/>
                </a:solidFill>
              </a:rPr>
              <a:t>INTOSAI WG on </a:t>
            </a:r>
            <a:r>
              <a:rPr lang="it-IT" sz="1600" b="1" dirty="0" err="1" smtClean="0">
                <a:solidFill>
                  <a:srgbClr val="791532"/>
                </a:solidFill>
              </a:rPr>
              <a:t>key</a:t>
            </a:r>
            <a:r>
              <a:rPr lang="it-IT" sz="1600" b="1" dirty="0" smtClean="0">
                <a:solidFill>
                  <a:srgbClr val="791532"/>
                </a:solidFill>
              </a:rPr>
              <a:t> </a:t>
            </a:r>
            <a:r>
              <a:rPr lang="it-IT" sz="1600" b="1" dirty="0" err="1" smtClean="0">
                <a:solidFill>
                  <a:srgbClr val="791532"/>
                </a:solidFill>
              </a:rPr>
              <a:t>national</a:t>
            </a:r>
            <a:r>
              <a:rPr lang="it-IT" sz="1600" b="1" dirty="0" smtClean="0">
                <a:solidFill>
                  <a:srgbClr val="791532"/>
                </a:solidFill>
              </a:rPr>
              <a:t> </a:t>
            </a:r>
            <a:r>
              <a:rPr lang="it-IT" sz="1600" b="1" dirty="0" err="1" smtClean="0">
                <a:solidFill>
                  <a:srgbClr val="791532"/>
                </a:solidFill>
              </a:rPr>
              <a:t>indicators</a:t>
            </a:r>
            <a:r>
              <a:rPr lang="it-IT" sz="1600" b="1" dirty="0" smtClean="0">
                <a:solidFill>
                  <a:srgbClr val="791532"/>
                </a:solidFill>
              </a:rPr>
              <a:t/>
            </a:r>
            <a:br>
              <a:rPr lang="it-IT" sz="1600" b="1" dirty="0" smtClean="0">
                <a:solidFill>
                  <a:srgbClr val="791532"/>
                </a:solidFill>
              </a:rPr>
            </a:br>
            <a:r>
              <a:rPr lang="it-IT" sz="1600" b="1" dirty="0" smtClean="0">
                <a:solidFill>
                  <a:srgbClr val="791532"/>
                </a:solidFill>
              </a:rPr>
              <a:t>27 March 2018</a:t>
            </a:r>
            <a:endParaRPr lang="it-IT" sz="1600" b="1" dirty="0">
              <a:solidFill>
                <a:srgbClr val="7915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12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/>
              <a:t>Equitable and sustainable </a:t>
            </a:r>
            <a:r>
              <a:rPr lang="en-US" sz="2800" b="1" dirty="0" smtClean="0"/>
              <a:t>well-being </a:t>
            </a:r>
            <a:r>
              <a:rPr lang="en-US" sz="2800" b="1" dirty="0"/>
              <a:t>indicators in the Italian decision-making </a:t>
            </a:r>
            <a:r>
              <a:rPr lang="en-US" sz="2800" b="1" dirty="0" smtClean="0"/>
              <a:t>process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7624" y="1556792"/>
            <a:ext cx="7560840" cy="4824536"/>
          </a:xfrm>
        </p:spPr>
        <p:txBody>
          <a:bodyPr>
            <a:normAutofit fontScale="55000" lnSpcReduction="20000"/>
          </a:bodyPr>
          <a:lstStyle/>
          <a:p>
            <a:endParaRPr lang="en-US" sz="2400" dirty="0"/>
          </a:p>
          <a:p>
            <a:r>
              <a:rPr lang="en-US" sz="2900" dirty="0" smtClean="0"/>
              <a:t>In </a:t>
            </a:r>
            <a:r>
              <a:rPr lang="en-US" sz="2900" dirty="0"/>
              <a:t>August </a:t>
            </a:r>
            <a:r>
              <a:rPr lang="en-US" sz="2900" dirty="0" smtClean="0"/>
              <a:t>2016 </a:t>
            </a:r>
            <a:r>
              <a:rPr lang="en-US" sz="2900" dirty="0"/>
              <a:t>the Italian Parliament approved </a:t>
            </a:r>
            <a:r>
              <a:rPr lang="en-US" sz="2900" dirty="0" smtClean="0"/>
              <a:t>the </a:t>
            </a:r>
            <a:r>
              <a:rPr lang="en-US" sz="2900" dirty="0"/>
              <a:t>inclusion of equitable and sustainable well-being indicators in the reform of the accounting and </a:t>
            </a:r>
            <a:r>
              <a:rPr lang="en-US" sz="2900" dirty="0" smtClean="0"/>
              <a:t>public finance law </a:t>
            </a:r>
            <a:r>
              <a:rPr lang="en-US" sz="2900" dirty="0"/>
              <a:t>and provided for adding such indicators to the government’s </a:t>
            </a:r>
            <a:r>
              <a:rPr lang="en-US" sz="2900" dirty="0" smtClean="0"/>
              <a:t>policy objectives</a:t>
            </a:r>
          </a:p>
          <a:p>
            <a:r>
              <a:rPr lang="en-US" sz="2900" dirty="0" smtClean="0"/>
              <a:t>A special Committee (BES Committee) was appointed to select the indicators to be included in the decision-making process  </a:t>
            </a:r>
          </a:p>
          <a:p>
            <a:r>
              <a:rPr lang="en-US" sz="2900" dirty="0" smtClean="0"/>
              <a:t>By mid-February </a:t>
            </a:r>
            <a:r>
              <a:rPr lang="en-US" sz="2900" dirty="0"/>
              <a:t>the Ministry of Finance is required to present a report to the Parliament showing the evolution of the indicators taking on board also the effects determined by the budget law for the three-year period ahead</a:t>
            </a:r>
          </a:p>
          <a:p>
            <a:r>
              <a:rPr lang="en-US" sz="2900" dirty="0" smtClean="0"/>
              <a:t>The Economic and Financial Document (EFD) in April reports </a:t>
            </a:r>
            <a:r>
              <a:rPr lang="en-US" sz="2900" dirty="0"/>
              <a:t>on the trend of the main aspects of well-being in the past three years, and will provide a forecast of the future trend of these variables, along with the impact of the </a:t>
            </a:r>
            <a:r>
              <a:rPr lang="en-US" sz="2900" dirty="0" smtClean="0"/>
              <a:t>policies</a:t>
            </a:r>
          </a:p>
          <a:p>
            <a:r>
              <a:rPr lang="en-US" sz="2900" dirty="0" smtClean="0"/>
              <a:t>On an experimental basis the EFD for 2017 included the first 4 indicators (average </a:t>
            </a:r>
            <a:r>
              <a:rPr lang="en-US" sz="2900" dirty="0"/>
              <a:t>disposable income, income inequality, the rate of non-participation in the </a:t>
            </a:r>
            <a:r>
              <a:rPr lang="en-US" sz="2900" dirty="0" smtClean="0"/>
              <a:t>labor </a:t>
            </a:r>
            <a:r>
              <a:rPr lang="en-US" sz="2900" dirty="0"/>
              <a:t>market, and CO2 and other climate-altering gas </a:t>
            </a:r>
            <a:r>
              <a:rPr lang="en-US" sz="2900" dirty="0" smtClean="0"/>
              <a:t>emissions). </a:t>
            </a:r>
          </a:p>
          <a:p>
            <a:r>
              <a:rPr lang="en-US" sz="2900" dirty="0" smtClean="0"/>
              <a:t>In October 2017 a Decree increased from 4 to 12 the number of indicators to be included in the budget cycle (the additional indicators are: people living in absolute poverty, health life expectancy at birth, overweight or obesity, early leavers from education and training</a:t>
            </a:r>
            <a:r>
              <a:rPr lang="en-US" sz="2900" dirty="0"/>
              <a:t>, </a:t>
            </a:r>
            <a:r>
              <a:rPr lang="en-US" sz="2900" dirty="0" smtClean="0"/>
              <a:t>ratio of employment rate for </a:t>
            </a:r>
            <a:r>
              <a:rPr lang="en-US" sz="2900" dirty="0"/>
              <a:t>women </a:t>
            </a:r>
            <a:r>
              <a:rPr lang="en-US" sz="2900" dirty="0" smtClean="0"/>
              <a:t>25-49 years </a:t>
            </a:r>
            <a:r>
              <a:rPr lang="en-US" sz="2900" dirty="0"/>
              <a:t>with </a:t>
            </a:r>
            <a:r>
              <a:rPr lang="en-US" sz="2900" dirty="0" smtClean="0"/>
              <a:t>children under compulsory school </a:t>
            </a:r>
            <a:r>
              <a:rPr lang="en-US" sz="2900" dirty="0"/>
              <a:t>age to </a:t>
            </a:r>
            <a:r>
              <a:rPr lang="en-US" sz="2900" dirty="0" smtClean="0"/>
              <a:t>the employment </a:t>
            </a:r>
            <a:r>
              <a:rPr lang="en-US" sz="2900" dirty="0"/>
              <a:t>rate </a:t>
            </a:r>
            <a:r>
              <a:rPr lang="en-US" sz="2900" dirty="0" smtClean="0"/>
              <a:t>of women </a:t>
            </a:r>
            <a:r>
              <a:rPr lang="en-US" sz="2900" dirty="0"/>
              <a:t>25-49 </a:t>
            </a:r>
            <a:r>
              <a:rPr lang="en-US" sz="2900" dirty="0" smtClean="0"/>
              <a:t>years without children, illegal building rate) </a:t>
            </a:r>
            <a:endParaRPr lang="en-US" sz="29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1273-38EF-4BF7-AE21-0DC387324B41}" type="slidenum">
              <a:rPr lang="it-IT" smtClean="0"/>
              <a:pPr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0111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/>
              <a:t>Equitable and sustainable well-being indicators in the Italian decision-making process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The inclusion </a:t>
            </a:r>
            <a:r>
              <a:rPr lang="en-US" sz="2400" dirty="0"/>
              <a:t>of </a:t>
            </a:r>
            <a:r>
              <a:rPr lang="en-US" sz="2400" dirty="0" smtClean="0"/>
              <a:t>these indicators in the budget cycle is welcome but it is not trivial</a:t>
            </a:r>
          </a:p>
          <a:p>
            <a:pPr lvl="1"/>
            <a:r>
              <a:rPr lang="en-US" sz="2000" dirty="0"/>
              <a:t>The selection of indicators has been attributed to a Committee chaired by the Minister of Finance, so it is neither completely outside the Government nor completely within the competence of the executive → the selection is somehow shared by the political forces </a:t>
            </a:r>
            <a:r>
              <a:rPr lang="en-US" sz="2000" dirty="0" smtClean="0"/>
              <a:t>in </a:t>
            </a:r>
            <a:r>
              <a:rPr lang="en-US" sz="2000" dirty="0"/>
              <a:t>Parliament through the opinion requested to the parliamentary </a:t>
            </a:r>
            <a:r>
              <a:rPr lang="en-US" sz="2000" dirty="0" smtClean="0"/>
              <a:t>committees </a:t>
            </a:r>
          </a:p>
          <a:p>
            <a:pPr lvl="1"/>
            <a:r>
              <a:rPr lang="en-US" sz="2000" dirty="0" smtClean="0"/>
              <a:t>Reporting </a:t>
            </a:r>
            <a:r>
              <a:rPr lang="en-US" sz="2000" dirty="0"/>
              <a:t>the </a:t>
            </a:r>
            <a:r>
              <a:rPr lang="en-US" sz="2000" dirty="0" smtClean="0"/>
              <a:t>figures </a:t>
            </a:r>
            <a:r>
              <a:rPr lang="en-US" sz="2000" dirty="0"/>
              <a:t>of some indicators in the </a:t>
            </a:r>
            <a:r>
              <a:rPr lang="en-US" sz="2000" dirty="0" smtClean="0"/>
              <a:t>EFD helps to </a:t>
            </a:r>
            <a:r>
              <a:rPr lang="en-US" sz="2000" dirty="0"/>
              <a:t>put such dimensions at the center of the debate on </a:t>
            </a:r>
            <a:r>
              <a:rPr lang="en-US" sz="2000" dirty="0" smtClean="0"/>
              <a:t>Government’s policies</a:t>
            </a:r>
          </a:p>
          <a:p>
            <a:pPr lvl="1"/>
            <a:r>
              <a:rPr lang="en-US" sz="2000" dirty="0" smtClean="0"/>
              <a:t>But forecasting these indicators for a three-year </a:t>
            </a:r>
            <a:r>
              <a:rPr lang="en-US" sz="2000" dirty="0"/>
              <a:t>period represents a challenge, </a:t>
            </a:r>
            <a:r>
              <a:rPr lang="en-US" sz="2000" dirty="0" smtClean="0"/>
              <a:t>requires consistency with </a:t>
            </a:r>
            <a:r>
              <a:rPr lang="en-US" sz="2000" dirty="0"/>
              <a:t>budgetary and long-term policies, and </a:t>
            </a:r>
            <a:r>
              <a:rPr lang="en-US" sz="2000" dirty="0" smtClean="0"/>
              <a:t>a </a:t>
            </a:r>
            <a:r>
              <a:rPr lang="en-US" sz="2000" dirty="0"/>
              <a:t>political commitment to these forecasts, comparable to that taken on the evolution of macroeconomic </a:t>
            </a:r>
            <a:r>
              <a:rPr lang="en-US" sz="2000" dirty="0" smtClean="0"/>
              <a:t>variables</a:t>
            </a:r>
          </a:p>
          <a:p>
            <a:pPr marL="266700" indent="-266700">
              <a:buFont typeface="Wingdings" panose="05000000000000000000" pitchFamily="2" charset="2"/>
              <a:buChar char="ü"/>
            </a:pPr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1273-38EF-4BF7-AE21-0DC387324B41}" type="slidenum">
              <a:rPr lang="it-IT" smtClean="0"/>
              <a:pPr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410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/>
              <a:t>Equitable and sustainable well-being indicators in the Italian decision-making process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choice of indicators </a:t>
            </a:r>
            <a:r>
              <a:rPr lang="en-US" sz="2400" dirty="0" smtClean="0"/>
              <a:t>should not be considered </a:t>
            </a:r>
            <a:r>
              <a:rPr lang="en-US" sz="2400" dirty="0"/>
              <a:t>an objective and definitive technical decision, remaining conditioned to a series of factors that may also be questionable </a:t>
            </a:r>
            <a:r>
              <a:rPr lang="en-US" sz="2400" dirty="0" smtClean="0"/>
              <a:t>(relevance </a:t>
            </a:r>
            <a:r>
              <a:rPr lang="en-US" sz="2400" dirty="0"/>
              <a:t>or relative </a:t>
            </a:r>
            <a:r>
              <a:rPr lang="en-US" sz="2400" dirty="0" smtClean="0"/>
              <a:t>severity of different problems</a:t>
            </a:r>
            <a:r>
              <a:rPr lang="en-US" sz="2400" dirty="0"/>
              <a:t>, </a:t>
            </a:r>
            <a:r>
              <a:rPr lang="en-US" sz="2400" dirty="0" smtClean="0"/>
              <a:t>explanatory </a:t>
            </a:r>
            <a:r>
              <a:rPr lang="en-US" sz="2400" dirty="0"/>
              <a:t>capacity of </a:t>
            </a:r>
            <a:r>
              <a:rPr lang="en-US" sz="2400" dirty="0" smtClean="0"/>
              <a:t>the indicator</a:t>
            </a:r>
            <a:r>
              <a:rPr lang="en-US" sz="2400" dirty="0"/>
              <a:t>) or transitory (the seriousness or resurgence of a given problem in a certain historical </a:t>
            </a:r>
            <a:r>
              <a:rPr lang="en-US" sz="2400" dirty="0" smtClean="0"/>
              <a:t>moment)</a:t>
            </a:r>
          </a:p>
          <a:p>
            <a:r>
              <a:rPr lang="en-US" sz="2400" dirty="0" smtClean="0"/>
              <a:t>The chosen indicators are not an exhaustive list of the information needs </a:t>
            </a:r>
            <a:r>
              <a:rPr lang="en-US" sz="2400" dirty="0"/>
              <a:t>to </a:t>
            </a:r>
            <a:r>
              <a:rPr lang="en-US" sz="2400" dirty="0" smtClean="0"/>
              <a:t>design and </a:t>
            </a:r>
            <a:r>
              <a:rPr lang="en-US" sz="2400" dirty="0"/>
              <a:t>discuss </a:t>
            </a:r>
            <a:r>
              <a:rPr lang="en-US" sz="2400" dirty="0" smtClean="0"/>
              <a:t>policies (simplicity versus complexity?)</a:t>
            </a:r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1273-38EF-4BF7-AE21-0DC387324B41}" type="slidenum">
              <a:rPr lang="it-IT" smtClean="0"/>
              <a:pPr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493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/>
              <a:t>Equitable and sustainable well-being indicators in the Italian decision-making process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The selection of indicators should be in principle lasting but, as it was recommended by the Committee, subject to a periodic review </a:t>
            </a:r>
          </a:p>
          <a:p>
            <a:r>
              <a:rPr lang="en-US" sz="2400" dirty="0" smtClean="0"/>
              <a:t>The change in the chosen indicators may be related either to respond </a:t>
            </a:r>
            <a:r>
              <a:rPr lang="en-US" sz="2400" dirty="0"/>
              <a:t>to technical needs and to improve </a:t>
            </a:r>
            <a:r>
              <a:rPr lang="en-US" sz="2400" dirty="0" smtClean="0"/>
              <a:t>their representativeness or dictated </a:t>
            </a:r>
            <a:r>
              <a:rPr lang="en-US" sz="2400" dirty="0"/>
              <a:t>by a change in policies and therefore in the sensitivity to the </a:t>
            </a:r>
            <a:r>
              <a:rPr lang="en-US" sz="2400" dirty="0" smtClean="0"/>
              <a:t>latter</a:t>
            </a:r>
          </a:p>
          <a:p>
            <a:r>
              <a:rPr lang="en-US" sz="2400" dirty="0" smtClean="0"/>
              <a:t>These </a:t>
            </a:r>
            <a:r>
              <a:rPr lang="en-US" sz="2400" dirty="0"/>
              <a:t>aspects are delicate, because they affect the ability of the indicators to </a:t>
            </a:r>
            <a:r>
              <a:rPr lang="en-US" sz="2400" dirty="0" smtClean="0"/>
              <a:t>adequately monitor </a:t>
            </a:r>
            <a:r>
              <a:rPr lang="en-US" sz="2400" dirty="0"/>
              <a:t>the effects of policies, </a:t>
            </a:r>
            <a:r>
              <a:rPr lang="en-US" sz="2400" dirty="0" smtClean="0"/>
              <a:t>limiting </a:t>
            </a:r>
            <a:r>
              <a:rPr lang="en-US" sz="2400" dirty="0"/>
              <a:t>the possibilities of </a:t>
            </a:r>
            <a:r>
              <a:rPr lang="en-US" sz="2400" dirty="0" smtClean="0"/>
              <a:t>a distorted use </a:t>
            </a:r>
            <a:r>
              <a:rPr lang="en-US" sz="2400" dirty="0"/>
              <a:t>aimed at shaping the perception of the results of the </a:t>
            </a:r>
            <a:r>
              <a:rPr lang="en-US" sz="2400" dirty="0" smtClean="0"/>
              <a:t>Government</a:t>
            </a:r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1273-38EF-4BF7-AE21-0DC387324B41}" type="slidenum">
              <a:rPr lang="it-IT" smtClean="0"/>
              <a:pPr/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561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/>
              <a:t>Risks associated with the definition of the indicators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The assessment of a specific policy crucially depends on the definition of the indicators</a:t>
            </a:r>
          </a:p>
          <a:p>
            <a:r>
              <a:rPr lang="en-US" sz="2400" dirty="0" smtClean="0"/>
              <a:t>Example: disposable income inequality </a:t>
            </a:r>
            <a:r>
              <a:rPr lang="en-US" sz="2400" dirty="0"/>
              <a:t>is </a:t>
            </a:r>
            <a:r>
              <a:rPr lang="en-US" sz="2400" dirty="0" smtClean="0"/>
              <a:t>calculated as the </a:t>
            </a:r>
            <a:r>
              <a:rPr lang="en-US" sz="2400" dirty="0"/>
              <a:t>ratio of </a:t>
            </a:r>
            <a:r>
              <a:rPr lang="en-US" sz="2400" dirty="0" smtClean="0"/>
              <a:t>total </a:t>
            </a:r>
            <a:r>
              <a:rPr lang="en-US" sz="2400" dirty="0" err="1" smtClean="0"/>
              <a:t>equalised</a:t>
            </a:r>
            <a:r>
              <a:rPr lang="en-US" sz="2400" dirty="0" smtClean="0"/>
              <a:t> </a:t>
            </a:r>
            <a:r>
              <a:rPr lang="en-US" sz="2400" dirty="0"/>
              <a:t>income received by the 20% of the population with the </a:t>
            </a:r>
            <a:r>
              <a:rPr lang="en-US" sz="2400" dirty="0" smtClean="0"/>
              <a:t>highest income </a:t>
            </a:r>
            <a:r>
              <a:rPr lang="en-US" sz="2400" dirty="0"/>
              <a:t>to that received by the 20% of the population with the lowest </a:t>
            </a:r>
            <a:r>
              <a:rPr lang="en-US" sz="2400" dirty="0" smtClean="0"/>
              <a:t>income</a:t>
            </a:r>
          </a:p>
          <a:p>
            <a:r>
              <a:rPr lang="en-US" sz="2400" dirty="0" smtClean="0"/>
              <a:t>This indicator is much more sensible to current policies than the one that at both the numerator and the denominator shows the upper limits of the income quintiles</a:t>
            </a:r>
          </a:p>
          <a:p>
            <a:r>
              <a:rPr lang="en-US" sz="2400" dirty="0" err="1" smtClean="0"/>
              <a:t>Eg</a:t>
            </a:r>
            <a:r>
              <a:rPr lang="en-US" sz="2400" dirty="0" smtClean="0"/>
              <a:t>: the introduction of </a:t>
            </a:r>
            <a:r>
              <a:rPr lang="en-US" sz="2400" dirty="0" err="1" smtClean="0"/>
              <a:t>Reddito</a:t>
            </a:r>
            <a:r>
              <a:rPr lang="en-US" sz="2400" dirty="0" smtClean="0"/>
              <a:t> di Inclusione in 2018 is expected to reduce disposable income inequality in the first case and to leave it unchanged in the second. </a:t>
            </a:r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1273-38EF-4BF7-AE21-0DC387324B41}" type="slidenum">
              <a:rPr lang="it-IT" smtClean="0"/>
              <a:pPr/>
              <a:t>14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715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03648" y="2996952"/>
            <a:ext cx="7380000" cy="800100"/>
          </a:xfrm>
        </p:spPr>
        <p:txBody>
          <a:bodyPr>
            <a:normAutofit/>
          </a:bodyPr>
          <a:lstStyle/>
          <a:p>
            <a:r>
              <a:rPr lang="it-IT" sz="4000" dirty="0" err="1" smtClean="0"/>
              <a:t>Thank</a:t>
            </a:r>
            <a:r>
              <a:rPr lang="it-IT" sz="4000" dirty="0" smtClean="0"/>
              <a:t> </a:t>
            </a:r>
            <a:r>
              <a:rPr lang="it-IT" sz="4000" dirty="0" err="1" smtClean="0"/>
              <a:t>you</a:t>
            </a:r>
            <a:r>
              <a:rPr lang="it-IT" sz="4000" dirty="0" smtClean="0"/>
              <a:t> for the </a:t>
            </a:r>
            <a:r>
              <a:rPr lang="it-IT" sz="4000" dirty="0" err="1" smtClean="0"/>
              <a:t>attention</a:t>
            </a:r>
            <a:endParaRPr lang="it-IT" sz="4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6971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Outline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err="1" smtClean="0"/>
              <a:t>Why</a:t>
            </a:r>
            <a:r>
              <a:rPr lang="it-IT" sz="2400" dirty="0" smtClean="0"/>
              <a:t> </a:t>
            </a:r>
            <a:r>
              <a:rPr lang="it-IT" sz="2400" dirty="0" err="1" smtClean="0"/>
              <a:t>equitable</a:t>
            </a:r>
            <a:r>
              <a:rPr lang="it-IT" sz="2400" dirty="0" smtClean="0"/>
              <a:t> and </a:t>
            </a:r>
            <a:r>
              <a:rPr lang="it-IT" sz="2400" dirty="0" err="1" smtClean="0"/>
              <a:t>sustainable</a:t>
            </a:r>
            <a:r>
              <a:rPr lang="it-IT" sz="2400" dirty="0" smtClean="0"/>
              <a:t> </a:t>
            </a:r>
            <a:r>
              <a:rPr lang="it-IT" sz="2400" dirty="0" err="1" smtClean="0"/>
              <a:t>well-being</a:t>
            </a:r>
            <a:r>
              <a:rPr lang="it-IT" sz="2400" dirty="0" smtClean="0"/>
              <a:t> </a:t>
            </a:r>
            <a:r>
              <a:rPr lang="it-IT" sz="2400" dirty="0" err="1" smtClean="0"/>
              <a:t>indicators</a:t>
            </a:r>
            <a:endParaRPr lang="it-IT" sz="2400" dirty="0" smtClean="0"/>
          </a:p>
          <a:p>
            <a:r>
              <a:rPr lang="en-US" sz="2400" dirty="0" smtClean="0"/>
              <a:t>International attempts </a:t>
            </a:r>
            <a:r>
              <a:rPr lang="en-US" sz="2400" dirty="0"/>
              <a:t>and experience</a:t>
            </a:r>
          </a:p>
          <a:p>
            <a:r>
              <a:rPr lang="en-US" sz="2400" dirty="0"/>
              <a:t>The Italian </a:t>
            </a:r>
            <a:r>
              <a:rPr lang="en-US" sz="2400" dirty="0" smtClean="0"/>
              <a:t>experience</a:t>
            </a:r>
          </a:p>
          <a:p>
            <a:r>
              <a:rPr lang="en-US" sz="2400" dirty="0"/>
              <a:t>The use of multivariate indicators of </a:t>
            </a:r>
            <a:r>
              <a:rPr lang="en-US" sz="2400" dirty="0" smtClean="0"/>
              <a:t>well-being</a:t>
            </a:r>
          </a:p>
          <a:p>
            <a:r>
              <a:rPr lang="en-US" sz="2400" dirty="0"/>
              <a:t>From symbolic </a:t>
            </a:r>
            <a:r>
              <a:rPr lang="en-US" sz="2400" dirty="0" smtClean="0"/>
              <a:t>to </a:t>
            </a:r>
            <a:r>
              <a:rPr lang="en-US" sz="2400" dirty="0"/>
              <a:t>political and </a:t>
            </a:r>
            <a:r>
              <a:rPr lang="en-US" sz="2400" dirty="0" smtClean="0"/>
              <a:t>instrumental use</a:t>
            </a:r>
            <a:endParaRPr lang="en-US" sz="2400" dirty="0"/>
          </a:p>
          <a:p>
            <a:r>
              <a:rPr lang="en-US" sz="2400" dirty="0" smtClean="0"/>
              <a:t>Equitable </a:t>
            </a:r>
            <a:r>
              <a:rPr lang="en-US" sz="2400" dirty="0"/>
              <a:t>and </a:t>
            </a:r>
            <a:r>
              <a:rPr lang="en-US" sz="2400" dirty="0" smtClean="0"/>
              <a:t>sustainable well-being indicators in </a:t>
            </a:r>
            <a:r>
              <a:rPr lang="en-US" sz="2400" dirty="0"/>
              <a:t>the </a:t>
            </a:r>
            <a:r>
              <a:rPr lang="en-US" sz="2400" dirty="0" smtClean="0"/>
              <a:t>Italian decision-making process</a:t>
            </a:r>
            <a:endParaRPr lang="it-IT" sz="2400" dirty="0" smtClean="0"/>
          </a:p>
          <a:p>
            <a:pPr marL="266700" indent="-266700">
              <a:buFont typeface="Wingdings" panose="05000000000000000000" pitchFamily="2" charset="2"/>
              <a:buChar char="ü"/>
            </a:pPr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1273-38EF-4BF7-AE21-0DC387324B41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8240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/>
              <a:t>Why equitable </a:t>
            </a:r>
            <a:r>
              <a:rPr lang="en-US" sz="2800" b="1" dirty="0"/>
              <a:t>and sustainable </a:t>
            </a:r>
            <a:r>
              <a:rPr lang="en-US" sz="2800" b="1" dirty="0" smtClean="0"/>
              <a:t>well-being indicators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Theoretical </a:t>
            </a:r>
            <a:r>
              <a:rPr lang="en-US" sz="2400" dirty="0" smtClean="0"/>
              <a:t>bases</a:t>
            </a:r>
          </a:p>
          <a:p>
            <a:pPr lvl="1"/>
            <a:r>
              <a:rPr lang="en-US" sz="2000" dirty="0" smtClean="0"/>
              <a:t>Amartya </a:t>
            </a:r>
            <a:r>
              <a:rPr lang="en-US" sz="2000" dirty="0"/>
              <a:t>Sen questioned the exclusive </a:t>
            </a:r>
            <a:r>
              <a:rPr lang="en-US" sz="2000" dirty="0" smtClean="0"/>
              <a:t>focus </a:t>
            </a:r>
            <a:r>
              <a:rPr lang="en-US" sz="2000" dirty="0"/>
              <a:t>on income and its growth, replacing the assumption of utility </a:t>
            </a:r>
            <a:r>
              <a:rPr lang="en-US" sz="2000" dirty="0" smtClean="0"/>
              <a:t>maximization </a:t>
            </a:r>
            <a:r>
              <a:rPr lang="en-US" sz="2000" dirty="0"/>
              <a:t>(generally measured in monetary units) with the extension of the </a:t>
            </a:r>
            <a:r>
              <a:rPr lang="en-US" sz="2000" dirty="0" smtClean="0"/>
              <a:t>range of opportunities and </a:t>
            </a:r>
            <a:r>
              <a:rPr lang="en-US" sz="2000" dirty="0"/>
              <a:t>the enhancing of individuals freedom</a:t>
            </a:r>
            <a:endParaRPr lang="it-IT" sz="2000" dirty="0"/>
          </a:p>
          <a:p>
            <a:r>
              <a:rPr lang="en-US" sz="2400" dirty="0"/>
              <a:t>Extend the analysis from strictly economic and monetary variables to other socio-economic aspects of human development</a:t>
            </a:r>
          </a:p>
          <a:p>
            <a:r>
              <a:rPr lang="en-US" sz="2400" dirty="0" smtClean="0"/>
              <a:t>Globalization and the crisis highlighted </a:t>
            </a:r>
            <a:r>
              <a:rPr lang="en-US" sz="2400" dirty="0"/>
              <a:t>the limits of economic policies exclusively concentrated on GDP </a:t>
            </a:r>
            <a:r>
              <a:rPr lang="en-US" sz="2400" dirty="0" smtClean="0"/>
              <a:t>growth (increasing </a:t>
            </a:r>
            <a:r>
              <a:rPr lang="en-US" sz="2400" dirty="0"/>
              <a:t>wealth </a:t>
            </a:r>
            <a:r>
              <a:rPr lang="en-US" sz="2400" dirty="0" smtClean="0"/>
              <a:t>gap, insufficient </a:t>
            </a:r>
            <a:r>
              <a:rPr lang="en-US" sz="2400" dirty="0"/>
              <a:t>attention to environmental </a:t>
            </a:r>
            <a:r>
              <a:rPr lang="en-US" sz="2400" dirty="0" smtClean="0"/>
              <a:t>sustainability, etc. ) </a:t>
            </a:r>
            <a:endParaRPr lang="en-US" sz="2400" dirty="0"/>
          </a:p>
          <a:p>
            <a:r>
              <a:rPr lang="en-US" sz="2400" dirty="0" smtClean="0"/>
              <a:t>Promote </a:t>
            </a:r>
            <a:r>
              <a:rPr lang="en-US" sz="2400" dirty="0"/>
              <a:t>citizens participation to decision </a:t>
            </a:r>
            <a:r>
              <a:rPr lang="en-US" sz="2400" dirty="0" smtClean="0"/>
              <a:t>processes</a:t>
            </a:r>
            <a:endParaRPr lang="en-US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1273-38EF-4BF7-AE21-0DC387324B41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308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The international attempts and experience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Several empirical </a:t>
            </a:r>
            <a:r>
              <a:rPr lang="en-US" sz="2400" dirty="0"/>
              <a:t>analyses addressed to build multivariate indicators of </a:t>
            </a:r>
            <a:r>
              <a:rPr lang="en-US" sz="2400" dirty="0" smtClean="0"/>
              <a:t>well-being. Some examples:</a:t>
            </a:r>
            <a:endParaRPr lang="en-US" sz="2400" dirty="0"/>
          </a:p>
          <a:p>
            <a:pPr lvl="1"/>
            <a:r>
              <a:rPr lang="en-US" sz="2000" dirty="0"/>
              <a:t>the </a:t>
            </a:r>
            <a:r>
              <a:rPr lang="en-US" sz="2000" dirty="0">
                <a:solidFill>
                  <a:srgbClr val="FF0000"/>
                </a:solidFill>
              </a:rPr>
              <a:t>UNDP</a:t>
            </a:r>
            <a:r>
              <a:rPr lang="en-US" sz="2000" dirty="0"/>
              <a:t> main indicator </a:t>
            </a:r>
            <a:r>
              <a:rPr lang="en-US" sz="2000" dirty="0" smtClean="0"/>
              <a:t>– the Human Development Index (available </a:t>
            </a:r>
            <a:r>
              <a:rPr lang="en-US" sz="2000" dirty="0"/>
              <a:t>since 1990) </a:t>
            </a:r>
            <a:r>
              <a:rPr lang="en-US" sz="2000" dirty="0" smtClean="0"/>
              <a:t>– synthesizes the </a:t>
            </a:r>
            <a:r>
              <a:rPr lang="en-US" sz="2000" dirty="0"/>
              <a:t>combined result of three indexes: life expectancy, education and per-capita </a:t>
            </a:r>
            <a:r>
              <a:rPr lang="en-US" sz="2000" dirty="0" smtClean="0"/>
              <a:t>income </a:t>
            </a:r>
            <a:endParaRPr lang="en-US" sz="2000" dirty="0"/>
          </a:p>
          <a:p>
            <a:pPr lvl="1"/>
            <a:r>
              <a:rPr lang="en-US" sz="2000" dirty="0"/>
              <a:t>The </a:t>
            </a:r>
            <a:r>
              <a:rPr lang="en-US" sz="2000" dirty="0">
                <a:solidFill>
                  <a:srgbClr val="FF0000"/>
                </a:solidFill>
              </a:rPr>
              <a:t>OECD</a:t>
            </a:r>
            <a:r>
              <a:rPr lang="en-US" sz="2000" dirty="0"/>
              <a:t> program </a:t>
            </a:r>
            <a:r>
              <a:rPr lang="en-US" sz="2000" i="1" dirty="0"/>
              <a:t>Better life</a:t>
            </a:r>
            <a:r>
              <a:rPr lang="en-US" sz="2000" dirty="0"/>
              <a:t> (2011), takes into account </a:t>
            </a:r>
            <a:r>
              <a:rPr lang="en-US" sz="2000" dirty="0" smtClean="0"/>
              <a:t>11 </a:t>
            </a:r>
            <a:r>
              <a:rPr lang="en-US" sz="2000" dirty="0"/>
              <a:t>dimensions in </a:t>
            </a:r>
            <a:r>
              <a:rPr lang="en-US" sz="2000" dirty="0" smtClean="0"/>
              <a:t>2 </a:t>
            </a:r>
            <a:r>
              <a:rPr lang="en-US" sz="2000" dirty="0"/>
              <a:t>areas </a:t>
            </a:r>
            <a:r>
              <a:rPr lang="en-US" sz="2000" dirty="0" smtClean="0"/>
              <a:t>(</a:t>
            </a:r>
            <a:r>
              <a:rPr lang="en-US" sz="2000" dirty="0"/>
              <a:t>material living conditions and quality of life), plus </a:t>
            </a:r>
            <a:r>
              <a:rPr lang="en-US" sz="2000" dirty="0" smtClean="0"/>
              <a:t>4 </a:t>
            </a:r>
            <a:r>
              <a:rPr lang="en-US" sz="2000" dirty="0"/>
              <a:t>concepts of  sustainability (natural, human, economic and social capital as resources for future well-being). The Report </a:t>
            </a:r>
            <a:r>
              <a:rPr lang="en-US" sz="2000" i="1" dirty="0" smtClean="0"/>
              <a:t>How's </a:t>
            </a:r>
            <a:r>
              <a:rPr lang="en-US" sz="2000" i="1" dirty="0"/>
              <a:t>Life</a:t>
            </a:r>
            <a:r>
              <a:rPr lang="en-US" sz="2000" i="1" dirty="0" smtClean="0"/>
              <a:t>?</a:t>
            </a:r>
            <a:r>
              <a:rPr lang="en-US" sz="2000" dirty="0" smtClean="0"/>
              <a:t> </a:t>
            </a:r>
            <a:r>
              <a:rPr lang="en-US" sz="2000" dirty="0"/>
              <a:t>2017 considers 50 </a:t>
            </a:r>
            <a:r>
              <a:rPr lang="en-US" sz="2000" dirty="0" smtClean="0"/>
              <a:t>indicators</a:t>
            </a:r>
            <a:endParaRPr lang="en-US" sz="2000" dirty="0"/>
          </a:p>
          <a:p>
            <a:pPr lvl="1"/>
            <a:r>
              <a:rPr lang="en-US" sz="2000" dirty="0"/>
              <a:t>The </a:t>
            </a:r>
            <a:r>
              <a:rPr lang="en-US" sz="2000" dirty="0">
                <a:solidFill>
                  <a:srgbClr val="FF0000"/>
                </a:solidFill>
              </a:rPr>
              <a:t>European Commission </a:t>
            </a:r>
            <a:r>
              <a:rPr lang="en-US" sz="2000" dirty="0"/>
              <a:t>started the initiative </a:t>
            </a:r>
            <a:r>
              <a:rPr lang="en-US" sz="2000" i="1" dirty="0"/>
              <a:t>Beyond GDP</a:t>
            </a:r>
            <a:r>
              <a:rPr lang="en-US" sz="2000" dirty="0"/>
              <a:t> with the European Parliament, the Club of Rome, </a:t>
            </a:r>
            <a:r>
              <a:rPr lang="en-US" sz="2000" dirty="0" smtClean="0"/>
              <a:t>OECD </a:t>
            </a:r>
            <a:r>
              <a:rPr lang="en-US" sz="2000" dirty="0"/>
              <a:t>and </a:t>
            </a:r>
            <a:r>
              <a:rPr lang="en-US" sz="2000" dirty="0" smtClean="0"/>
              <a:t>WWF</a:t>
            </a:r>
            <a:r>
              <a:rPr lang="en-US" sz="2000" dirty="0"/>
              <a:t> </a:t>
            </a:r>
            <a:r>
              <a:rPr lang="en-US" sz="2000" dirty="0" smtClean="0"/>
              <a:t>(</a:t>
            </a:r>
            <a:r>
              <a:rPr lang="en-US" sz="2000" dirty="0"/>
              <a:t>2007). The Communication </a:t>
            </a:r>
            <a:r>
              <a:rPr lang="en-US" sz="2000" i="1" dirty="0"/>
              <a:t>GDP and beyond: Measuring progress in a changing world</a:t>
            </a:r>
            <a:r>
              <a:rPr lang="en-US" sz="2000" dirty="0"/>
              <a:t> (2009) outlines an EU roadmap with </a:t>
            </a:r>
            <a:r>
              <a:rPr lang="en-US" sz="2000" dirty="0" smtClean="0"/>
              <a:t>5 </a:t>
            </a:r>
            <a:r>
              <a:rPr lang="en-US" sz="2000" dirty="0"/>
              <a:t>key actions to improve the </a:t>
            </a:r>
            <a:r>
              <a:rPr lang="en-US" sz="2000" dirty="0" smtClean="0"/>
              <a:t>indicators of progress</a:t>
            </a:r>
            <a:endParaRPr lang="en-US" sz="2000" dirty="0"/>
          </a:p>
          <a:p>
            <a:endParaRPr lang="it-IT" sz="2400" dirty="0" smtClean="0"/>
          </a:p>
          <a:p>
            <a:pPr marL="266700" indent="-266700">
              <a:buFont typeface="Wingdings" panose="05000000000000000000" pitchFamily="2" charset="2"/>
              <a:buChar char="ü"/>
            </a:pPr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1273-38EF-4BF7-AE21-0DC387324B41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735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The international </a:t>
            </a:r>
            <a:r>
              <a:rPr lang="en-GB" sz="2800" b="1" dirty="0" smtClean="0"/>
              <a:t>attempts </a:t>
            </a:r>
            <a:r>
              <a:rPr lang="en-GB" sz="2800" b="1" dirty="0"/>
              <a:t>and </a:t>
            </a:r>
            <a:r>
              <a:rPr lang="en-GB" sz="2800" b="1" dirty="0" smtClean="0"/>
              <a:t>experience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In France </a:t>
            </a:r>
            <a:r>
              <a:rPr lang="en-US" sz="2400" dirty="0" smtClean="0"/>
              <a:t>in 2008 a </a:t>
            </a:r>
            <a:r>
              <a:rPr lang="en-US" sz="2400" dirty="0"/>
              <a:t>Commission was established </a:t>
            </a:r>
            <a:r>
              <a:rPr lang="en-US" sz="2400" dirty="0" smtClean="0"/>
              <a:t>chaired </a:t>
            </a:r>
            <a:r>
              <a:rPr lang="en-US" sz="2400" dirty="0"/>
              <a:t>by </a:t>
            </a:r>
            <a:r>
              <a:rPr lang="en-US" sz="2400" dirty="0" smtClean="0"/>
              <a:t>J.F</a:t>
            </a:r>
            <a:r>
              <a:rPr lang="en-US" sz="2400" dirty="0"/>
              <a:t>. Stiglitz, A. Sen e J.P. </a:t>
            </a:r>
            <a:r>
              <a:rPr lang="en-US" sz="2400" dirty="0" err="1"/>
              <a:t>Fitoussi</a:t>
            </a:r>
            <a:r>
              <a:rPr lang="en-US" sz="2400" dirty="0"/>
              <a:t>. The final Report </a:t>
            </a:r>
            <a:r>
              <a:rPr lang="en-US" sz="2400" dirty="0" smtClean="0"/>
              <a:t>(</a:t>
            </a:r>
            <a:r>
              <a:rPr lang="en-US" sz="2400" i="1" dirty="0" smtClean="0"/>
              <a:t>Rapport </a:t>
            </a:r>
            <a:r>
              <a:rPr lang="en-US" sz="2400" i="1" dirty="0"/>
              <a:t>de la Commission sur la </a:t>
            </a:r>
            <a:r>
              <a:rPr lang="en-US" sz="2400" i="1" dirty="0" err="1"/>
              <a:t>mesure</a:t>
            </a:r>
            <a:r>
              <a:rPr lang="en-US" sz="2400" i="1" dirty="0"/>
              <a:t> des performances </a:t>
            </a:r>
            <a:r>
              <a:rPr lang="en-US" sz="2400" i="1" dirty="0" err="1"/>
              <a:t>économiques</a:t>
            </a:r>
            <a:r>
              <a:rPr lang="en-US" sz="2400" i="1" dirty="0"/>
              <a:t> et du </a:t>
            </a:r>
            <a:r>
              <a:rPr lang="en-US" sz="2400" i="1" dirty="0" err="1"/>
              <a:t>progrès</a:t>
            </a:r>
            <a:r>
              <a:rPr lang="en-US" sz="2400" i="1" dirty="0"/>
              <a:t> </a:t>
            </a:r>
            <a:r>
              <a:rPr lang="en-US" sz="2400" i="1" dirty="0" err="1" smtClean="0"/>
              <a:t>sociale</a:t>
            </a:r>
            <a:r>
              <a:rPr lang="en-US" sz="2400" dirty="0" smtClean="0"/>
              <a:t>) </a:t>
            </a:r>
            <a:r>
              <a:rPr lang="en-US" sz="2400" dirty="0"/>
              <a:t>tackles the problems emerging in the quality of life and sustainable development evaluation and provides a number of recommendations. The </a:t>
            </a:r>
            <a:r>
              <a:rPr lang="en-US" sz="2400" dirty="0" smtClean="0"/>
              <a:t>chosen </a:t>
            </a:r>
            <a:r>
              <a:rPr lang="en-US" sz="2400" dirty="0"/>
              <a:t>dimensions are material living standards (income, consumption and wealth</a:t>
            </a:r>
            <a:r>
              <a:rPr lang="en-US" sz="2400" dirty="0" smtClean="0"/>
              <a:t>); health; education; </a:t>
            </a:r>
            <a:r>
              <a:rPr lang="en-US" sz="2400" dirty="0"/>
              <a:t>personal activities including work, political voice and governance, social connections and relationships; environment (present and future conditions); </a:t>
            </a:r>
            <a:r>
              <a:rPr lang="en-US" sz="2400" dirty="0" smtClean="0"/>
              <a:t>personal and economic insecurity</a:t>
            </a:r>
            <a:endParaRPr lang="it-IT" sz="2400" dirty="0" smtClean="0"/>
          </a:p>
          <a:p>
            <a:pPr marL="266700" indent="-266700">
              <a:buFont typeface="Wingdings" panose="05000000000000000000" pitchFamily="2" charset="2"/>
              <a:buChar char="ü"/>
            </a:pPr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1273-38EF-4BF7-AE21-0DC387324B41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9602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The Italian experience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Some </a:t>
            </a:r>
            <a:r>
              <a:rPr lang="en-US" sz="2400" dirty="0"/>
              <a:t>private initiatives were </a:t>
            </a:r>
            <a:r>
              <a:rPr lang="en-US" sz="2400" dirty="0" smtClean="0"/>
              <a:t>developed: the provinces </a:t>
            </a:r>
            <a:r>
              <a:rPr lang="en-US" sz="2400" dirty="0"/>
              <a:t>ranking on quality of life </a:t>
            </a:r>
            <a:r>
              <a:rPr lang="en-US" sz="2400" dirty="0" smtClean="0"/>
              <a:t>(Il </a:t>
            </a:r>
            <a:r>
              <a:rPr lang="en-US" sz="2400" dirty="0"/>
              <a:t>Sole 24 </a:t>
            </a:r>
            <a:r>
              <a:rPr lang="en-US" sz="2400" dirty="0" smtClean="0"/>
              <a:t>ore, since </a:t>
            </a:r>
            <a:r>
              <a:rPr lang="en-US" sz="2400" dirty="0"/>
              <a:t>1990) and the index of quality of Regional development (QUARS) </a:t>
            </a:r>
            <a:r>
              <a:rPr lang="en-US" sz="2400" dirty="0" smtClean="0"/>
              <a:t>(</a:t>
            </a:r>
            <a:r>
              <a:rPr lang="en-US" sz="2400" dirty="0" err="1" smtClean="0"/>
              <a:t>Sbilanciamoci</a:t>
            </a:r>
            <a:r>
              <a:rPr lang="en-US" sz="2400" dirty="0" smtClean="0"/>
              <a:t>!, since </a:t>
            </a:r>
            <a:r>
              <a:rPr lang="en-US" sz="2400" dirty="0"/>
              <a:t>2003)</a:t>
            </a:r>
          </a:p>
          <a:p>
            <a:r>
              <a:rPr lang="en-US" sz="2400" dirty="0"/>
              <a:t>At </a:t>
            </a:r>
            <a:r>
              <a:rPr lang="en-US" sz="2400" dirty="0" smtClean="0"/>
              <a:t>local </a:t>
            </a:r>
            <a:r>
              <a:rPr lang="en-US" sz="2400" dirty="0"/>
              <a:t>level some municipalities tried to measure the well-being of their community </a:t>
            </a:r>
          </a:p>
          <a:p>
            <a:r>
              <a:rPr lang="en-US" sz="2400" dirty="0" smtClean="0"/>
              <a:t>Around 2011 an important </a:t>
            </a:r>
            <a:r>
              <a:rPr lang="en-US" sz="2400" dirty="0"/>
              <a:t>initiative was the joint project CNEL – ISTAT to measure the equitable and sustainable well-being in Italy, with the help of a scientific Commission. Representatives of the third sector and civil society were involved in the development of the multidimensional approach, that led to a measure of </a:t>
            </a:r>
            <a:r>
              <a:rPr lang="en-US" sz="2400" dirty="0" smtClean="0"/>
              <a:t>“equitable </a:t>
            </a:r>
            <a:r>
              <a:rPr lang="en-US" sz="2400" dirty="0"/>
              <a:t>and sustainable </a:t>
            </a:r>
            <a:r>
              <a:rPr lang="en-US" sz="2400" dirty="0" smtClean="0"/>
              <a:t>well-being” (BES)</a:t>
            </a:r>
            <a:endParaRPr lang="en-US" sz="2400" dirty="0"/>
          </a:p>
          <a:p>
            <a:r>
              <a:rPr lang="en-US" sz="2400" dirty="0" smtClean="0"/>
              <a:t>The annual BES </a:t>
            </a:r>
            <a:r>
              <a:rPr lang="en-US" sz="2400" dirty="0"/>
              <a:t>Report (published by </a:t>
            </a:r>
            <a:r>
              <a:rPr lang="en-US" sz="2400" dirty="0" err="1"/>
              <a:t>Istat</a:t>
            </a:r>
            <a:r>
              <a:rPr lang="en-US" sz="2400" dirty="0"/>
              <a:t> since 2013) includes 12 domains and 130 basic indicators</a:t>
            </a:r>
          </a:p>
          <a:p>
            <a:pPr lvl="1"/>
            <a:r>
              <a:rPr lang="en-US" sz="2000" dirty="0"/>
              <a:t>The 12 domains are: health; education and training; work and life balance; economic well-being; social relationships; politics and institutions; safety; subjective well-being; landscape and cultural heritage; environment; innovation, research and creativity; quality of services.</a:t>
            </a:r>
          </a:p>
          <a:p>
            <a:pPr marL="0" indent="0">
              <a:buNone/>
            </a:pPr>
            <a:endParaRPr lang="it-IT" sz="2400" dirty="0" smtClean="0"/>
          </a:p>
          <a:p>
            <a:pPr marL="266700" indent="-266700">
              <a:buFont typeface="Wingdings" panose="05000000000000000000" pitchFamily="2" charset="2"/>
              <a:buChar char="ü"/>
            </a:pPr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1273-38EF-4BF7-AE21-0DC387324B41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175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The </a:t>
            </a:r>
            <a:r>
              <a:rPr lang="en-GB" sz="2800" b="1" dirty="0"/>
              <a:t>use </a:t>
            </a:r>
            <a:r>
              <a:rPr lang="en-GB" sz="2800" b="1" dirty="0" smtClean="0"/>
              <a:t>of multivariate </a:t>
            </a:r>
            <a:r>
              <a:rPr lang="en-GB" sz="2800" b="1" dirty="0"/>
              <a:t>indicators of </a:t>
            </a:r>
            <a:r>
              <a:rPr lang="en-GB" sz="2800" b="1" dirty="0" smtClean="0"/>
              <a:t>well-being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According to Chancel, </a:t>
            </a:r>
            <a:r>
              <a:rPr lang="en-US" sz="2400" dirty="0" err="1" smtClean="0"/>
              <a:t>Thiry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dirty="0" err="1" smtClean="0"/>
              <a:t>Demailly</a:t>
            </a:r>
            <a:r>
              <a:rPr lang="en-US" sz="2400" dirty="0" smtClean="0"/>
              <a:t> (2014):</a:t>
            </a:r>
            <a:endParaRPr lang="en-US" sz="2400" dirty="0"/>
          </a:p>
          <a:p>
            <a:pPr lvl="1"/>
            <a:r>
              <a:rPr lang="en-US" sz="2000" dirty="0" smtClean="0"/>
              <a:t>A </a:t>
            </a:r>
            <a:r>
              <a:rPr lang="en-US" sz="2000" dirty="0">
                <a:solidFill>
                  <a:schemeClr val="accent2"/>
                </a:solidFill>
              </a:rPr>
              <a:t>symbolic </a:t>
            </a:r>
            <a:r>
              <a:rPr lang="en-US" sz="2000" dirty="0" smtClean="0">
                <a:solidFill>
                  <a:schemeClr val="accent2"/>
                </a:solidFill>
              </a:rPr>
              <a:t>application</a:t>
            </a:r>
            <a:r>
              <a:rPr lang="en-US" sz="2000" dirty="0" smtClean="0"/>
              <a:t>, </a:t>
            </a:r>
            <a:r>
              <a:rPr lang="en-US" sz="2000" dirty="0"/>
              <a:t>when the aim is representing the progress of a community</a:t>
            </a:r>
          </a:p>
          <a:p>
            <a:pPr lvl="1"/>
            <a:r>
              <a:rPr lang="en-US" sz="2000" dirty="0"/>
              <a:t>A </a:t>
            </a:r>
            <a:r>
              <a:rPr lang="en-US" sz="2000" dirty="0">
                <a:solidFill>
                  <a:schemeClr val="accent2"/>
                </a:solidFill>
              </a:rPr>
              <a:t>political </a:t>
            </a:r>
            <a:r>
              <a:rPr lang="en-US" sz="2000" dirty="0" smtClean="0">
                <a:solidFill>
                  <a:schemeClr val="accent2"/>
                </a:solidFill>
              </a:rPr>
              <a:t>use</a:t>
            </a:r>
            <a:r>
              <a:rPr lang="en-US" sz="2000" dirty="0" smtClean="0"/>
              <a:t>, </a:t>
            </a:r>
            <a:r>
              <a:rPr lang="en-US" sz="2000" dirty="0"/>
              <a:t>when the idea of the sustainable development </a:t>
            </a:r>
            <a:r>
              <a:rPr lang="en-US" sz="2000" dirty="0" smtClean="0"/>
              <a:t>enters </a:t>
            </a:r>
            <a:r>
              <a:rPr lang="en-US" sz="2000" dirty="0"/>
              <a:t>the public debate on Government intervention assessment</a:t>
            </a:r>
          </a:p>
          <a:p>
            <a:pPr lvl="1"/>
            <a:r>
              <a:rPr lang="en-US" sz="2000" dirty="0"/>
              <a:t>A </a:t>
            </a:r>
            <a:r>
              <a:rPr lang="en-US" sz="2000" dirty="0">
                <a:solidFill>
                  <a:schemeClr val="accent2"/>
                </a:solidFill>
              </a:rPr>
              <a:t>instrumental </a:t>
            </a:r>
            <a:r>
              <a:rPr lang="en-US" sz="2000" dirty="0" smtClean="0">
                <a:solidFill>
                  <a:schemeClr val="accent2"/>
                </a:solidFill>
              </a:rPr>
              <a:t>use</a:t>
            </a:r>
            <a:r>
              <a:rPr lang="en-US" sz="2000" dirty="0" smtClean="0"/>
              <a:t>, </a:t>
            </a:r>
            <a:r>
              <a:rPr lang="en-US" sz="2000" dirty="0"/>
              <a:t>when the indicators are used in the process of execution and monitoring of specific public policies</a:t>
            </a:r>
            <a:endParaRPr lang="it-IT" sz="2000" dirty="0" smtClean="0"/>
          </a:p>
          <a:p>
            <a:pPr marL="0" indent="0">
              <a:buNone/>
            </a:pPr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1273-38EF-4BF7-AE21-0DC387324B41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715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From symbolic </a:t>
            </a:r>
            <a:r>
              <a:rPr lang="en-US" sz="2800" b="1" dirty="0"/>
              <a:t>to </a:t>
            </a:r>
            <a:r>
              <a:rPr lang="en-US" sz="2800" b="1" dirty="0" smtClean="0"/>
              <a:t>political </a:t>
            </a:r>
            <a:r>
              <a:rPr lang="en-US" sz="2800" b="1" dirty="0"/>
              <a:t>and </a:t>
            </a:r>
            <a:r>
              <a:rPr lang="en-US" sz="2800" b="1" dirty="0" smtClean="0"/>
              <a:t>instrumental use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7624" y="1412776"/>
            <a:ext cx="7488832" cy="4752528"/>
          </a:xfrm>
        </p:spPr>
        <p:txBody>
          <a:bodyPr>
            <a:normAutofit/>
          </a:bodyPr>
          <a:lstStyle/>
          <a:p>
            <a:r>
              <a:rPr lang="en-US" sz="2400" dirty="0"/>
              <a:t>The political and instrumental use of well-being indicators has been firstly </a:t>
            </a:r>
            <a:r>
              <a:rPr lang="en-US" sz="2400" dirty="0" smtClean="0"/>
              <a:t>stressed </a:t>
            </a:r>
            <a:r>
              <a:rPr lang="en-US" sz="2400" dirty="0"/>
              <a:t>by some international </a:t>
            </a:r>
            <a:r>
              <a:rPr lang="en-US" sz="2400" dirty="0" smtClean="0"/>
              <a:t>institutions </a:t>
            </a:r>
            <a:endParaRPr lang="en-US" sz="2400" dirty="0"/>
          </a:p>
          <a:p>
            <a:pPr lvl="1"/>
            <a:r>
              <a:rPr lang="en-US" sz="2000" dirty="0" smtClean="0"/>
              <a:t>Internationally </a:t>
            </a:r>
            <a:r>
              <a:rPr lang="en-US" sz="2000" dirty="0"/>
              <a:t>shared goals </a:t>
            </a:r>
            <a:r>
              <a:rPr lang="en-US" sz="2000" dirty="0" smtClean="0"/>
              <a:t>may also influence the </a:t>
            </a:r>
            <a:r>
              <a:rPr lang="en-US" sz="2000" dirty="0"/>
              <a:t>definition of national  </a:t>
            </a:r>
            <a:r>
              <a:rPr lang="en-US" sz="2000" dirty="0" smtClean="0"/>
              <a:t>policies</a:t>
            </a:r>
            <a:endParaRPr lang="en-US" sz="2000" dirty="0"/>
          </a:p>
          <a:p>
            <a:pPr lvl="1"/>
            <a:r>
              <a:rPr lang="en-US" sz="2000" dirty="0" smtClean="0"/>
              <a:t>International </a:t>
            </a:r>
            <a:r>
              <a:rPr lang="en-US" sz="2000" dirty="0"/>
              <a:t>targets </a:t>
            </a:r>
            <a:r>
              <a:rPr lang="en-US" sz="2000" dirty="0" smtClean="0"/>
              <a:t>favor cross-countries comparisons</a:t>
            </a:r>
            <a:endParaRPr lang="en-US" sz="2000" dirty="0"/>
          </a:p>
          <a:p>
            <a:r>
              <a:rPr lang="en-US" sz="2400" dirty="0"/>
              <a:t>The United Nation Agenda 2030 for Sustainable Development includes 17 goals and 169 </a:t>
            </a:r>
            <a:r>
              <a:rPr lang="en-US" sz="2400" dirty="0" smtClean="0"/>
              <a:t>targets </a:t>
            </a:r>
          </a:p>
          <a:p>
            <a:pPr lvl="1"/>
            <a:r>
              <a:rPr lang="en-US" sz="1600" dirty="0"/>
              <a:t>It follows the Millennium Development Goals, expired at the end of </a:t>
            </a:r>
            <a:r>
              <a:rPr lang="en-US" sz="1600" dirty="0" smtClean="0"/>
              <a:t>2015</a:t>
            </a:r>
          </a:p>
          <a:p>
            <a:pPr lvl="1"/>
            <a:r>
              <a:rPr lang="en-US" sz="1600" dirty="0" smtClean="0"/>
              <a:t>UE member </a:t>
            </a:r>
            <a:r>
              <a:rPr lang="en-US" sz="1600" dirty="0"/>
              <a:t>states are committed on the Agenda </a:t>
            </a:r>
            <a:r>
              <a:rPr lang="en-US" sz="1600" dirty="0" smtClean="0"/>
              <a:t>2030: the </a:t>
            </a:r>
            <a:r>
              <a:rPr lang="en-US" sz="1600" dirty="0"/>
              <a:t>National Reform Programs reports </a:t>
            </a:r>
            <a:r>
              <a:rPr lang="en-US" sz="1600" dirty="0" smtClean="0"/>
              <a:t>on </a:t>
            </a:r>
            <a:r>
              <a:rPr lang="en-US" sz="1600" dirty="0"/>
              <a:t>the national strategy to apply the Agenda </a:t>
            </a:r>
            <a:r>
              <a:rPr lang="en-US" sz="1600" dirty="0" smtClean="0"/>
              <a:t>2030</a:t>
            </a:r>
            <a:endParaRPr lang="en-US" sz="1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1273-38EF-4BF7-AE21-0DC387324B41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322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From symbolic </a:t>
            </a:r>
            <a:r>
              <a:rPr lang="en-US" sz="2800" b="1" dirty="0"/>
              <a:t>to </a:t>
            </a:r>
            <a:r>
              <a:rPr lang="en-US" sz="2800" b="1" dirty="0" smtClean="0"/>
              <a:t>political </a:t>
            </a:r>
            <a:r>
              <a:rPr lang="en-US" sz="2800" b="1" dirty="0"/>
              <a:t>and </a:t>
            </a:r>
            <a:r>
              <a:rPr lang="en-US" sz="2800" b="1" dirty="0" smtClean="0"/>
              <a:t>instrumental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7624" y="1412776"/>
            <a:ext cx="7488832" cy="4752528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Europe 2020 strategy </a:t>
            </a:r>
            <a:r>
              <a:rPr lang="en-US" sz="2400" dirty="0" smtClean="0"/>
              <a:t>is </a:t>
            </a:r>
            <a:r>
              <a:rPr lang="en-US" sz="2400" dirty="0"/>
              <a:t>the </a:t>
            </a:r>
            <a:r>
              <a:rPr lang="en-US" sz="2400" dirty="0" smtClean="0"/>
              <a:t>EU’s </a:t>
            </a:r>
            <a:r>
              <a:rPr lang="en-US" sz="2400" dirty="0"/>
              <a:t>agenda for growth and jobs for the current </a:t>
            </a:r>
            <a:r>
              <a:rPr lang="en-US" sz="2400" dirty="0" smtClean="0"/>
              <a:t>decade emphasizing </a:t>
            </a:r>
            <a:r>
              <a:rPr lang="en-US" sz="2400" dirty="0"/>
              <a:t>smart, sustainable and inclusive growth as a way to overcome the structural weaknesses in </a:t>
            </a:r>
            <a:r>
              <a:rPr lang="en-US" sz="2400" dirty="0" smtClean="0"/>
              <a:t>Europe’s </a:t>
            </a:r>
            <a:r>
              <a:rPr lang="en-US" sz="2400" dirty="0"/>
              <a:t>economy, improve its competitiveness and productivity and underpin a sustainable social market </a:t>
            </a:r>
            <a:r>
              <a:rPr lang="en-US" sz="2400" dirty="0" smtClean="0"/>
              <a:t>economy</a:t>
            </a:r>
          </a:p>
          <a:p>
            <a:pPr lvl="1"/>
            <a:r>
              <a:rPr lang="en-US" sz="2000" dirty="0" smtClean="0"/>
              <a:t>contemplate 5 areas </a:t>
            </a:r>
            <a:r>
              <a:rPr lang="en-US" sz="2000" dirty="0"/>
              <a:t>and </a:t>
            </a:r>
            <a:r>
              <a:rPr lang="en-US" sz="2000" dirty="0" smtClean="0"/>
              <a:t>8 </a:t>
            </a:r>
            <a:r>
              <a:rPr lang="en-US" sz="2000" dirty="0"/>
              <a:t>common targets, translated into national targets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chemeClr val="accent2"/>
                </a:solidFill>
              </a:rPr>
              <a:t>employment</a:t>
            </a:r>
            <a:r>
              <a:rPr lang="en-US" sz="2000" dirty="0" smtClean="0"/>
              <a:t>: 75</a:t>
            </a:r>
            <a:r>
              <a:rPr lang="en-US" sz="2000" dirty="0"/>
              <a:t>% of people aged 20–64 to be in </a:t>
            </a:r>
            <a:r>
              <a:rPr lang="en-US" sz="2000" dirty="0" smtClean="0"/>
              <a:t>work; </a:t>
            </a:r>
            <a:r>
              <a:rPr lang="en-US" sz="2000" dirty="0" smtClean="0">
                <a:solidFill>
                  <a:schemeClr val="accent2"/>
                </a:solidFill>
              </a:rPr>
              <a:t>research </a:t>
            </a:r>
            <a:r>
              <a:rPr lang="en-US" sz="2000" dirty="0">
                <a:solidFill>
                  <a:schemeClr val="accent2"/>
                </a:solidFill>
              </a:rPr>
              <a:t>and </a:t>
            </a:r>
            <a:r>
              <a:rPr lang="en-US" sz="2000" dirty="0" smtClean="0">
                <a:solidFill>
                  <a:schemeClr val="accent2"/>
                </a:solidFill>
              </a:rPr>
              <a:t>development</a:t>
            </a:r>
            <a:r>
              <a:rPr lang="en-US" sz="2000" dirty="0" smtClean="0"/>
              <a:t>: 3</a:t>
            </a:r>
            <a:r>
              <a:rPr lang="en-US" sz="2000" dirty="0"/>
              <a:t>% of the </a:t>
            </a:r>
            <a:r>
              <a:rPr lang="en-US" sz="2000" dirty="0" smtClean="0"/>
              <a:t>EU‘s </a:t>
            </a:r>
            <a:r>
              <a:rPr lang="en-US" sz="2000" dirty="0"/>
              <a:t>GDP to be invested in </a:t>
            </a:r>
            <a:r>
              <a:rPr lang="en-US" sz="2000" dirty="0" smtClean="0"/>
              <a:t>R&amp;D; </a:t>
            </a:r>
            <a:r>
              <a:rPr lang="en-US" sz="2000" dirty="0" smtClean="0">
                <a:solidFill>
                  <a:schemeClr val="accent2"/>
                </a:solidFill>
              </a:rPr>
              <a:t>climate </a:t>
            </a:r>
            <a:r>
              <a:rPr lang="en-US" sz="2000" dirty="0">
                <a:solidFill>
                  <a:schemeClr val="accent2"/>
                </a:solidFill>
              </a:rPr>
              <a:t>change and </a:t>
            </a:r>
            <a:r>
              <a:rPr lang="en-US" sz="2000" dirty="0" smtClean="0">
                <a:solidFill>
                  <a:schemeClr val="accent2"/>
                </a:solidFill>
              </a:rPr>
              <a:t>energy</a:t>
            </a:r>
            <a:r>
              <a:rPr lang="en-US" sz="2000" dirty="0" smtClean="0"/>
              <a:t>: greenhouse </a:t>
            </a:r>
            <a:r>
              <a:rPr lang="en-US" sz="2000" dirty="0"/>
              <a:t>gas emissions 20% lower than 1990 </a:t>
            </a:r>
            <a:r>
              <a:rPr lang="en-US" sz="2000" dirty="0" smtClean="0"/>
              <a:t>levels, 20</a:t>
            </a:r>
            <a:r>
              <a:rPr lang="en-US" sz="2000" dirty="0"/>
              <a:t>% of energy coming from </a:t>
            </a:r>
            <a:r>
              <a:rPr lang="en-US" sz="2000" dirty="0" smtClean="0"/>
              <a:t>renewables, 20</a:t>
            </a:r>
            <a:r>
              <a:rPr lang="en-US" sz="2000" dirty="0"/>
              <a:t>% increase in energy </a:t>
            </a:r>
            <a:r>
              <a:rPr lang="en-US" sz="2000" dirty="0" smtClean="0"/>
              <a:t>efficiency; </a:t>
            </a:r>
            <a:r>
              <a:rPr lang="en-US" sz="2000" dirty="0" smtClean="0">
                <a:solidFill>
                  <a:schemeClr val="accent2"/>
                </a:solidFill>
              </a:rPr>
              <a:t>education</a:t>
            </a:r>
            <a:r>
              <a:rPr lang="en-US" sz="2000" dirty="0" smtClean="0"/>
              <a:t>: rates </a:t>
            </a:r>
            <a:r>
              <a:rPr lang="en-US" sz="2000" dirty="0"/>
              <a:t>of early school leavers below 10</a:t>
            </a:r>
            <a:r>
              <a:rPr lang="en-US" sz="2000" dirty="0" smtClean="0"/>
              <a:t>%, at </a:t>
            </a:r>
            <a:r>
              <a:rPr lang="en-US" sz="2000" dirty="0"/>
              <a:t>least 40% of people aged 30–34 having completed higher </a:t>
            </a:r>
            <a:r>
              <a:rPr lang="en-US" sz="2000" dirty="0" smtClean="0"/>
              <a:t>education; </a:t>
            </a:r>
            <a:r>
              <a:rPr lang="en-US" sz="2000" dirty="0" smtClean="0">
                <a:solidFill>
                  <a:schemeClr val="accent2"/>
                </a:solidFill>
              </a:rPr>
              <a:t>poverty </a:t>
            </a:r>
            <a:r>
              <a:rPr lang="en-US" sz="2000" dirty="0">
                <a:solidFill>
                  <a:schemeClr val="accent2"/>
                </a:solidFill>
              </a:rPr>
              <a:t>and social </a:t>
            </a:r>
            <a:r>
              <a:rPr lang="en-US" sz="2000" dirty="0" smtClean="0">
                <a:solidFill>
                  <a:schemeClr val="accent2"/>
                </a:solidFill>
              </a:rPr>
              <a:t>exclusion</a:t>
            </a:r>
            <a:r>
              <a:rPr lang="en-US" sz="2000" dirty="0" smtClean="0"/>
              <a:t>: at </a:t>
            </a:r>
            <a:r>
              <a:rPr lang="en-US" sz="2000" dirty="0"/>
              <a:t>least 20 million fewer people in – or at risk of – poverty/social </a:t>
            </a:r>
            <a:r>
              <a:rPr lang="en-US" sz="2000" dirty="0" smtClean="0"/>
              <a:t>exclusion)</a:t>
            </a:r>
            <a:endParaRPr lang="en-US" sz="2000" dirty="0"/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strategy is  monitored and implemented within the European </a:t>
            </a:r>
            <a:r>
              <a:rPr lang="en-US" sz="2000" dirty="0" smtClean="0"/>
              <a:t>Semester</a:t>
            </a:r>
          </a:p>
          <a:p>
            <a:pPr lvl="1"/>
            <a:r>
              <a:rPr lang="en-US" sz="2000" dirty="0" smtClean="0"/>
              <a:t>information </a:t>
            </a:r>
            <a:r>
              <a:rPr lang="en-US" sz="2000" dirty="0"/>
              <a:t>on the path to the national targets </a:t>
            </a:r>
            <a:r>
              <a:rPr lang="en-US" sz="2000" dirty="0" smtClean="0"/>
              <a:t>is </a:t>
            </a:r>
            <a:r>
              <a:rPr lang="en-US" sz="2000" dirty="0"/>
              <a:t>reported by EU Governments in the annual </a:t>
            </a:r>
            <a:r>
              <a:rPr lang="en-US" sz="2000" dirty="0" smtClean="0"/>
              <a:t>National </a:t>
            </a:r>
            <a:r>
              <a:rPr lang="en-US" sz="2000" dirty="0"/>
              <a:t>reform </a:t>
            </a:r>
            <a:r>
              <a:rPr lang="en-US" sz="2000" dirty="0" smtClean="0"/>
              <a:t>program</a:t>
            </a:r>
            <a:endParaRPr lang="en-US" sz="2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1273-38EF-4BF7-AE21-0DC387324B41}" type="slidenum">
              <a:rPr lang="it-IT" smtClean="0"/>
              <a:pPr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99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2592</TotalTime>
  <Words>1585</Words>
  <Application>Microsoft Office PowerPoint</Application>
  <PresentationFormat>Экран (4:3)</PresentationFormat>
  <Paragraphs>102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Courier New</vt:lpstr>
      <vt:lpstr>Wingdings</vt:lpstr>
      <vt:lpstr>Tema di Office</vt:lpstr>
      <vt:lpstr>Indicators to monitor sustainable development:  challenges and recent developments </vt:lpstr>
      <vt:lpstr>Outline</vt:lpstr>
      <vt:lpstr>Why equitable and sustainable well-being indicators</vt:lpstr>
      <vt:lpstr>The international attempts and experience</vt:lpstr>
      <vt:lpstr>The international attempts and experience</vt:lpstr>
      <vt:lpstr>The Italian experience</vt:lpstr>
      <vt:lpstr>The use of multivariate indicators of well-being</vt:lpstr>
      <vt:lpstr>From symbolic to political and instrumental use</vt:lpstr>
      <vt:lpstr>From symbolic to political and instrumental</vt:lpstr>
      <vt:lpstr>Equitable and sustainable well-being indicators in the Italian decision-making process</vt:lpstr>
      <vt:lpstr>Equitable and sustainable well-being indicators in the Italian decision-making process</vt:lpstr>
      <vt:lpstr>Equitable and sustainable well-being indicators in the Italian decision-making process</vt:lpstr>
      <vt:lpstr>Equitable and sustainable well-being indicators in the Italian decision-making process</vt:lpstr>
      <vt:lpstr>Risks associated with the definition of the indicators</vt:lpstr>
      <vt:lpstr>Thank you for the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utente_locale</dc:creator>
  <cp:lastModifiedBy>Конорева Юлия Николаевна</cp:lastModifiedBy>
  <cp:revision>385</cp:revision>
  <cp:lastPrinted>2016-11-23T19:10:05Z</cp:lastPrinted>
  <dcterms:created xsi:type="dcterms:W3CDTF">2015-05-21T14:26:54Z</dcterms:created>
  <dcterms:modified xsi:type="dcterms:W3CDTF">2019-09-03T13:34:14Z</dcterms:modified>
</cp:coreProperties>
</file>