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0" r:id="rId2"/>
    <p:sldId id="257" r:id="rId3"/>
    <p:sldId id="271" r:id="rId4"/>
    <p:sldId id="273" r:id="rId5"/>
    <p:sldId id="274" r:id="rId6"/>
    <p:sldId id="275" r:id="rId7"/>
    <p:sldId id="276" r:id="rId8"/>
    <p:sldId id="277" r:id="rId9"/>
    <p:sldId id="272" r:id="rId10"/>
  </p:sldIdLst>
  <p:sldSz cx="18288000" cy="10288588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5BF"/>
    <a:srgbClr val="232026"/>
    <a:srgbClr val="005260"/>
    <a:srgbClr val="BBBDBF"/>
    <a:srgbClr val="F60023"/>
    <a:srgbClr val="4FB0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82"/>
    <p:restoredTop sz="94674"/>
  </p:normalViewPr>
  <p:slideViewPr>
    <p:cSldViewPr snapToGrid="0" snapToObjects="1">
      <p:cViewPr>
        <p:scale>
          <a:sx n="50" d="100"/>
          <a:sy n="50" d="100"/>
        </p:scale>
        <p:origin x="-132" y="-882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C2362-399C-4B01-AA1A-F6F03CF435B8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49AE8-B0AB-411C-B833-152D19EBB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5902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04E29-D1FD-DC45-BED6-884E19865B87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65BAE-A667-C444-B8D6-09A47248E2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3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665BAE-A667-C444-B8D6-09A47248E21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3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804"/>
            <a:ext cx="13716000" cy="3581953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891"/>
            <a:ext cx="13716000" cy="2484026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5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04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772"/>
            <a:ext cx="3943350" cy="871910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772"/>
            <a:ext cx="11601450" cy="8719103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2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95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5004"/>
            <a:ext cx="15773400" cy="427976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5258"/>
            <a:ext cx="15773400" cy="2250628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8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860"/>
            <a:ext cx="7772400" cy="652801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860"/>
            <a:ext cx="7772400" cy="652801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26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773"/>
            <a:ext cx="15773400" cy="19886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2134"/>
            <a:ext cx="7736681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8193"/>
            <a:ext cx="7736681" cy="552773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2134"/>
            <a:ext cx="7774782" cy="1236059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8193"/>
            <a:ext cx="7774782" cy="5527735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9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9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6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367"/>
            <a:ext cx="9258300" cy="7311566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08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906"/>
            <a:ext cx="5898356" cy="2400671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367"/>
            <a:ext cx="9258300" cy="7311566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576"/>
            <a:ext cx="5898356" cy="5718265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0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773"/>
            <a:ext cx="15773400" cy="1988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860"/>
            <a:ext cx="15773400" cy="65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22F34-1BB7-1F4C-9401-305BBA0C198D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5998"/>
            <a:ext cx="61722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5998"/>
            <a:ext cx="4114800" cy="5477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6A20-8542-3B42-8CD6-F845DADE29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72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70F4FEF-F44F-474A-808F-BDF2024E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8290823" cy="1028858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E4F5C3-0D58-E64E-B8CB-E60A06B11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3225" y="4476450"/>
            <a:ext cx="12226031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b="1" dirty="0">
                <a:solidFill>
                  <a:srgbClr val="232026"/>
                </a:solidFill>
                <a:cs typeface="Arial" panose="020B0604020202020204" pitchFamily="34" charset="0"/>
              </a:rPr>
              <a:t>WORKING GROUP ACTIVITIES REPORT (</a:t>
            </a:r>
            <a:r>
              <a:rPr lang="en-US" sz="4400" b="1" dirty="0" smtClean="0">
                <a:solidFill>
                  <a:srgbClr val="232026"/>
                </a:solidFill>
                <a:cs typeface="Arial" panose="020B0604020202020204" pitchFamily="34" charset="0"/>
              </a:rPr>
              <a:t>201</a:t>
            </a:r>
            <a:r>
              <a:rPr lang="ru-RU" sz="4400" b="1" dirty="0" smtClean="0">
                <a:solidFill>
                  <a:srgbClr val="232026"/>
                </a:solidFill>
                <a:cs typeface="Arial" panose="020B0604020202020204" pitchFamily="34" charset="0"/>
              </a:rPr>
              <a:t>8</a:t>
            </a:r>
            <a:r>
              <a:rPr lang="en-US" sz="4400" b="1" dirty="0" smtClean="0">
                <a:solidFill>
                  <a:srgbClr val="232026"/>
                </a:solidFill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232026"/>
                </a:solidFill>
                <a:cs typeface="Arial" panose="020B0604020202020204" pitchFamily="34" charset="0"/>
              </a:rPr>
              <a:t>– </a:t>
            </a:r>
            <a:r>
              <a:rPr lang="en-US" sz="4400" b="1" dirty="0" smtClean="0">
                <a:solidFill>
                  <a:srgbClr val="232026"/>
                </a:solidFill>
                <a:cs typeface="Arial" panose="020B0604020202020204" pitchFamily="34" charset="0"/>
              </a:rPr>
              <a:t>201</a:t>
            </a:r>
            <a:r>
              <a:rPr lang="ru-RU" sz="4400" b="1" dirty="0" smtClean="0">
                <a:solidFill>
                  <a:srgbClr val="232026"/>
                </a:solidFill>
                <a:cs typeface="Arial" panose="020B0604020202020204" pitchFamily="34" charset="0"/>
              </a:rPr>
              <a:t>9</a:t>
            </a:r>
            <a:r>
              <a:rPr lang="en-US" sz="4400" b="1" dirty="0" smtClean="0">
                <a:solidFill>
                  <a:srgbClr val="232026"/>
                </a:solidFill>
                <a:cs typeface="Arial" panose="020B0604020202020204" pitchFamily="34" charset="0"/>
              </a:rPr>
              <a:t>) </a:t>
            </a:r>
            <a:endParaRPr lang="ru-RU" sz="4400" b="1" dirty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endParaRPr lang="ru-RU" sz="3200" b="1" i="0" dirty="0" smtClean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endParaRPr lang="ru-RU" sz="3200" b="1" dirty="0" smtClean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endParaRPr lang="ru-RU" sz="3200" b="1" dirty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endParaRPr lang="ru-RU" sz="3200" b="1" i="0" dirty="0">
              <a:solidFill>
                <a:srgbClr val="232026"/>
              </a:solidFill>
              <a:cs typeface="Arial" panose="020B0604020202020204" pitchFamily="34" charset="0"/>
            </a:endParaRPr>
          </a:p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232026"/>
                </a:solidFill>
                <a:cs typeface="Arial" panose="020B0604020202020204" pitchFamily="34" charset="0"/>
              </a:rPr>
              <a:t>Dmitry Zaytsev</a:t>
            </a:r>
          </a:p>
          <a:p>
            <a:pPr>
              <a:lnSpc>
                <a:spcPts val="4000"/>
              </a:lnSpc>
            </a:pPr>
            <a:r>
              <a:rPr lang="en-US" sz="3600" b="1" dirty="0">
                <a:solidFill>
                  <a:srgbClr val="232026"/>
                </a:solidFill>
                <a:cs typeface="Arial" panose="020B0604020202020204" pitchFamily="34" charset="0"/>
              </a:rPr>
              <a:t>Accounts Chamber of the Russian Federation</a:t>
            </a:r>
          </a:p>
          <a:p>
            <a:pPr>
              <a:lnSpc>
                <a:spcPts val="4000"/>
              </a:lnSpc>
            </a:pPr>
            <a:endParaRPr lang="ru-RU" sz="3200" b="1" i="0" dirty="0" smtClean="0">
              <a:solidFill>
                <a:srgbClr val="232026"/>
              </a:solidFill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EB91832-7FFA-2846-9EBB-2EBFB920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9256" y="7940840"/>
            <a:ext cx="2607735" cy="1995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3225" y="8932857"/>
            <a:ext cx="977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32026"/>
                </a:solidFill>
                <a:cs typeface="Arial" panose="020B0604020202020204" pitchFamily="34" charset="0"/>
              </a:rPr>
              <a:t>Bratislava, Slovakia April 2-4, 2019</a:t>
            </a:r>
            <a:endParaRPr lang="ru-RU" sz="3200" b="1" dirty="0">
              <a:solidFill>
                <a:srgbClr val="23202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0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83" y="267922"/>
            <a:ext cx="880272" cy="903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8372D-0A58-9A40-AE6C-8E24D24CC548}"/>
              </a:ext>
            </a:extLst>
          </p:cNvPr>
          <p:cNvSpPr txBox="1"/>
          <p:nvPr/>
        </p:nvSpPr>
        <p:spPr>
          <a:xfrm>
            <a:off x="17044098" y="497864"/>
            <a:ext cx="34015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6FE0-1CF5-4249-83D9-399C70D21753}"/>
              </a:ext>
            </a:extLst>
          </p:cNvPr>
          <p:cNvSpPr txBox="1"/>
          <p:nvPr/>
        </p:nvSpPr>
        <p:spPr>
          <a:xfrm>
            <a:off x="2156219" y="2199850"/>
            <a:ext cx="152280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18A5BF"/>
                </a:solidFill>
                <a:cs typeface="Times New Roman" pitchFamily="18" charset="0"/>
              </a:rPr>
              <a:t>1</a:t>
            </a:r>
            <a:r>
              <a:rPr lang="en-US" sz="3600" b="1" dirty="0" err="1" smtClean="0">
                <a:solidFill>
                  <a:srgbClr val="18A5BF"/>
                </a:solidFill>
                <a:cs typeface="Times New Roman" pitchFamily="18" charset="0"/>
              </a:rPr>
              <a:t>th</a:t>
            </a:r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18A5BF"/>
                </a:solidFill>
                <a:cs typeface="Times New Roman" pitchFamily="18" charset="0"/>
              </a:rPr>
              <a:t>MEETING OF THE INTOSAI WG ON KNI IN </a:t>
            </a:r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ITALY (ROME) </a:t>
            </a:r>
            <a:r>
              <a:rPr lang="en-US" sz="3600" b="1" dirty="0">
                <a:solidFill>
                  <a:srgbClr val="18A5BF"/>
                </a:solidFill>
                <a:cs typeface="Times New Roman" pitchFamily="18" charset="0"/>
              </a:rPr>
              <a:t>IN </a:t>
            </a:r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MARCH 2018</a:t>
            </a:r>
            <a:endParaRPr lang="en-US" sz="3600" b="1" dirty="0">
              <a:solidFill>
                <a:srgbClr val="18A5BF"/>
              </a:solidFill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5" y="85558"/>
            <a:ext cx="1760743" cy="13470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57010" y="555787"/>
            <a:ext cx="11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WORKING GROUP ACTIVITIES REPORT (2018 – 2019)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6219" y="2990172"/>
            <a:ext cx="1460106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final report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on the subproject “KNI systems and public governance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”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(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SAI of Brazil</a:t>
            </a:r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)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.</a:t>
            </a:r>
          </a:p>
          <a:p>
            <a:pPr marL="342900" lvl="1" indent="-342900" algn="just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progress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report on the Guidance on audit of the use and development of key national indicators (GUID). </a:t>
            </a:r>
          </a:p>
          <a:p>
            <a:pPr marL="342900" lvl="1" indent="-342900" algn="just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progress report on the Guidance on audit of reliability of macroeconomic forecasts.</a:t>
            </a:r>
          </a:p>
          <a:p>
            <a:pPr marL="342900" lvl="1" indent="-342900" algn="just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</a:t>
            </a:r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Experts</a:t>
            </a:r>
            <a:r>
              <a:rPr lang="de-DE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Panel on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“Indicators to monitor sustainable development: challenges and recent developments”.</a:t>
            </a:r>
          </a:p>
          <a:p>
            <a:pPr marL="342900" lvl="1" indent="-342900" algn="just"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Discussion of the XXIII INCOSAI Theme II “The role of the Supreme Audit Institutions in the achievement of the national priorities and goals”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20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83" y="267922"/>
            <a:ext cx="880272" cy="903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8372D-0A58-9A40-AE6C-8E24D24CC548}"/>
              </a:ext>
            </a:extLst>
          </p:cNvPr>
          <p:cNvSpPr txBox="1"/>
          <p:nvPr/>
        </p:nvSpPr>
        <p:spPr>
          <a:xfrm>
            <a:off x="17044098" y="497864"/>
            <a:ext cx="34015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6FE0-1CF5-4249-83D9-399C70D21753}"/>
              </a:ext>
            </a:extLst>
          </p:cNvPr>
          <p:cNvSpPr txBox="1"/>
          <p:nvPr/>
        </p:nvSpPr>
        <p:spPr>
          <a:xfrm>
            <a:off x="2156219" y="2199850"/>
            <a:ext cx="152280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MEMBERSHIP</a:t>
            </a:r>
            <a:endParaRPr lang="en-US" sz="3600" b="1" dirty="0">
              <a:solidFill>
                <a:srgbClr val="18A5BF"/>
              </a:solidFill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5" y="85558"/>
            <a:ext cx="1760743" cy="13470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57010" y="555787"/>
            <a:ext cx="11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WORKING GROUP ACTIVITIES REPORT (2018 – 2019) 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256037" y="4231272"/>
            <a:ext cx="16128220" cy="363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New 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members: </a:t>
            </a:r>
            <a:endParaRPr lang="en-US" sz="160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0" lvl="1" algn="just">
              <a:lnSpc>
                <a:spcPct val="170000"/>
              </a:lnSpc>
              <a:defRPr/>
            </a:pP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the </a:t>
            </a: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SAI of </a:t>
            </a:r>
            <a:r>
              <a:rPr lang="en-US" sz="14400" b="1" dirty="0">
                <a:solidFill>
                  <a:srgbClr val="F60023"/>
                </a:solidFill>
              </a:rPr>
              <a:t>Azerbaijan</a:t>
            </a:r>
          </a:p>
          <a:p>
            <a:pPr marL="0" lvl="1" algn="just">
              <a:lnSpc>
                <a:spcPct val="170000"/>
              </a:lnSpc>
              <a:defRPr/>
            </a:pP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									the </a:t>
            </a: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SAI of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sz="14400" b="1" dirty="0">
                <a:solidFill>
                  <a:srgbClr val="F60023"/>
                </a:solidFill>
              </a:rPr>
              <a:t>Belarus</a:t>
            </a:r>
          </a:p>
          <a:p>
            <a:pPr marL="0" lvl="1" algn="just">
              <a:lnSpc>
                <a:spcPct val="170000"/>
              </a:lnSpc>
              <a:defRPr/>
            </a:pP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																	the </a:t>
            </a: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SAI 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of </a:t>
            </a:r>
            <a:r>
              <a:rPr lang="en-US" sz="14400" b="1" dirty="0">
                <a:solidFill>
                  <a:srgbClr val="F60023"/>
                </a:solidFill>
              </a:rPr>
              <a:t>Kuwait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endParaRPr lang="en-US" sz="160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New observer: </a:t>
            </a: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</a:t>
            </a:r>
          </a:p>
          <a:p>
            <a:pPr marL="3200400" lvl="8" algn="just">
              <a:defRPr/>
            </a:pP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</a:t>
            </a:r>
            <a:endParaRPr lang="en-US" sz="160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3200400" lvl="8" algn="just">
              <a:defRPr/>
            </a:pP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the </a:t>
            </a: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African Organization of 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English-speaking</a:t>
            </a:r>
          </a:p>
          <a:p>
            <a:pPr marL="3200400" lvl="8" algn="just">
              <a:defRPr/>
            </a:pP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Supreme </a:t>
            </a:r>
            <a:r>
              <a:rPr lang="en-US" sz="160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Audit Institutions (</a:t>
            </a:r>
            <a:r>
              <a:rPr lang="en-US" sz="14400" b="1" dirty="0">
                <a:solidFill>
                  <a:srgbClr val="F60023"/>
                </a:solidFill>
              </a:rPr>
              <a:t>AFROSAI-E</a:t>
            </a:r>
            <a:r>
              <a:rPr lang="en-US" sz="16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)</a:t>
            </a:r>
            <a:endParaRPr lang="ru-RU" sz="21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090" y="3002332"/>
            <a:ext cx="2630936" cy="16077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977" y="3848716"/>
            <a:ext cx="2630936" cy="16506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7657" y="4818234"/>
            <a:ext cx="2619626" cy="1650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46" y="7246910"/>
            <a:ext cx="3428571" cy="200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8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83" y="267922"/>
            <a:ext cx="880272" cy="903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8372D-0A58-9A40-AE6C-8E24D24CC548}"/>
              </a:ext>
            </a:extLst>
          </p:cNvPr>
          <p:cNvSpPr txBox="1"/>
          <p:nvPr/>
        </p:nvSpPr>
        <p:spPr>
          <a:xfrm>
            <a:off x="17044098" y="497864"/>
            <a:ext cx="34015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6FE0-1CF5-4249-83D9-399C70D21753}"/>
              </a:ext>
            </a:extLst>
          </p:cNvPr>
          <p:cNvSpPr txBox="1"/>
          <p:nvPr/>
        </p:nvSpPr>
        <p:spPr>
          <a:xfrm>
            <a:off x="2156219" y="2199850"/>
            <a:ext cx="1522803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18A5BF"/>
                </a:solidFill>
                <a:cs typeface="Times New Roman" pitchFamily="18" charset="0"/>
              </a:rPr>
              <a:t>REPORT ON THE INTOSAI WORKING GROUP ON KNI ACTIVITIES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5" y="85558"/>
            <a:ext cx="1760743" cy="13470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57010" y="555787"/>
            <a:ext cx="11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WORKING GROUP ACTIVITIES REPORT (2018 – 2019)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25618" y="4670788"/>
            <a:ext cx="103279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  <a:defRPr/>
            </a:pP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10</a:t>
            </a:r>
            <a:r>
              <a:rPr lang="en-US" sz="3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INTOSAI KSC Steering Committee Meeting</a:t>
            </a:r>
          </a:p>
          <a:p>
            <a:pPr algn="just">
              <a:spcAft>
                <a:spcPts val="240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                                              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      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(August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</a:t>
            </a:r>
            <a:r>
              <a:rPr lang="ru-RU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8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 Uganda)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3714E31-B9F1-8A4D-9A32-9DC928B47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6629" y="4802722"/>
            <a:ext cx="1407513" cy="154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0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83" y="267922"/>
            <a:ext cx="880272" cy="903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8372D-0A58-9A40-AE6C-8E24D24CC548}"/>
              </a:ext>
            </a:extLst>
          </p:cNvPr>
          <p:cNvSpPr txBox="1"/>
          <p:nvPr/>
        </p:nvSpPr>
        <p:spPr>
          <a:xfrm>
            <a:off x="17044098" y="497864"/>
            <a:ext cx="34015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6FE0-1CF5-4249-83D9-399C70D21753}"/>
              </a:ext>
            </a:extLst>
          </p:cNvPr>
          <p:cNvSpPr txBox="1"/>
          <p:nvPr/>
        </p:nvSpPr>
        <p:spPr>
          <a:xfrm>
            <a:off x="2156219" y="2199850"/>
            <a:ext cx="1460106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18A5BF"/>
                </a:solidFill>
                <a:cs typeface="Times New Roman" pitchFamily="18" charset="0"/>
              </a:rPr>
              <a:t>GUIDANCE ON AUDIT OF THE USE AND </a:t>
            </a:r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DEVELOPMENT</a:t>
            </a:r>
          </a:p>
          <a:p>
            <a:pPr algn="ctr"/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OF </a:t>
            </a:r>
            <a:r>
              <a:rPr lang="en-US" sz="3600" b="1" dirty="0">
                <a:solidFill>
                  <a:srgbClr val="18A5BF"/>
                </a:solidFill>
                <a:cs typeface="Times New Roman" pitchFamily="18" charset="0"/>
              </a:rPr>
              <a:t>KEY NATIONAL INDICATORS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5" y="85558"/>
            <a:ext cx="1760743" cy="13470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57010" y="555787"/>
            <a:ext cx="11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WORKING GROUP ACTIVITIES REPORT (2018 – 2019)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6219" y="3889731"/>
            <a:ext cx="146010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Preliminary  draft						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								July 2018</a:t>
            </a:r>
          </a:p>
          <a:p>
            <a:pPr algn="just">
              <a:spcAft>
                <a:spcPts val="2400"/>
              </a:spcAft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	Comments from  </a:t>
            </a:r>
            <a:r>
              <a:rPr lang="en-US" sz="3600" b="1" dirty="0" smtClean="0">
                <a:solidFill>
                  <a:srgbClr val="F60023"/>
                </a:solidFill>
              </a:rPr>
              <a:t>AFROSAI</a:t>
            </a:r>
            <a:r>
              <a:rPr lang="ru-RU" sz="3600" b="1" dirty="0" smtClean="0">
                <a:solidFill>
                  <a:srgbClr val="F60023"/>
                </a:solidFill>
              </a:rPr>
              <a:t>-</a:t>
            </a:r>
            <a:r>
              <a:rPr lang="en-US" sz="3600" b="1" dirty="0" smtClean="0">
                <a:solidFill>
                  <a:srgbClr val="F60023"/>
                </a:solidFill>
              </a:rPr>
              <a:t>E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 SAI of </a:t>
            </a:r>
            <a:r>
              <a:rPr lang="en-US" sz="3600" b="1" dirty="0" smtClean="0">
                <a:solidFill>
                  <a:srgbClr val="F60023"/>
                </a:solidFill>
              </a:rPr>
              <a:t>Austria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 SAI of </a:t>
            </a:r>
            <a:r>
              <a:rPr lang="en-US" sz="3600" b="1" dirty="0" smtClean="0">
                <a:solidFill>
                  <a:srgbClr val="F60023"/>
                </a:solidFill>
              </a:rPr>
              <a:t>Bulgaria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60023"/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SAI of </a:t>
            </a:r>
            <a:r>
              <a:rPr lang="en-US" sz="3600" b="1" dirty="0" smtClean="0">
                <a:solidFill>
                  <a:srgbClr val="F60023"/>
                </a:solidFill>
              </a:rPr>
              <a:t>Slovakia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and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SAI of </a:t>
            </a:r>
            <a:r>
              <a:rPr lang="en-US" sz="3600" b="1" dirty="0" smtClean="0">
                <a:solidFill>
                  <a:srgbClr val="F60023"/>
                </a:solidFill>
              </a:rPr>
              <a:t>Pakistan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Exposure draft  															 October 2018</a:t>
            </a:r>
          </a:p>
          <a:p>
            <a:pPr algn="just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Comments from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3600" b="1" dirty="0">
                <a:solidFill>
                  <a:srgbClr val="F60023"/>
                </a:solidFill>
              </a:rPr>
              <a:t>FIPP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liaison, the </a:t>
            </a:r>
            <a:r>
              <a:rPr lang="en-US" sz="3600" b="1" dirty="0">
                <a:solidFill>
                  <a:srgbClr val="F60023"/>
                </a:solidFill>
              </a:rPr>
              <a:t>CAS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</a:t>
            </a:r>
            <a:r>
              <a:rPr lang="en-US" sz="3600" b="1" dirty="0">
                <a:solidFill>
                  <a:srgbClr val="F60023"/>
                </a:solidFill>
              </a:rPr>
              <a:t>PAS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, </a:t>
            </a:r>
          </a:p>
          <a:p>
            <a:pPr algn="just">
              <a:spcAft>
                <a:spcPts val="2400"/>
              </a:spcAft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and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INTOSAI Working group on </a:t>
            </a:r>
            <a:r>
              <a:rPr lang="en-US" sz="3600" b="1" dirty="0" smtClean="0">
                <a:solidFill>
                  <a:srgbClr val="F60023"/>
                </a:solidFill>
              </a:rPr>
              <a:t>Program Evaluation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Public exposure of the Exposure draft							  December 2018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73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83" y="267922"/>
            <a:ext cx="880272" cy="903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8372D-0A58-9A40-AE6C-8E24D24CC548}"/>
              </a:ext>
            </a:extLst>
          </p:cNvPr>
          <p:cNvSpPr txBox="1"/>
          <p:nvPr/>
        </p:nvSpPr>
        <p:spPr>
          <a:xfrm>
            <a:off x="17044098" y="497864"/>
            <a:ext cx="34015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6FE0-1CF5-4249-83D9-399C70D21753}"/>
              </a:ext>
            </a:extLst>
          </p:cNvPr>
          <p:cNvSpPr txBox="1"/>
          <p:nvPr/>
        </p:nvSpPr>
        <p:spPr>
          <a:xfrm>
            <a:off x="2156219" y="2199850"/>
            <a:ext cx="146010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18A5BF"/>
                </a:solidFill>
                <a:cs typeface="Times New Roman" pitchFamily="18" charset="0"/>
              </a:rPr>
              <a:t>GUIDANCE ON AUDIT OF RELIABILITY OF MACROECONOMIC FORECASTS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5" y="85558"/>
            <a:ext cx="1760743" cy="13470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57010" y="555787"/>
            <a:ext cx="11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WORKING GROUP ACTIVITIES REPORT (2018 – 2019)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053959" y="3546831"/>
            <a:ext cx="10703323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quality level of the Guidance is supposed to be </a:t>
            </a:r>
            <a:r>
              <a:rPr lang="en-US" sz="3600" dirty="0">
                <a:solidFill>
                  <a:srgbClr val="F60023"/>
                </a:solidFill>
              </a:rPr>
              <a:t>QA-1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which implies that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products’ quality assurance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processes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will be 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broadly 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equivalent to INTOSAI due 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process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and include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 period of transparent public exposure.</a:t>
            </a: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The </a:t>
            </a:r>
            <a:r>
              <a:rPr lang="en-US" sz="3600" dirty="0">
                <a:solidFill>
                  <a:srgbClr val="FF0000"/>
                </a:solidFill>
                <a:cs typeface="Times New Roman" pitchFamily="18" charset="0"/>
              </a:rPr>
              <a:t>Preliminary  </a:t>
            </a:r>
            <a:r>
              <a:rPr lang="en-US" sz="3600" dirty="0" smtClean="0">
                <a:solidFill>
                  <a:srgbClr val="FF0000"/>
                </a:solidFill>
                <a:cs typeface="Times New Roman" pitchFamily="18" charset="0"/>
              </a:rPr>
              <a:t>draft:</a:t>
            </a: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endParaRPr lang="en-US" sz="36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algn="just"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	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	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3157010" y="3704486"/>
            <a:ext cx="2402407" cy="3380236"/>
            <a:chOff x="3157010" y="3704486"/>
            <a:chExt cx="2402407" cy="3380236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AC350D50-D144-4968-9D3B-17CC81494DD7}"/>
                </a:ext>
              </a:extLst>
            </p:cNvPr>
            <p:cNvSpPr txBox="1">
              <a:spLocks/>
            </p:cNvSpPr>
            <p:nvPr/>
          </p:nvSpPr>
          <p:spPr>
            <a:xfrm>
              <a:off x="3157010" y="3704486"/>
              <a:ext cx="2402407" cy="33802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900" dirty="0" smtClean="0"/>
            </a:p>
            <a:p>
              <a:endParaRPr lang="en-US" sz="900" dirty="0"/>
            </a:p>
            <a:p>
              <a:endParaRPr lang="en-US" sz="900" dirty="0" smtClean="0"/>
            </a:p>
            <a:p>
              <a:endParaRPr lang="en-US" sz="900" dirty="0"/>
            </a:p>
            <a:p>
              <a:endParaRPr lang="en-US" sz="900" dirty="0" smtClean="0"/>
            </a:p>
            <a:p>
              <a:endParaRPr lang="en-US" sz="900" dirty="0"/>
            </a:p>
            <a:p>
              <a:endParaRPr lang="en-US" sz="900" dirty="0" smtClean="0"/>
            </a:p>
            <a:p>
              <a:r>
                <a:rPr lang="en-US" dirty="0" smtClean="0"/>
                <a:t>Quality </a:t>
              </a:r>
              <a:r>
                <a:rPr lang="en-US" dirty="0"/>
                <a:t>assuring INTOSAI public goods that are developed and published outside the Due process</a:t>
              </a:r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57010" y="3704486"/>
              <a:ext cx="2402407" cy="808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1249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4291" y="252853"/>
            <a:ext cx="880272" cy="903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8372D-0A58-9A40-AE6C-8E24D24CC548}"/>
              </a:ext>
            </a:extLst>
          </p:cNvPr>
          <p:cNvSpPr txBox="1"/>
          <p:nvPr/>
        </p:nvSpPr>
        <p:spPr>
          <a:xfrm>
            <a:off x="17044098" y="497864"/>
            <a:ext cx="34015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6FE0-1CF5-4249-83D9-399C70D21753}"/>
              </a:ext>
            </a:extLst>
          </p:cNvPr>
          <p:cNvSpPr txBox="1"/>
          <p:nvPr/>
        </p:nvSpPr>
        <p:spPr>
          <a:xfrm>
            <a:off x="2153227" y="2199850"/>
            <a:ext cx="146010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Cooperation with international organizations</a:t>
            </a:r>
            <a:endParaRPr lang="en-US" sz="3600" b="1" dirty="0">
              <a:solidFill>
                <a:srgbClr val="18A5BF"/>
              </a:solidFill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5" y="85558"/>
            <a:ext cx="1760743" cy="13470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57010" y="555787"/>
            <a:ext cx="11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WORKING GROUP ACTIVITIES REPORT (2018 – 2019)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384613" y="2916224"/>
            <a:ext cx="146010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11th meeting of the Expert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group on KNI  of the CIS Member States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was held in Italy along with the WG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meeting</a:t>
            </a: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Council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of Heads of the Supreme Audit Institutions of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CIS countries decided to discontinue the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Expert </a:t>
            </a: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group activities and incorporate its activities in the Working Group </a:t>
            </a: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SAI of Russia and the OECD had a high-level meeting on 20 March that contributed to sharing experience in using KNI for measuring socio-economic progress</a:t>
            </a: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The meeting also focused on the development of INTOSAI – OECD cooperation agreement</a:t>
            </a:r>
          </a:p>
        </p:txBody>
      </p:sp>
    </p:spTree>
    <p:extLst>
      <p:ext uri="{BB962C8B-B14F-4D97-AF65-F5344CB8AC3E}">
        <p14:creationId xmlns:p14="http://schemas.microsoft.com/office/powerpoint/2010/main" val="55029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E3FDB7E-E078-D44D-92E3-9A671D90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283" y="267922"/>
            <a:ext cx="880272" cy="9031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018372D-0A58-9A40-AE6C-8E24D24CC548}"/>
              </a:ext>
            </a:extLst>
          </p:cNvPr>
          <p:cNvSpPr txBox="1"/>
          <p:nvPr/>
        </p:nvSpPr>
        <p:spPr>
          <a:xfrm>
            <a:off x="17044098" y="497864"/>
            <a:ext cx="34015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9D16ECB5-0FC2-8A48-9940-7C7FF1D143CE}"/>
              </a:ext>
            </a:extLst>
          </p:cNvPr>
          <p:cNvCxnSpPr/>
          <p:nvPr/>
        </p:nvCxnSpPr>
        <p:spPr>
          <a:xfrm>
            <a:off x="0" y="1617964"/>
            <a:ext cx="18280340" cy="0"/>
          </a:xfrm>
          <a:prstGeom prst="line">
            <a:avLst/>
          </a:prstGeom>
          <a:ln w="15875">
            <a:solidFill>
              <a:srgbClr val="DB39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A26FE0-1CF5-4249-83D9-399C70D21753}"/>
              </a:ext>
            </a:extLst>
          </p:cNvPr>
          <p:cNvSpPr txBox="1"/>
          <p:nvPr/>
        </p:nvSpPr>
        <p:spPr>
          <a:xfrm>
            <a:off x="2156219" y="2199850"/>
            <a:ext cx="1460106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600" b="1" dirty="0">
                <a:solidFill>
                  <a:srgbClr val="18A5BF"/>
                </a:solidFill>
                <a:cs typeface="Times New Roman" pitchFamily="18" charset="0"/>
              </a:rPr>
              <a:t>MAIN ACTIVITIES OF THE INTOSAI WORKING GROUP ON KNI IN </a:t>
            </a:r>
            <a:r>
              <a:rPr lang="en-US" sz="3600" b="1" dirty="0" smtClean="0">
                <a:solidFill>
                  <a:srgbClr val="18A5BF"/>
                </a:solidFill>
                <a:cs typeface="Times New Roman" pitchFamily="18" charset="0"/>
              </a:rPr>
              <a:t>2019</a:t>
            </a:r>
            <a:endParaRPr lang="en-US" sz="3600" b="1" dirty="0">
              <a:solidFill>
                <a:srgbClr val="18A5BF"/>
              </a:solidFill>
              <a:cs typeface="Times New Roman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1FAAD02-41AC-D84B-9241-0807FE8F3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75" y="85558"/>
            <a:ext cx="1760743" cy="13470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3157010" y="555787"/>
            <a:ext cx="1196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WORKING GROUP ACTIVITIES REPORT (2018 – 2019)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56219" y="3735090"/>
            <a:ext cx="146010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Concluding the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Guidance on audit of the use and development of key national indicators.</a:t>
            </a: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Concluding the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Guidance on audit of reliability of macroeconomic forecasts.</a:t>
            </a: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Promoting INTOSAI – OECD cooperation.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571500" indent="-571500" algn="just">
              <a:spcAft>
                <a:spcPts val="2400"/>
              </a:spcAft>
              <a:buFont typeface="Arial" panose="020B0604020202020204" pitchFamily="34" charset="0"/>
              <a:buChar char="•"/>
              <a:defRPr/>
            </a:pPr>
            <a:r>
              <a:rPr lang="en-US" sz="36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Deciding on the future of the WG, its goals and directions.</a:t>
            </a:r>
          </a:p>
          <a:p>
            <a:pPr algn="just">
              <a:spcAft>
                <a:spcPts val="2400"/>
              </a:spcAft>
              <a:defRPr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5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A4DD82-6DB7-B441-AA8B-9C5534E2146A}"/>
              </a:ext>
            </a:extLst>
          </p:cNvPr>
          <p:cNvSpPr txBox="1"/>
          <p:nvPr/>
        </p:nvSpPr>
        <p:spPr>
          <a:xfrm>
            <a:off x="6994559" y="4042889"/>
            <a:ext cx="6268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18A5BF"/>
                </a:solidFill>
                <a:cs typeface="Times New Roman" pitchFamily="18" charset="0"/>
              </a:rPr>
              <a:t>THANK YOU</a:t>
            </a:r>
            <a:r>
              <a:rPr lang="ru-RU" sz="5400" b="1" dirty="0" smtClean="0">
                <a:solidFill>
                  <a:srgbClr val="18A5BF"/>
                </a:solidFill>
                <a:cs typeface="Times New Roman" pitchFamily="18" charset="0"/>
              </a:rPr>
              <a:t>!</a:t>
            </a:r>
            <a:endParaRPr lang="ru-RU" sz="5400" b="1" dirty="0">
              <a:solidFill>
                <a:srgbClr val="18A5B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329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1210</TotalTime>
  <Words>385</Words>
  <Application>Microsoft Office PowerPoint</Application>
  <PresentationFormat>Произвольный</PresentationFormat>
  <Paragraphs>74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Ивасечко </cp:lastModifiedBy>
  <cp:revision>77</cp:revision>
  <cp:lastPrinted>2019-02-05T13:30:22Z</cp:lastPrinted>
  <dcterms:created xsi:type="dcterms:W3CDTF">2019-02-05T06:32:05Z</dcterms:created>
  <dcterms:modified xsi:type="dcterms:W3CDTF">2019-03-27T15:59:28Z</dcterms:modified>
</cp:coreProperties>
</file>