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</p:sldMasterIdLst>
  <p:notesMasterIdLst>
    <p:notesMasterId r:id="rId33"/>
  </p:notesMasterIdLst>
  <p:handoutMasterIdLst>
    <p:handoutMasterId r:id="rId34"/>
  </p:handoutMasterIdLst>
  <p:sldIdLst>
    <p:sldId id="352" r:id="rId5"/>
    <p:sldId id="331" r:id="rId6"/>
    <p:sldId id="329" r:id="rId7"/>
    <p:sldId id="330" r:id="rId8"/>
    <p:sldId id="332" r:id="rId9"/>
    <p:sldId id="361" r:id="rId10"/>
    <p:sldId id="333" r:id="rId11"/>
    <p:sldId id="302" r:id="rId12"/>
    <p:sldId id="305" r:id="rId13"/>
    <p:sldId id="324" r:id="rId14"/>
    <p:sldId id="359" r:id="rId15"/>
    <p:sldId id="358" r:id="rId16"/>
    <p:sldId id="338" r:id="rId17"/>
    <p:sldId id="351" r:id="rId18"/>
    <p:sldId id="339" r:id="rId19"/>
    <p:sldId id="360" r:id="rId20"/>
    <p:sldId id="337" r:id="rId21"/>
    <p:sldId id="344" r:id="rId22"/>
    <p:sldId id="349" r:id="rId23"/>
    <p:sldId id="353" r:id="rId24"/>
    <p:sldId id="355" r:id="rId25"/>
    <p:sldId id="356" r:id="rId26"/>
    <p:sldId id="357" r:id="rId27"/>
    <p:sldId id="350" r:id="rId28"/>
    <p:sldId id="340" r:id="rId29"/>
    <p:sldId id="354" r:id="rId30"/>
    <p:sldId id="342" r:id="rId31"/>
    <p:sldId id="307" r:id="rId32"/>
  </p:sldIdLst>
  <p:sldSz cx="9144000" cy="5715000" type="screen16x10"/>
  <p:notesSz cx="6669088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6C0"/>
    <a:srgbClr val="270DE5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1" autoAdjust="0"/>
  </p:normalViewPr>
  <p:slideViewPr>
    <p:cSldViewPr snapToGrid="0" snapToObjects="1">
      <p:cViewPr varScale="1">
        <p:scale>
          <a:sx n="130" d="100"/>
          <a:sy n="130" d="100"/>
        </p:scale>
        <p:origin x="1074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54297639123886E-2"/>
          <c:y val="4.2328001968503934E-2"/>
          <c:w val="0.76851931088946079"/>
          <c:h val="0.64255757874015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Armenia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Is  forecasts developed?</c:v>
                </c:pt>
                <c:pt idx="1">
                  <c:v>Does the SAI audit the  forecasts during the budgetary process?</c:v>
                </c:pt>
                <c:pt idx="2">
                  <c:v>Does the SAI participate in the selection of forecast indicators?</c:v>
                </c:pt>
                <c:pt idx="3">
                  <c:v>Does the SAI asess the quality of the projections in strategic decision making process?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3-4C2C-A492-3A08D61969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Belarus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Is  forecasts developed?</c:v>
                </c:pt>
                <c:pt idx="1">
                  <c:v>Does the SAI audit the  forecasts during the budgetary process?</c:v>
                </c:pt>
                <c:pt idx="2">
                  <c:v>Does the SAI participate in the selection of forecast indicators?</c:v>
                </c:pt>
                <c:pt idx="3">
                  <c:v>Does the SAI asess the quality of the projections in strategic decision making process?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3-4C2C-A492-3A08D61969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Kyrgystan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Is  forecasts developed?</c:v>
                </c:pt>
                <c:pt idx="1">
                  <c:v>Does the SAI audit the  forecasts during the budgetary process?</c:v>
                </c:pt>
                <c:pt idx="2">
                  <c:v>Does the SAI participate in the selection of forecast indicators?</c:v>
                </c:pt>
                <c:pt idx="3">
                  <c:v>Does the SAI asess the quality of the projections in strategic decision making process?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3-4C2C-A492-3A08D61969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Tajikistan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Is  forecasts developed?</c:v>
                </c:pt>
                <c:pt idx="1">
                  <c:v>Does the SAI audit the  forecasts during the budgetary process?</c:v>
                </c:pt>
                <c:pt idx="2">
                  <c:v>Does the SAI participate in the selection of forecast indicators?</c:v>
                </c:pt>
                <c:pt idx="3">
                  <c:v>Does the SAI asess the quality of the projections in strategic decision making process?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73-4C2C-A492-3A08D619692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Is  forecasts developed?</c:v>
                </c:pt>
                <c:pt idx="1">
                  <c:v>Does the SAI audit the  forecasts during the budgetary process?</c:v>
                </c:pt>
                <c:pt idx="2">
                  <c:v>Does the SAI participate in the selection of forecast indicators?</c:v>
                </c:pt>
                <c:pt idx="3">
                  <c:v>Does the SAI asess the quality of the projections in strategic decision making process?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3-4C2C-A492-3A08D6196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828096"/>
        <c:axId val="188590336"/>
      </c:barChart>
      <c:catAx>
        <c:axId val="20582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0336"/>
        <c:crossesAt val="0"/>
        <c:auto val="1"/>
        <c:lblAlgn val="ctr"/>
        <c:lblOffset val="100"/>
        <c:noMultiLvlLbl val="0"/>
      </c:catAx>
      <c:valAx>
        <c:axId val="1885903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28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59566147970311"/>
          <c:y val="4.0125492125984236E-2"/>
          <c:w val="0.14165942680781757"/>
          <c:h val="0.61349901574803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Armenia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legal framework</c:v>
                </c:pt>
                <c:pt idx="1">
                  <c:v>formation and regulation of the responsible body's activities</c:v>
                </c:pt>
                <c:pt idx="2">
                  <c:v>stuff qualification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B33-9F3A-0EEB2E919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Belarus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legal framework</c:v>
                </c:pt>
                <c:pt idx="1">
                  <c:v>formation and regulation of the responsible body's activities</c:v>
                </c:pt>
                <c:pt idx="2">
                  <c:v>stuff qualification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2-4B33-9F3A-0EEB2E919A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Kyrgystan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legal framework</c:v>
                </c:pt>
                <c:pt idx="1">
                  <c:v>formation and regulation of the responsible body's activities</c:v>
                </c:pt>
                <c:pt idx="2">
                  <c:v>stuff qualification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D2-4B33-9F3A-0EEB2E919A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Tajikistan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legal framework</c:v>
                </c:pt>
                <c:pt idx="1">
                  <c:v>formation and regulation of the responsible body's activities</c:v>
                </c:pt>
                <c:pt idx="2">
                  <c:v>stuff qualification 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D2-4B33-9F3A-0EEB2E919A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legal framework</c:v>
                </c:pt>
                <c:pt idx="1">
                  <c:v>formation and regulation of the responsible body's activities</c:v>
                </c:pt>
                <c:pt idx="2">
                  <c:v>stuff qualification 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2-4B33-9F3A-0EEB2E919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960640"/>
        <c:axId val="79623808"/>
      </c:barChart>
      <c:catAx>
        <c:axId val="1909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9623808"/>
        <c:crosses val="autoZero"/>
        <c:auto val="1"/>
        <c:lblAlgn val="ctr"/>
        <c:lblOffset val="100"/>
        <c:noMultiLvlLbl val="0"/>
      </c:catAx>
      <c:valAx>
        <c:axId val="796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0960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55380577427826"/>
          <c:y val="0.1334534940944882"/>
          <c:w val="0.16869734251968505"/>
          <c:h val="0.7235394203772594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7-40BE-A7F1-560220B3F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7-40BE-A7F1-560220B3F3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7-40BE-A7F1-560220B3F3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F7-40BE-A7F1-560220B3F35C}"/>
              </c:ext>
            </c:extLst>
          </c:dPt>
          <c:cat>
            <c:strRef>
              <c:f>Лист1!$A$2:$A$5</c:f>
              <c:strCache>
                <c:ptCount val="4"/>
                <c:pt idx="0">
                  <c:v>a priori</c:v>
                </c:pt>
                <c:pt idx="1">
                  <c:v>a posteriori</c:v>
                </c:pt>
                <c:pt idx="2">
                  <c:v>both</c:v>
                </c:pt>
                <c:pt idx="3">
                  <c:v>none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F7-40BE-A7F1-560220B3F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EFF0D6B1-248E-5848-A9D8-460E48B51439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E9B9281C-3E93-7446-B859-95EC807E5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48E3E501-3C54-4E46-8342-EA18D6ADB403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744538"/>
            <a:ext cx="59515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9671DC05-44F7-6040-AAB9-2752DF9A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1" y="5260505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ctr">
              <a:defRPr sz="4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7A013FF-4D20-42E9-A795-8E0153B60B7E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703571B5-F11F-4BE5-A04F-C294F2E44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5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9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7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7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0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0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1" y="354269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26" y="4848162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8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98297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/>
              <a:t>Development of the </a:t>
            </a:r>
          </a:p>
          <a:p>
            <a:pPr algn="l"/>
            <a:r>
              <a:rPr lang="en-GB" sz="3900" b="1" dirty="0"/>
              <a:t>Guidance on audit of reliability of macroeconomic forecasts</a:t>
            </a:r>
            <a:endParaRPr lang="ru-RU" sz="3900" dirty="0"/>
          </a:p>
          <a:p>
            <a:pPr algn="l"/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2500" b="1" dirty="0">
              <a:solidFill>
                <a:srgbClr val="1CA6C0"/>
              </a:solidFill>
              <a:latin typeface="+mn-lt"/>
              <a:cs typeface="PT Sans"/>
            </a:endParaRPr>
          </a:p>
          <a:p>
            <a:pPr algn="l"/>
            <a:r>
              <a:rPr lang="en-US" sz="2500" b="1" dirty="0">
                <a:solidFill>
                  <a:srgbClr val="1CA6C0"/>
                </a:solidFill>
                <a:latin typeface="+mn-lt"/>
                <a:cs typeface="PT Sans"/>
              </a:rPr>
              <a:t>Anton </a:t>
            </a:r>
            <a:r>
              <a:rPr lang="en-US" sz="2500" b="1" dirty="0" err="1">
                <a:solidFill>
                  <a:srgbClr val="1CA6C0"/>
                </a:solidFill>
                <a:latin typeface="+mn-lt"/>
                <a:cs typeface="PT Sans"/>
              </a:rPr>
              <a:t>Kosyanenko</a:t>
            </a:r>
            <a:r>
              <a:rPr lang="en-US" sz="2500" b="1" dirty="0">
                <a:solidFill>
                  <a:srgbClr val="1CA6C0"/>
                </a:solidFill>
                <a:latin typeface="+mn-lt"/>
                <a:cs typeface="PT Sans"/>
              </a:rPr>
              <a:t>, Accounts Chamber of the Russian Federation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8297" y="4972566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Italy, March 28, 2018</a:t>
            </a:r>
          </a:p>
        </p:txBody>
      </p:sp>
    </p:spTree>
    <p:extLst>
      <p:ext uri="{BB962C8B-B14F-4D97-AF65-F5344CB8AC3E}">
        <p14:creationId xmlns:p14="http://schemas.microsoft.com/office/powerpoint/2010/main" val="225404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04800"/>
            <a:ext cx="665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Practice of audit of macroeconomic forecasts in CIS countries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871" y="1394321"/>
            <a:ext cx="7358333" cy="2923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Survey of the role played by SAIs and institutional settings for the audits of macroeconomic forecasts in CIS countries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2017: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Armenia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Belarus</a:t>
            </a: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Kyrgyzstan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Russia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Tajikistan</a:t>
            </a: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871" y="4292782"/>
            <a:ext cx="7875918" cy="779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33 questions regarding the organization framework of macroeconomic forecasts development, role of SAIs, contents of the audits conducted etc.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8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9200" y="218540"/>
            <a:ext cx="665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CIS Survey results: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Participation in audit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09576321"/>
              </p:ext>
            </p:extLst>
          </p:nvPr>
        </p:nvGraphicFramePr>
        <p:xfrm>
          <a:off x="474453" y="1343947"/>
          <a:ext cx="86005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87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153182" y="4272025"/>
            <a:ext cx="1576621" cy="81068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endParaRPr lang="en-US" sz="1600" dirty="0">
              <a:cs typeface="Times New Roman" panose="02020603050405020304" pitchFamily="18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26660" y="4145503"/>
            <a:ext cx="1576621" cy="81068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endParaRPr lang="en-US" sz="1600" dirty="0">
              <a:cs typeface="Times New Roman" panose="02020603050405020304" pitchFamily="18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372" y="1774964"/>
            <a:ext cx="1331802" cy="5644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Center of the Government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8888" y="4017848"/>
            <a:ext cx="1576621" cy="81068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Other participants of Development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6781" y="2923446"/>
            <a:ext cx="1751293" cy="5644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Lead  Developer of the Forecast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65363" y="1411420"/>
            <a:ext cx="1482609" cy="727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Parliament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35" y="3740161"/>
            <a:ext cx="1386639" cy="5644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Statistical service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2964" y="3823701"/>
            <a:ext cx="1412189" cy="81068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“Auditor” </a:t>
            </a:r>
            <a:br>
              <a:rPr lang="en-US" sz="1600" dirty="0">
                <a:cs typeface="Times New Roman" panose="02020603050405020304" pitchFamily="18" charset="0"/>
              </a:rPr>
            </a:br>
            <a:r>
              <a:rPr lang="en-US" sz="1600" dirty="0">
                <a:cs typeface="Times New Roman" panose="02020603050405020304" pitchFamily="18" charset="0"/>
              </a:rPr>
              <a:t>or </a:t>
            </a:r>
            <a:br>
              <a:rPr lang="en-US" sz="1600" dirty="0">
                <a:cs typeface="Times New Roman" panose="02020603050405020304" pitchFamily="18" charset="0"/>
              </a:rPr>
            </a:br>
            <a:r>
              <a:rPr lang="en-US" sz="1600" dirty="0">
                <a:cs typeface="Times New Roman" panose="02020603050405020304" pitchFamily="18" charset="0"/>
              </a:rPr>
              <a:t>“Evaluator”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6656" y="1577416"/>
            <a:ext cx="1214290" cy="31824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Society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2740" y="5025984"/>
            <a:ext cx="721229" cy="31824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SAI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40022" y="5051633"/>
            <a:ext cx="941075" cy="5644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IFI or PBO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2368" y="5012085"/>
            <a:ext cx="941075" cy="31824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0" tIns="35662" rIns="0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Academia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27" y="5012084"/>
            <a:ext cx="941075" cy="5644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Expert Council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600020" y="3400230"/>
            <a:ext cx="0" cy="61761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2600020" y="3400230"/>
            <a:ext cx="541533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23" idx="0"/>
          </p:cNvCxnSpPr>
          <p:nvPr/>
        </p:nvCxnSpPr>
        <p:spPr>
          <a:xfrm flipH="1" flipV="1">
            <a:off x="1126854" y="3216703"/>
            <a:ext cx="1" cy="52345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139045" y="3205677"/>
            <a:ext cx="2017736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1139045" y="3014405"/>
            <a:ext cx="2002508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126854" y="2353648"/>
            <a:ext cx="12191" cy="6761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Стрелка углом вверх 100"/>
          <p:cNvSpPr/>
          <p:nvPr/>
        </p:nvSpPr>
        <p:spPr>
          <a:xfrm>
            <a:off x="4908074" y="2149276"/>
            <a:ext cx="1164054" cy="1106619"/>
          </a:xfrm>
          <a:prstGeom prst="bentUpArrow">
            <a:avLst>
              <a:gd name="adj1" fmla="val 4016"/>
              <a:gd name="adj2" fmla="val 8357"/>
              <a:gd name="adj3" fmla="val 21382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>
            <a:off x="6647972" y="1697857"/>
            <a:ext cx="762597" cy="77108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ru-RU" sz="1600"/>
          </a:p>
        </p:txBody>
      </p:sp>
      <p:cxnSp>
        <p:nvCxnSpPr>
          <p:cNvPr id="111" name="Прямая со стрелкой 110"/>
          <p:cNvCxnSpPr/>
          <p:nvPr/>
        </p:nvCxnSpPr>
        <p:spPr>
          <a:xfrm flipH="1">
            <a:off x="4251613" y="4634385"/>
            <a:ext cx="1522703" cy="404423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>
            <a:off x="5410959" y="4634385"/>
            <a:ext cx="363357" cy="404423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5774314" y="4634385"/>
            <a:ext cx="795989" cy="37770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5774315" y="4634385"/>
            <a:ext cx="1947867" cy="37769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210574" y="201283"/>
            <a:ext cx="665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Audit of Macroeconomic Forecasts</a:t>
            </a:r>
            <a:r>
              <a:rPr lang="ru-RU" sz="2800" b="1" dirty="0">
                <a:solidFill>
                  <a:srgbClr val="FFFFFF"/>
                </a:solidFill>
                <a:cs typeface="PT Sans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The possible participants</a:t>
            </a:r>
          </a:p>
        </p:txBody>
      </p:sp>
      <p:sp>
        <p:nvSpPr>
          <p:cNvPr id="63" name="Стрелка вправо 62"/>
          <p:cNvSpPr/>
          <p:nvPr/>
        </p:nvSpPr>
        <p:spPr>
          <a:xfrm rot="16200000">
            <a:off x="5517777" y="3303019"/>
            <a:ext cx="493642" cy="39939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981097" y="3045561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57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cs typeface="PT Sans"/>
              </a:rPr>
              <a:t>Presentation plan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1770678"/>
            <a:ext cx="8051800" cy="2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Project outline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Institutional framework for the Audit of reliability of macroeconomic forecasts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tx1"/>
                </a:solidFill>
              </a:rPr>
              <a:t>Structuring the subject matter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Concluding remarks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1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91060"/>
            <a:ext cx="6654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Review the best practice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5949" y="1437454"/>
            <a:ext cx="7057606" cy="36317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Analysis and systematization of audit reports and/or other published materials by SAIs: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15000"/>
              </a:lnSpc>
              <a:tabLst>
                <a:tab pos="201295" algn="l"/>
              </a:tabLst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Finland, audit report, 2016</a:t>
            </a: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Hungary article with results of audits in 2008-2012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Lithuania, audit report, 2014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Malta, audit report, 2014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Russia, audit reports, 2014-2017</a:t>
            </a: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8DDBE-D6F1-4BD0-8682-3EA9592A2D6E}"/>
              </a:ext>
            </a:extLst>
          </p:cNvPr>
          <p:cNvSpPr/>
          <p:nvPr/>
        </p:nvSpPr>
        <p:spPr>
          <a:xfrm>
            <a:off x="1165894" y="414718"/>
            <a:ext cx="6654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T Sans"/>
              </a:rPr>
              <a:t>Subject matter classification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42868" y="1422000"/>
            <a:ext cx="4873924" cy="472068"/>
          </a:xfrm>
          <a:prstGeom prst="flowChartAlternateProcess">
            <a:avLst/>
          </a:prstGeom>
          <a:solidFill>
            <a:schemeClr val="bg1"/>
          </a:solidFill>
          <a:ln w="38100" cmpd="sng"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  <a:gs pos="100000">
                  <a:srgbClr val="1CA6C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Audit of reliability of macroeconomic forecasts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41248" y="2139395"/>
            <a:ext cx="4438186" cy="472068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I. Assessment of organization framework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713248" y="2139395"/>
            <a:ext cx="4304371" cy="472068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rgbClr val="1CA6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Assessment of the forecasting process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60341" y="1994428"/>
            <a:ext cx="4505093" cy="1860"/>
          </a:xfrm>
          <a:prstGeom prst="line">
            <a:avLst/>
          </a:prstGeom>
          <a:ln>
            <a:gradFill flip="none" rotWithShape="1">
              <a:gsLst>
                <a:gs pos="0">
                  <a:srgbClr val="0070C0"/>
                </a:gs>
                <a:gs pos="50000">
                  <a:schemeClr val="accent5"/>
                </a:gs>
                <a:gs pos="100000">
                  <a:srgbClr val="1CA6C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2"/>
          </p:cNvCxnSpPr>
          <p:nvPr/>
        </p:nvCxnSpPr>
        <p:spPr>
          <a:xfrm>
            <a:off x="4679830" y="1894068"/>
            <a:ext cx="0" cy="1022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3" idx="0"/>
          </p:cNvCxnSpPr>
          <p:nvPr/>
        </p:nvCxnSpPr>
        <p:spPr>
          <a:xfrm>
            <a:off x="2360341" y="1996288"/>
            <a:ext cx="0" cy="143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4" idx="0"/>
          </p:cNvCxnSpPr>
          <p:nvPr/>
        </p:nvCxnSpPr>
        <p:spPr>
          <a:xfrm>
            <a:off x="6865433" y="1996288"/>
            <a:ext cx="1" cy="143107"/>
          </a:xfrm>
          <a:prstGeom prst="line">
            <a:avLst/>
          </a:prstGeom>
          <a:ln>
            <a:solidFill>
              <a:srgbClr val="1CA6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012631" y="2810794"/>
            <a:ext cx="2605898" cy="1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101571" y="2998794"/>
            <a:ext cx="1822120" cy="850224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I-1. Legal and methodological framework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458745" y="4012799"/>
            <a:ext cx="1784123" cy="784304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I-2. Relevance and sufficiency of indicators set</a:t>
            </a: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4679830" y="2998953"/>
            <a:ext cx="1677838" cy="850065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rgbClr val="1CA6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II-1. Reliability of statistics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459922" y="4012799"/>
            <a:ext cx="1836034" cy="784304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I-4. Coherence of the forecast with other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4799708" y="4012799"/>
            <a:ext cx="1963402" cy="784303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rgbClr val="1CA6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II-2.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Feasibility of assumptions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194509" y="4850473"/>
            <a:ext cx="2734556" cy="773950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I-5. Adequacy of internal control and evaluation procedures </a:t>
            </a:r>
          </a:p>
        </p:txBody>
      </p:sp>
      <p:cxnSp>
        <p:nvCxnSpPr>
          <p:cNvPr id="43" name="Прямая соединительная линия 42"/>
          <p:cNvCxnSpPr>
            <a:endCxn id="35" idx="0"/>
          </p:cNvCxnSpPr>
          <p:nvPr/>
        </p:nvCxnSpPr>
        <p:spPr>
          <a:xfrm>
            <a:off x="1012631" y="2818518"/>
            <a:ext cx="0" cy="180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38" idx="0"/>
          </p:cNvCxnSpPr>
          <p:nvPr/>
        </p:nvCxnSpPr>
        <p:spPr>
          <a:xfrm>
            <a:off x="5518749" y="2758881"/>
            <a:ext cx="0" cy="240072"/>
          </a:xfrm>
          <a:prstGeom prst="line">
            <a:avLst/>
          </a:prstGeom>
          <a:ln>
            <a:solidFill>
              <a:srgbClr val="1CA6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3" idx="2"/>
          </p:cNvCxnSpPr>
          <p:nvPr/>
        </p:nvCxnSpPr>
        <p:spPr>
          <a:xfrm>
            <a:off x="2360341" y="2611463"/>
            <a:ext cx="0" cy="199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373055" y="2818518"/>
            <a:ext cx="0" cy="2031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585967" y="2812189"/>
            <a:ext cx="0" cy="120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альтернативный процесс 31"/>
          <p:cNvSpPr/>
          <p:nvPr/>
        </p:nvSpPr>
        <p:spPr>
          <a:xfrm>
            <a:off x="2707469" y="2998793"/>
            <a:ext cx="1822120" cy="850224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I-3. Cooperation between ministries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117265" y="2810794"/>
            <a:ext cx="0" cy="120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32" idx="0"/>
          </p:cNvCxnSpPr>
          <p:nvPr/>
        </p:nvCxnSpPr>
        <p:spPr>
          <a:xfrm>
            <a:off x="3618529" y="2810794"/>
            <a:ext cx="0" cy="187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альтернативный процесс 60"/>
          <p:cNvSpPr/>
          <p:nvPr/>
        </p:nvSpPr>
        <p:spPr>
          <a:xfrm>
            <a:off x="7211683" y="2998953"/>
            <a:ext cx="1805936" cy="850065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rgbClr val="1CA6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II-3. Adequacy of the forecasting tools</a:t>
            </a:r>
          </a:p>
        </p:txBody>
      </p:sp>
      <p:cxnSp>
        <p:nvCxnSpPr>
          <p:cNvPr id="62" name="Прямая соединительная линия 61"/>
          <p:cNvCxnSpPr>
            <a:endCxn id="61" idx="0"/>
          </p:cNvCxnSpPr>
          <p:nvPr/>
        </p:nvCxnSpPr>
        <p:spPr>
          <a:xfrm flipH="1">
            <a:off x="8114651" y="2758881"/>
            <a:ext cx="3594" cy="240072"/>
          </a:xfrm>
          <a:prstGeom prst="line">
            <a:avLst/>
          </a:prstGeom>
          <a:ln>
            <a:solidFill>
              <a:srgbClr val="1CA6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>
          <a:xfrm>
            <a:off x="6865434" y="4011403"/>
            <a:ext cx="1963402" cy="784303"/>
          </a:xfrm>
          <a:prstGeom prst="flowChartAlternateProcess">
            <a:avLst/>
          </a:prstGeom>
          <a:solidFill>
            <a:schemeClr val="bg1"/>
          </a:solidFill>
          <a:ln w="38100" cmpd="sng">
            <a:solidFill>
              <a:srgbClr val="1CA6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II-4.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Forecast self-consistency</a:t>
            </a:r>
          </a:p>
        </p:txBody>
      </p:sp>
      <p:cxnSp>
        <p:nvCxnSpPr>
          <p:cNvPr id="72" name="Прямая соединительная линия 71"/>
          <p:cNvCxnSpPr>
            <a:stCxn id="14" idx="2"/>
          </p:cNvCxnSpPr>
          <p:nvPr/>
        </p:nvCxnSpPr>
        <p:spPr>
          <a:xfrm>
            <a:off x="6865434" y="2611463"/>
            <a:ext cx="1" cy="143107"/>
          </a:xfrm>
          <a:prstGeom prst="line">
            <a:avLst/>
          </a:prstGeom>
          <a:ln>
            <a:solidFill>
              <a:srgbClr val="1CA6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5518749" y="2757486"/>
            <a:ext cx="2605898" cy="1395"/>
          </a:xfrm>
          <a:prstGeom prst="line">
            <a:avLst/>
          </a:prstGeom>
          <a:ln>
            <a:solidFill>
              <a:srgbClr val="1CA6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585549" y="2758881"/>
            <a:ext cx="0" cy="1253918"/>
          </a:xfrm>
          <a:prstGeom prst="line">
            <a:avLst/>
          </a:prstGeom>
          <a:ln>
            <a:solidFill>
              <a:srgbClr val="1CA6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048500" y="2754570"/>
            <a:ext cx="0" cy="1253918"/>
          </a:xfrm>
          <a:prstGeom prst="line">
            <a:avLst/>
          </a:prstGeom>
          <a:ln>
            <a:solidFill>
              <a:srgbClr val="1CA6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5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01288"/>
            <a:ext cx="665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CIS Survey results: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Scope of the audits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24836229"/>
              </p:ext>
            </p:extLst>
          </p:nvPr>
        </p:nvGraphicFramePr>
        <p:xfrm>
          <a:off x="2903350" y="2100019"/>
          <a:ext cx="6096000" cy="320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279590408"/>
              </p:ext>
            </p:extLst>
          </p:nvPr>
        </p:nvGraphicFramePr>
        <p:xfrm>
          <a:off x="-61993" y="2305589"/>
          <a:ext cx="3301140" cy="272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2217" y="1474592"/>
            <a:ext cx="25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kind of forecasts quality assessment does the SAI conduct?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2617" y="1395220"/>
            <a:ext cx="4371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aspects of forecasts study are usually audited in the country?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4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cs typeface="PT Sans"/>
              </a:rPr>
              <a:t>Regulation and compliance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223" y="1452726"/>
            <a:ext cx="61247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I-1. Compliance of macroeconomic forecast methodology with the methodology’ requirements, rules and regulations laid down in international or national regulations</a:t>
            </a: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I-3. Cooperation between ministries (departments) in the process of forecast preparation, 	interdepartmental coordination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I-5. Evaluation of quality of internal controls and procedures in place, in particular  regarding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accuracy of a forecast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1486083"/>
            <a:ext cx="71437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2243739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2" y="2198019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3" y="1466080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3001457"/>
            <a:ext cx="71437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93" y="3583233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3" y="2981454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6" y="2198019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1" y="2152299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8" y="4094549"/>
            <a:ext cx="71437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4" y="4074546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806485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2" y="4760765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5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1772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cs typeface="PT Sans"/>
              </a:rPr>
              <a:t>Indicators and coherence with policies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5223" y="1849541"/>
            <a:ext cx="61247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I-2. Figures and indicators used in forecasting and the requirements applied to them</a:t>
            </a: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I-4. Coherence of the forecast with other government </a:t>
            </a:r>
            <a:r>
              <a:rPr lang="en-US" sz="2000" dirty="0">
                <a:cs typeface="Times New Roman" panose="02020603050405020304" pitchFamily="18" charset="0"/>
              </a:rPr>
              <a:t>activities, </a:t>
            </a:r>
            <a:r>
              <a:rPr lang="en-US" sz="2000" dirty="0" err="1">
                <a:cs typeface="Times New Roman" panose="02020603050405020304" pitchFamily="18" charset="0"/>
              </a:rPr>
              <a:t>programmes</a:t>
            </a:r>
            <a:r>
              <a:rPr lang="en-US" sz="2000" dirty="0">
                <a:cs typeface="Times New Roman" panose="02020603050405020304" pitchFamily="18" charset="0"/>
              </a:rPr>
              <a:t> and policy targets</a:t>
            </a:r>
            <a:endParaRPr lang="en-US" sz="2000" dirty="0"/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5" y="3063532"/>
            <a:ext cx="71437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1" y="3043529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4" y="3775468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9" y="3729748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6" y="1849541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7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1" y="1247277"/>
            <a:ext cx="6587855" cy="430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43930" y="3881884"/>
            <a:ext cx="1932319" cy="552091"/>
          </a:xfrm>
          <a:prstGeom prst="wedgeRoundRectCallout">
            <a:avLst>
              <a:gd name="adj1" fmla="val -48065"/>
              <a:gd name="adj2" fmla="val -120313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Statistics available in 2016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148420" y="1342843"/>
            <a:ext cx="1932319" cy="552091"/>
          </a:xfrm>
          <a:prstGeom prst="wedgeRoundRectCallout">
            <a:avLst>
              <a:gd name="adj1" fmla="val -59225"/>
              <a:gd name="adj2" fmla="val 76562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Statistics available in 2018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007079" y="3381554"/>
            <a:ext cx="1932319" cy="480201"/>
          </a:xfrm>
          <a:prstGeom prst="wedgeRoundRectCallout">
            <a:avLst>
              <a:gd name="adj1" fmla="val -2976"/>
              <a:gd name="adj2" fmla="val -137932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2016 midterm Forecast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Evaluation of the forecast accuracy</a:t>
            </a:r>
          </a:p>
        </p:txBody>
      </p:sp>
    </p:spTree>
    <p:extLst>
      <p:ext uri="{BB962C8B-B14F-4D97-AF65-F5344CB8AC3E}">
        <p14:creationId xmlns:p14="http://schemas.microsoft.com/office/powerpoint/2010/main" val="149017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cs typeface="PT Sans"/>
              </a:rPr>
              <a:t>Presentation plan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1770678"/>
            <a:ext cx="8051800" cy="2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Project outline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Institutional framework for the Audit of reliability of macroeconomic forecasts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Structuring the subject matter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Concluding remarks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7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1" y="1247277"/>
            <a:ext cx="6587855" cy="430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войная стрелка вверх/вниз 5"/>
          <p:cNvSpPr/>
          <p:nvPr/>
        </p:nvSpPr>
        <p:spPr>
          <a:xfrm>
            <a:off x="3398807" y="2199737"/>
            <a:ext cx="146649" cy="480201"/>
          </a:xfrm>
          <a:prstGeom prst="upDownArrow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873260" y="2439837"/>
            <a:ext cx="2165231" cy="647657"/>
          </a:xfrm>
          <a:prstGeom prst="wedgeRoundRectCallout">
            <a:avLst>
              <a:gd name="adj1" fmla="val -65340"/>
              <a:gd name="adj2" fmla="val -49771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1. Forecast error due to inaccuracy of statistics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2507411" y="2329133"/>
            <a:ext cx="146649" cy="480201"/>
          </a:xfrm>
          <a:prstGeom prst="upDownArrow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093343" y="3510272"/>
            <a:ext cx="2352533" cy="647657"/>
          </a:xfrm>
          <a:prstGeom prst="wedgeRoundRectCallout">
            <a:avLst>
              <a:gd name="adj1" fmla="val -25897"/>
              <a:gd name="adj2" fmla="val -153662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2. Forecast error due to incorrect  of assumptions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0" y="3509509"/>
            <a:ext cx="1981200" cy="805047"/>
          </a:xfrm>
          <a:prstGeom prst="wedgeRoundRectCallout">
            <a:avLst>
              <a:gd name="adj1" fmla="val 67700"/>
              <a:gd name="adj2" fmla="val -114016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3. Error due to deficiencies of  forecasting  tools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5894" y="180177"/>
            <a:ext cx="665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Evaluation of the forecast accuracy: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sources of the error</a:t>
            </a:r>
          </a:p>
        </p:txBody>
      </p:sp>
    </p:spTree>
    <p:extLst>
      <p:ext uri="{BB962C8B-B14F-4D97-AF65-F5344CB8AC3E}">
        <p14:creationId xmlns:p14="http://schemas.microsoft.com/office/powerpoint/2010/main" val="372883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II-1. Reliability of statistics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343" y="1681166"/>
            <a:ext cx="69528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that the up to date statistics is used in the forecasting process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 the accuracy of the statistics applied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 and articulate the magnitude of forecast bias due to inaccuracy of statistics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29" y="1480683"/>
            <a:ext cx="71437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29" y="2130891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28" y="2787503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27" y="3588378"/>
            <a:ext cx="714375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26" y="4172402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1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894" y="395827"/>
            <a:ext cx="665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II-2.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Feasibility of assumptions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73" y="1627603"/>
            <a:ext cx="738419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and articulate the underlying assumptions 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the assumptions coherence with policies activities and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be run during the forecasting period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that the most probable contingencies are taken into account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that probability of different scenarios is taken into account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3" y="1600173"/>
            <a:ext cx="71437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3" y="2250381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2" y="2906993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1" y="3707868"/>
            <a:ext cx="714375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0" y="4291892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04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894" y="395827"/>
            <a:ext cx="665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II-3. Adequacy of the forecasting tools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815" y="1922694"/>
            <a:ext cx="7867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and articulate the methods applied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the quality of in-sample fitting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the methods performance out of sample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3" y="1610079"/>
            <a:ext cx="71437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3" y="2260287"/>
            <a:ext cx="71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2" y="2916899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1" y="3717774"/>
            <a:ext cx="714375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0" y="4301798"/>
            <a:ext cx="71437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1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894" y="378575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Forecast self-consistency assessment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9" y="1337094"/>
            <a:ext cx="1867666" cy="154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9" y="2424023"/>
            <a:ext cx="2030298" cy="139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5" y="3519578"/>
            <a:ext cx="2023737" cy="153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50242" y="2509626"/>
                <a:ext cx="665423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G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𝐼𝑛𝑣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𝐸𝑥</m:t>
                    </m:r>
                    <m:r>
                      <a:rPr lang="ru-RU" sz="28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ru-RU" sz="2800" i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sz="2800" dirty="0"/>
                  <a:t>Δ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42" y="2509626"/>
                <a:ext cx="6654230" cy="1384995"/>
              </a:xfrm>
              <a:prstGeom prst="rect">
                <a:avLst/>
              </a:prstGeom>
              <a:blipFill rotWithShape="1">
                <a:blip r:embed="rId5"/>
                <a:stretch>
                  <a:fillRect b="-11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право 3"/>
          <p:cNvSpPr/>
          <p:nvPr/>
        </p:nvSpPr>
        <p:spPr>
          <a:xfrm>
            <a:off x="2268747" y="3157703"/>
            <a:ext cx="603849" cy="39939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33691" y="2224327"/>
            <a:ext cx="603849" cy="39939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33690" y="3886993"/>
            <a:ext cx="603849" cy="39939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58" y="3543614"/>
            <a:ext cx="2259848" cy="133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58" y="1628898"/>
            <a:ext cx="2259848" cy="138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68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cs typeface="PT Sans"/>
              </a:rPr>
              <a:t>Presentation plan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1770678"/>
            <a:ext cx="8051800" cy="2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Project outline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Institutional framework for the Audit of reliability of macroeconomic forecasts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Structuring the subject matter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tx1"/>
                </a:solidFill>
              </a:rPr>
              <a:t>Concluding remarks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8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8DDBE-D6F1-4BD0-8682-3EA9592A2D6E}"/>
              </a:ext>
            </a:extLst>
          </p:cNvPr>
          <p:cNvSpPr/>
          <p:nvPr/>
        </p:nvSpPr>
        <p:spPr>
          <a:xfrm>
            <a:off x="1267326" y="419612"/>
            <a:ext cx="6632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PT Sans"/>
              </a:rPr>
              <a:t>Testing the draft GUID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7359D7-E245-40DD-961A-31DCEA97724F}"/>
              </a:ext>
            </a:extLst>
          </p:cNvPr>
          <p:cNvSpPr/>
          <p:nvPr/>
        </p:nvSpPr>
        <p:spPr>
          <a:xfrm>
            <a:off x="405441" y="1408371"/>
            <a:ext cx="84366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/>
              <a:t>In order to ensure universal applicability the draft guidance is to be tested by the members of WGKNI with different national settings in relevant audit engagements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359D7-E245-40DD-961A-31DCEA97724F}"/>
              </a:ext>
            </a:extLst>
          </p:cNvPr>
          <p:cNvSpPr/>
          <p:nvPr/>
        </p:nvSpPr>
        <p:spPr>
          <a:xfrm>
            <a:off x="405439" y="2731145"/>
            <a:ext cx="84366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129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In order to test the Draft Guidance: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Conduct audits 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Conduct joint or parallel audits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Conduct other engagements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Analyze applicability of the Draft Guidance to the audits and other engagements already conducted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A0960-4A99-41D6-B6CF-F4AA9372F9B2}"/>
              </a:ext>
            </a:extLst>
          </p:cNvPr>
          <p:cNvSpPr txBox="1"/>
          <p:nvPr/>
        </p:nvSpPr>
        <p:spPr>
          <a:xfrm>
            <a:off x="3419832" y="2181828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Proposal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69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8DDBE-D6F1-4BD0-8682-3EA9592A2D6E}"/>
              </a:ext>
            </a:extLst>
          </p:cNvPr>
          <p:cNvSpPr/>
          <p:nvPr/>
        </p:nvSpPr>
        <p:spPr>
          <a:xfrm>
            <a:off x="1165894" y="154299"/>
            <a:ext cx="665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PT Sans"/>
              </a:rPr>
              <a:t>Project timeline – the proposed additional activities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288"/>
            <a:ext cx="9144000" cy="29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12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1189" y="434031"/>
            <a:ext cx="6596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Audit of reliability of macroeconomic forecasts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5179" y="2872889"/>
            <a:ext cx="2088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0163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8DDBE-D6F1-4BD0-8682-3EA9592A2D6E}"/>
              </a:ext>
            </a:extLst>
          </p:cNvPr>
          <p:cNvSpPr/>
          <p:nvPr/>
        </p:nvSpPr>
        <p:spPr>
          <a:xfrm>
            <a:off x="1165894" y="218027"/>
            <a:ext cx="665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PT Sans"/>
              </a:rPr>
              <a:t>INTOSAI Framework for non FIPP pronouncements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015146-E1DF-4128-AB5F-24E8CA3D14B7}"/>
              </a:ext>
            </a:extLst>
          </p:cNvPr>
          <p:cNvSpPr/>
          <p:nvPr/>
        </p:nvSpPr>
        <p:spPr>
          <a:xfrm>
            <a:off x="1722382" y="1332309"/>
            <a:ext cx="5699235" cy="16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dirty="0">
                <a:solidFill>
                  <a:schemeClr val="tx1"/>
                </a:solidFill>
              </a:rPr>
              <a:t>Development in accordance with Quality assuring INTOSAI public goods outside the Due process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dirty="0">
                <a:solidFill>
                  <a:schemeClr val="tx1"/>
                </a:solidFill>
              </a:rPr>
              <a:t>Development in accordance with Drafting conventions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dirty="0">
                <a:solidFill>
                  <a:schemeClr val="tx1"/>
                </a:solidFill>
              </a:rPr>
              <a:t>Development in relation with INTOSAI efforts in the audit of UN SDG related issues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6220" y="2762627"/>
            <a:ext cx="1619348" cy="2222939"/>
            <a:chOff x="2020236" y="3335934"/>
            <a:chExt cx="1619348" cy="22229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ED2794-E452-4546-9210-99678D229B14}"/>
                </a:ext>
              </a:extLst>
            </p:cNvPr>
            <p:cNvSpPr txBox="1">
              <a:spLocks/>
            </p:cNvSpPr>
            <p:nvPr/>
          </p:nvSpPr>
          <p:spPr>
            <a:xfrm>
              <a:off x="2020236" y="3335934"/>
              <a:ext cx="1619348" cy="2222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ru-RU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7" t="17333" r="34612" b="68491"/>
            <a:stretch/>
          </p:blipFill>
          <p:spPr bwMode="auto">
            <a:xfrm>
              <a:off x="2020237" y="3343901"/>
              <a:ext cx="1619347" cy="40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020236" y="3865377"/>
              <a:ext cx="1619348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100" dirty="0"/>
                <a:t>Transforming our world: the 2030 Agenda for Sustainable Development</a:t>
              </a:r>
              <a:endParaRPr lang="ru-RU" sz="11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733905" y="3343901"/>
            <a:ext cx="1619348" cy="2222938"/>
            <a:chOff x="3854669" y="3343901"/>
            <a:chExt cx="1619348" cy="2222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350D50-D144-4968-9D3B-17CC81494DD7}"/>
                </a:ext>
              </a:extLst>
            </p:cNvPr>
            <p:cNvSpPr txBox="1">
              <a:spLocks/>
            </p:cNvSpPr>
            <p:nvPr/>
          </p:nvSpPr>
          <p:spPr>
            <a:xfrm>
              <a:off x="3854669" y="3343901"/>
              <a:ext cx="1619348" cy="22229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900" dirty="0"/>
            </a:p>
            <a:p>
              <a:endParaRPr lang="en-US" sz="900" dirty="0"/>
            </a:p>
            <a:p>
              <a:endParaRPr lang="en-US" sz="900" dirty="0"/>
            </a:p>
            <a:p>
              <a:endParaRPr lang="en-US" sz="900" dirty="0"/>
            </a:p>
            <a:p>
              <a:r>
                <a:rPr lang="en-US" sz="1100" dirty="0"/>
                <a:t>Drafting conventions for guidance documents in the INTOSAI Framework of Professional Pronouncements</a:t>
              </a:r>
              <a:endParaRPr lang="ru-RU" sz="1100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2" t="14534" r="34418" b="77778"/>
            <a:stretch/>
          </p:blipFill>
          <p:spPr bwMode="auto">
            <a:xfrm>
              <a:off x="3854669" y="3343901"/>
              <a:ext cx="1619348" cy="398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6974548" y="2762627"/>
            <a:ext cx="1619348" cy="2222938"/>
            <a:chOff x="3854669" y="3343901"/>
            <a:chExt cx="1619348" cy="22229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350D50-D144-4968-9D3B-17CC81494DD7}"/>
                </a:ext>
              </a:extLst>
            </p:cNvPr>
            <p:cNvSpPr txBox="1">
              <a:spLocks/>
            </p:cNvSpPr>
            <p:nvPr/>
          </p:nvSpPr>
          <p:spPr>
            <a:xfrm>
              <a:off x="3854669" y="3343901"/>
              <a:ext cx="1619348" cy="22229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900" dirty="0"/>
            </a:p>
            <a:p>
              <a:endParaRPr lang="en-US" sz="900" dirty="0"/>
            </a:p>
            <a:p>
              <a:endParaRPr lang="en-US" sz="900" dirty="0"/>
            </a:p>
            <a:p>
              <a:endParaRPr lang="en-US" sz="900" dirty="0"/>
            </a:p>
            <a:p>
              <a:r>
                <a:rPr lang="en-US" sz="1100" dirty="0"/>
                <a:t>Quality assuring INTOSAI public goods that are developed and published outside the Due process</a:t>
              </a:r>
              <a:endParaRPr lang="ru-RU" sz="1100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2" t="14534" r="34418" b="77778"/>
            <a:stretch/>
          </p:blipFill>
          <p:spPr bwMode="auto">
            <a:xfrm>
              <a:off x="3854669" y="3343901"/>
              <a:ext cx="1619348" cy="398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47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8DDBE-D6F1-4BD0-8682-3EA9592A2D6E}"/>
              </a:ext>
            </a:extLst>
          </p:cNvPr>
          <p:cNvSpPr/>
          <p:nvPr/>
        </p:nvSpPr>
        <p:spPr>
          <a:xfrm>
            <a:off x="1165894" y="218027"/>
            <a:ext cx="665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PT Sans"/>
              </a:rPr>
              <a:t>Level of quality assurance </a:t>
            </a:r>
            <a:br>
              <a:rPr lang="en-US" sz="3200" b="1" dirty="0">
                <a:solidFill>
                  <a:schemeClr val="bg1"/>
                </a:solidFill>
                <a:cs typeface="PT Sans"/>
              </a:rPr>
            </a:br>
            <a:r>
              <a:rPr lang="en-US" sz="3200" b="1" dirty="0">
                <a:solidFill>
                  <a:schemeClr val="bg1"/>
                </a:solidFill>
                <a:cs typeface="PT Sans"/>
              </a:rPr>
              <a:t>to be provided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098" y="1359580"/>
            <a:ext cx="8472339" cy="7294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01295" algn="l"/>
              </a:tabLst>
            </a:pP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Products that have been subjected to quality assurance processes equivalent to INTOSAI due process, including an extended period of transparent public exposure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A0960-4A99-41D6-B6CF-F4AA9372F9B2}"/>
              </a:ext>
            </a:extLst>
          </p:cNvPr>
          <p:cNvSpPr txBox="1"/>
          <p:nvPr/>
        </p:nvSpPr>
        <p:spPr>
          <a:xfrm>
            <a:off x="3419832" y="2035186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assuring INTOSAI public goods…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594" y="2352321"/>
            <a:ext cx="8662119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No less than 90 day public exposure period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alignment with basic concepts and principles outlined in ISSAI 1, 10, 100 and  300 as well as the other Key INTOSAI pronouncements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WG on KNI would seek advice and expertise of other INTOSAI working groups working in adjacent fields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WG on KNI would seek technical advice and expertise from the leading international organizations such as the UN, IMF and OECD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the draft guidance is to be tested by the members of WG on KNI with different national settings in relevant audit engagements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15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PT Sans"/>
              </a:rPr>
              <a:t>Project timeline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17"/>
            <a:ext cx="9144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3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894" y="395827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cs typeface="PT Sans"/>
              </a:rPr>
              <a:t>Presentation plan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1770678"/>
            <a:ext cx="8051800" cy="2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Project outline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Institutional framework for the Audit of reliability of macroeconomic forecasts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Structuring the subject matter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Concluding remarks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13418"/>
            <a:ext cx="665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cs typeface="PT Sans"/>
              </a:rPr>
              <a:t>Why conduct </a:t>
            </a:r>
            <a:br>
              <a:rPr lang="en-US" sz="2400" b="1" dirty="0">
                <a:solidFill>
                  <a:srgbClr val="FFFFFF"/>
                </a:solidFill>
                <a:cs typeface="PT Sans"/>
              </a:rPr>
            </a:br>
            <a:r>
              <a:rPr lang="en-US" sz="2400" b="1" dirty="0">
                <a:solidFill>
                  <a:srgbClr val="FFFFFF"/>
                </a:solidFill>
                <a:cs typeface="PT Sans"/>
              </a:rPr>
              <a:t>the Audit of Macroeconomic Forecasts?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098" y="1609734"/>
            <a:ext cx="8472339" cy="779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Demand for a reliable macroeconomic forecast due to its function as a foundation  of the budget preparation and strategic decision making processes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943" y="2884917"/>
            <a:ext cx="8373494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Some causes of the forecasts unreliability: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Poor quality of methods applied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Inconsistency with policies developed and implemented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Unrealistic assumptions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Upward bias due to political pressure or confusion with policy targets</a:t>
            </a:r>
          </a:p>
        </p:txBody>
      </p:sp>
    </p:spTree>
    <p:extLst>
      <p:ext uri="{BB962C8B-B14F-4D97-AF65-F5344CB8AC3E}">
        <p14:creationId xmlns:p14="http://schemas.microsoft.com/office/powerpoint/2010/main" val="323125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391060"/>
            <a:ext cx="665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cs typeface="PT Sans"/>
              </a:rPr>
              <a:t>Project objective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694" y="1770678"/>
            <a:ext cx="8585200" cy="315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endParaRPr lang="en-US" sz="3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Enhance SAIs’ role in the assessment of reliability and soundness of macroeconomic forecasts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01295" algn="l"/>
              </a:tabLst>
            </a:pPr>
            <a:endParaRPr lang="ru-RU" sz="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Expand the scope of analysis of fiscal projections conducted by SAI’s with an auditors opinion on the reliability and soundness of macroeconomic forecasts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01295" algn="l"/>
              </a:tabLst>
            </a:pPr>
            <a:endParaRPr lang="ru-RU" sz="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Highlight the importance of reliable macroeconomic forecasts in policy development and achievement of strategic goals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01295" algn="l"/>
              </a:tabLs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Support feasibility of strategic goals attainment via application of reliable macroeconomic forecasts in decision making process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200" y="1316716"/>
            <a:ext cx="8318500" cy="39857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document should be developed to: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15000"/>
              </a:lnSpc>
              <a:tabLst>
                <a:tab pos="201295" algn="l"/>
              </a:tabLst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determine the place of audit of macroeconomic forecasts within SAI’ activities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15000"/>
              </a:lnSpc>
              <a:tabLst>
                <a:tab pos="201295" algn="l"/>
              </a:tabLst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review the best practice of the audit of macroeconomic forecasts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15000"/>
              </a:lnSpc>
              <a:tabLst>
                <a:tab pos="201295" algn="l"/>
              </a:tabLst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arrange (systematize) the process and procedures within the audit, audit issues, criteria and methods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15000"/>
              </a:lnSpc>
              <a:tabLst>
                <a:tab pos="201295" algn="l"/>
              </a:tabLst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develop proposals on the SAI’ capacity building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3599" y="460245"/>
            <a:ext cx="3468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tasks to be solved</a:t>
            </a:r>
          </a:p>
        </p:txBody>
      </p:sp>
    </p:spTree>
    <p:extLst>
      <p:ext uri="{BB962C8B-B14F-4D97-AF65-F5344CB8AC3E}">
        <p14:creationId xmlns:p14="http://schemas.microsoft.com/office/powerpoint/2010/main" val="339467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1104</Words>
  <Application>Microsoft Office PowerPoint</Application>
  <PresentationFormat>Экран (16:10)</PresentationFormat>
  <Paragraphs>188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PT Sans</vt:lpstr>
      <vt:lpstr>Symbol</vt:lpstr>
      <vt:lpstr>Times New Roman</vt:lpstr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Конорева Юлия Николаевна</cp:lastModifiedBy>
  <cp:revision>279</cp:revision>
  <cp:lastPrinted>2018-03-22T18:33:24Z</cp:lastPrinted>
  <dcterms:created xsi:type="dcterms:W3CDTF">2014-09-22T05:50:31Z</dcterms:created>
  <dcterms:modified xsi:type="dcterms:W3CDTF">2019-09-03T13:45:42Z</dcterms:modified>
</cp:coreProperties>
</file>