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  <p:sldMasterId id="2147483660" r:id="rId3"/>
    <p:sldMasterId id="2147483672" r:id="rId4"/>
  </p:sldMasterIdLst>
  <p:notesMasterIdLst>
    <p:notesMasterId r:id="rId12"/>
  </p:notesMasterIdLst>
  <p:handoutMasterIdLst>
    <p:handoutMasterId r:id="rId13"/>
  </p:handoutMasterIdLst>
  <p:sldIdLst>
    <p:sldId id="256" r:id="rId5"/>
    <p:sldId id="311" r:id="rId6"/>
    <p:sldId id="302" r:id="rId7"/>
    <p:sldId id="303" r:id="rId8"/>
    <p:sldId id="305" r:id="rId9"/>
    <p:sldId id="323" r:id="rId10"/>
    <p:sldId id="307" r:id="rId11"/>
  </p:sldIdLst>
  <p:sldSz cx="9144000" cy="5715000" type="screen16x10"/>
  <p:notesSz cx="6669088" cy="9926638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6C0"/>
    <a:srgbClr val="270DE5"/>
    <a:srgbClr val="D768FF"/>
    <a:srgbClr val="F5D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71" autoAdjust="0"/>
  </p:normalViewPr>
  <p:slideViewPr>
    <p:cSldViewPr snapToGrid="0" snapToObjects="1">
      <p:cViewPr varScale="1">
        <p:scale>
          <a:sx n="130" d="100"/>
          <a:sy n="130" d="100"/>
        </p:scale>
        <p:origin x="1074" y="12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300"/>
            </a:lvl1pPr>
          </a:lstStyle>
          <a:p>
            <a:fld id="{EFF0D6B1-248E-5848-A9D8-460E48B51439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300"/>
            </a:lvl1pPr>
          </a:lstStyle>
          <a:p>
            <a:fld id="{E9B9281C-3E93-7446-B859-95EC807E5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20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300"/>
            </a:lvl1pPr>
          </a:lstStyle>
          <a:p>
            <a:fld id="{48E3E501-3C54-4E46-8342-EA18D6ADB403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8775" y="744538"/>
            <a:ext cx="59515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300"/>
            </a:lvl1pPr>
          </a:lstStyle>
          <a:p>
            <a:fld id="{9671DC05-44F7-6040-AAB9-2752DF9A0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32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0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68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7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31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13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51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818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77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51901" y="5260505"/>
            <a:ext cx="292099" cy="152399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FFFFFF"/>
                </a:solidFill>
              </a:defRPr>
            </a:lvl1pPr>
          </a:lstStyle>
          <a:p>
            <a:fld id="{F30B3491-7829-0B43-81CB-F511179BC3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87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73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4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42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2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0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3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theme" Target="../theme/theme1.xml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heme" Target="../theme/them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heme" Target="../theme/them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" y="0"/>
            <a:ext cx="9144002" cy="571499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30669" y="191728"/>
            <a:ext cx="878587" cy="1012723"/>
          </a:xfrm>
          <a:prstGeom prst="rect">
            <a:avLst/>
          </a:prstGeom>
        </p:spPr>
      </p:pic>
      <p:sp>
        <p:nvSpPr>
          <p:cNvPr id="21" name="Номер слайда 5"/>
          <p:cNvSpPr txBox="1">
            <a:spLocks/>
          </p:cNvSpPr>
          <p:nvPr userDrawn="1"/>
        </p:nvSpPr>
        <p:spPr>
          <a:xfrm>
            <a:off x="8757266" y="5297488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0763" y="358058"/>
            <a:ext cx="857043" cy="640201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331" y="5191505"/>
            <a:ext cx="1169552" cy="308077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" y="5189276"/>
            <a:ext cx="479269" cy="3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0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0"/>
            <a:ext cx="9144002" cy="5714999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2" y="1335547"/>
            <a:ext cx="9144002" cy="41623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Изображение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30669" y="191728"/>
            <a:ext cx="878587" cy="1012723"/>
          </a:xfrm>
          <a:prstGeom prst="rect">
            <a:avLst/>
          </a:prstGeom>
        </p:spPr>
      </p:pic>
      <p:sp>
        <p:nvSpPr>
          <p:cNvPr id="23" name="Номер слайда 5"/>
          <p:cNvSpPr txBox="1">
            <a:spLocks/>
          </p:cNvSpPr>
          <p:nvPr userDrawn="1"/>
        </p:nvSpPr>
        <p:spPr>
          <a:xfrm>
            <a:off x="8757266" y="5297488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763" y="358058"/>
            <a:ext cx="857043" cy="640201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697" y="5194708"/>
            <a:ext cx="1146907" cy="302112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" y="5192522"/>
            <a:ext cx="469988" cy="3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3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1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0"/>
            <a:ext cx="9144002" cy="5714999"/>
          </a:xfrm>
          <a:prstGeom prst="rect">
            <a:avLst/>
          </a:prstGeom>
        </p:spPr>
      </p:pic>
      <p:sp>
        <p:nvSpPr>
          <p:cNvPr id="17" name="Прямоугольник 16"/>
          <p:cNvSpPr/>
          <p:nvPr userDrawn="1"/>
        </p:nvSpPr>
        <p:spPr>
          <a:xfrm>
            <a:off x="1139315" y="126180"/>
            <a:ext cx="8004686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-1" y="126180"/>
            <a:ext cx="1092625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Изображение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08451" y="354269"/>
            <a:ext cx="1100805" cy="1268867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763" y="358058"/>
            <a:ext cx="857043" cy="640201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2926" y="4848162"/>
            <a:ext cx="1961075" cy="516576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3751" y="4852618"/>
            <a:ext cx="803626" cy="5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9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8797" y="465222"/>
            <a:ext cx="6033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sz="2400" b="1" dirty="0" smtClean="0">
                <a:solidFill>
                  <a:srgbClr val="FFFFFF"/>
                </a:solidFill>
                <a:latin typeface="+mj-lt"/>
                <a:cs typeface="PT Sans"/>
              </a:rPr>
              <a:t>THE INTOSAI WORKING GROUP ON KEY NATIONAL INDICATORS</a:t>
            </a:r>
            <a:endParaRPr lang="ru-RU" sz="2400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10963" y="2621957"/>
            <a:ext cx="7933038" cy="210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cs typeface="PT Sans"/>
            </a:endParaRPr>
          </a:p>
          <a:p>
            <a:pPr algn="l"/>
            <a:r>
              <a:rPr lang="en-US" sz="2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INITIAL ASSESSMENT</a:t>
            </a:r>
          </a:p>
          <a:p>
            <a:pPr algn="l"/>
            <a:r>
              <a:rPr 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Guidance on the audit of government programs and projects</a:t>
            </a:r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cs typeface="PT Sans"/>
            </a:endParaRPr>
          </a:p>
          <a:p>
            <a:pPr algn="l"/>
            <a:endParaRPr lang="en-US" sz="2500" b="1" dirty="0">
              <a:solidFill>
                <a:srgbClr val="1CA6C0"/>
              </a:solidFill>
              <a:latin typeface="+mn-lt"/>
              <a:cs typeface="PT Sans"/>
            </a:endParaRPr>
          </a:p>
          <a:p>
            <a:pPr algn="l"/>
            <a:r>
              <a:rPr lang="en-US" sz="2500" b="1" dirty="0" smtClean="0">
                <a:solidFill>
                  <a:srgbClr val="1CA6C0"/>
                </a:solidFill>
                <a:latin typeface="+mn-lt"/>
                <a:cs typeface="PT Sans"/>
              </a:rPr>
              <a:t>Anton </a:t>
            </a:r>
            <a:r>
              <a:rPr lang="en-US" sz="2500" b="1" dirty="0" err="1" smtClean="0">
                <a:solidFill>
                  <a:srgbClr val="1CA6C0"/>
                </a:solidFill>
                <a:latin typeface="+mn-lt"/>
                <a:cs typeface="PT Sans"/>
              </a:rPr>
              <a:t>Kosyanenko</a:t>
            </a:r>
            <a:endParaRPr lang="en-US" sz="2500" b="1" dirty="0">
              <a:solidFill>
                <a:srgbClr val="1CA6C0"/>
              </a:solidFill>
              <a:latin typeface="+mn-lt"/>
              <a:cs typeface="PT Sans"/>
            </a:endParaRPr>
          </a:p>
          <a:p>
            <a:pPr algn="l"/>
            <a:r>
              <a:rPr lang="en-US" sz="2500" b="1" dirty="0">
                <a:solidFill>
                  <a:srgbClr val="1CA6C0"/>
                </a:solidFill>
                <a:latin typeface="+mn-lt"/>
                <a:cs typeface="PT Sans"/>
              </a:rPr>
              <a:t>Accounts Chamber of the Russian Federation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56114" y="5188466"/>
            <a:ext cx="381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Italy, March 28, 2018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12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41191" y="304800"/>
            <a:ext cx="6591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cs typeface="PT Sans"/>
              </a:rPr>
              <a:t>INITIAL ASSESSMENT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  <a:cs typeface="PT Sans"/>
              </a:rPr>
              <a:t>Guidance on the audit of government programs and projects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6298" y="1330960"/>
            <a:ext cx="4140202" cy="4047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project objective (Purpose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endParaRPr lang="en-US" sz="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Developing standard within the INTOSAI Framework of Professional Pronouncements</a:t>
            </a:r>
            <a:endParaRPr lang="en-US" sz="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Guidance from other internationally recognized, regional or national standard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setters</a:t>
            </a:r>
          </a:p>
          <a:p>
            <a:pPr marL="228600" indent="-228600">
              <a:buFont typeface="+mj-lt"/>
              <a:buAutoNum type="arabicPeriod"/>
            </a:pPr>
            <a:endParaRPr lang="en-US" sz="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category of the pronouncement</a:t>
            </a:r>
            <a:endParaRPr lang="en-US" sz="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Target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Group</a:t>
            </a:r>
          </a:p>
          <a:p>
            <a:pPr marL="228600" indent="-228600">
              <a:buFont typeface="+mj-lt"/>
              <a:buAutoNum type="arabicPeriod"/>
            </a:pPr>
            <a:endParaRPr lang="en-US" sz="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categories of auditing in the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project</a:t>
            </a:r>
          </a:p>
          <a:p>
            <a:pPr marL="228600" indent="-228600">
              <a:buFont typeface="+mj-lt"/>
              <a:buAutoNum type="arabicPeriod"/>
            </a:pPr>
            <a:endParaRPr lang="en-US" sz="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tasks within the project (Scope - Content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81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7547" y="1370568"/>
            <a:ext cx="4431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PROJECT OBJECTIVE (PURPOSE)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694" y="1770678"/>
            <a:ext cx="8585200" cy="3136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01295" algn="l"/>
              </a:tabLst>
            </a:pPr>
            <a:endParaRPr lang="en-US" sz="3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01295" algn="l"/>
              </a:tabLst>
            </a:pPr>
            <a:endParaRPr lang="ru-RU" sz="7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indent="-342900">
              <a:lnSpc>
                <a:spcPct val="115000"/>
              </a:lnSpc>
              <a:buFont typeface="Symbol"/>
              <a:buChar char=""/>
              <a:tabLst>
                <a:tab pos="201295" algn="l"/>
              </a:tabLs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to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improve the quality of SAI’s work via standardization of  the audit procedures for evaluation of government programs and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projects</a:t>
            </a:r>
          </a:p>
          <a:p>
            <a:pPr marL="342900" indent="-342900">
              <a:lnSpc>
                <a:spcPct val="115000"/>
              </a:lnSpc>
              <a:buFont typeface="Symbol"/>
              <a:buChar char=""/>
              <a:tabLst>
                <a:tab pos="201295" algn="l"/>
              </a:tabLst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indent="-342900">
              <a:lnSpc>
                <a:spcPct val="115000"/>
              </a:lnSpc>
              <a:buFont typeface="Symbol"/>
              <a:buChar char=""/>
              <a:tabLst>
                <a:tab pos="201295" algn="l"/>
              </a:tabLs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extension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of the scope of SAI’s activities, in order to include an auditors’ assessment of feasibility, risks and results of attainment of the government programs and projects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goals</a:t>
            </a:r>
          </a:p>
          <a:p>
            <a:pPr marL="342900" indent="-342900">
              <a:lnSpc>
                <a:spcPct val="115000"/>
              </a:lnSpc>
              <a:buFont typeface="Symbol"/>
              <a:buChar char=""/>
              <a:tabLst>
                <a:tab pos="201295" algn="l"/>
              </a:tabLst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indent="-342900">
              <a:lnSpc>
                <a:spcPct val="115000"/>
              </a:lnSpc>
              <a:buFont typeface="Symbol"/>
              <a:buChar char=""/>
              <a:tabLst>
                <a:tab pos="201295" algn="l"/>
              </a:tabLs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to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support the possibility of strategic goals attainment by improving quality of government programs and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projects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41191" y="304800"/>
            <a:ext cx="6591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cs typeface="PT Sans"/>
              </a:rPr>
              <a:t>INITIAL ASSESSMENT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  <a:cs typeface="PT Sans"/>
              </a:rPr>
              <a:t>Guidance on the audit of government programs and projects</a:t>
            </a:r>
          </a:p>
        </p:txBody>
      </p:sp>
    </p:spTree>
    <p:extLst>
      <p:ext uri="{BB962C8B-B14F-4D97-AF65-F5344CB8AC3E}">
        <p14:creationId xmlns:p14="http://schemas.microsoft.com/office/powerpoint/2010/main" val="31476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1191" y="1330924"/>
            <a:ext cx="690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DEVELOPING STANDARD WITHIN THE INTOSAI FRAMEWORK OF PROFESSIONAL PRONOUNCEMENTS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697" y="1915596"/>
            <a:ext cx="8155459" cy="34163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201295" algn="l"/>
              </a:tabLst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Fundamental principles of public sector auditing (ISSAI 100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201295" algn="l"/>
              </a:tabLs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Fundamental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Principles of Financial Auditing (ISSAI 200)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201295" algn="l"/>
              </a:tabLs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Fundamental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Principles of Performance Auditing (ISSAI 300) </a:t>
            </a: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201295" algn="l"/>
              </a:tabLs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Fundamental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Principles of Compliance Auditing (ISSAI 400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201295" algn="l"/>
              </a:tabLs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Guidelines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on the evaluation of public policies (INTOSAI GOV 9400)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201295" algn="l"/>
              </a:tabLs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Value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and Benefits of SAIs-making a difference to the life of citizens (ISSAI 12)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41191" y="304800"/>
            <a:ext cx="6591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cs typeface="PT Sans"/>
              </a:rPr>
              <a:t>INITIAL ASSESSMENT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  <a:cs typeface="PT Sans"/>
              </a:rPr>
              <a:t>Guidance on the audit of government programs and projects</a:t>
            </a:r>
          </a:p>
        </p:txBody>
      </p:sp>
    </p:spTree>
    <p:extLst>
      <p:ext uri="{BB962C8B-B14F-4D97-AF65-F5344CB8AC3E}">
        <p14:creationId xmlns:p14="http://schemas.microsoft.com/office/powerpoint/2010/main" val="15167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3917" y="1383268"/>
            <a:ext cx="5758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TASKS WITHIN THE PROJECT (SCOPE - CONTENT)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4200" y="1783378"/>
            <a:ext cx="8318500" cy="32778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tabLst>
                <a:tab pos="201295" algn="l"/>
              </a:tabLs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 document should be developed to:</a:t>
            </a: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lnSpc>
                <a:spcPct val="115000"/>
              </a:lnSpc>
              <a:tabLst>
                <a:tab pos="201295" algn="l"/>
              </a:tabLst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lnSpc>
                <a:spcPct val="115000"/>
              </a:lnSpc>
              <a:buFont typeface="Arial" pitchFamily="34" charset="0"/>
              <a:buChar char="•"/>
              <a:tabLst>
                <a:tab pos="201295" algn="l"/>
              </a:tabLs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analyze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experience of assessment of public expenditures’ efficiency and effectiveness in a number of different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countries</a:t>
            </a:r>
          </a:p>
          <a:p>
            <a:pPr marL="342900" lvl="0" indent="-342900">
              <a:lnSpc>
                <a:spcPct val="115000"/>
              </a:lnSpc>
              <a:buFont typeface="Arial" pitchFamily="34" charset="0"/>
              <a:buChar char="•"/>
              <a:tabLst>
                <a:tab pos="201295" algn="l"/>
              </a:tabLst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lnSpc>
                <a:spcPct val="115000"/>
              </a:lnSpc>
              <a:buFont typeface="Arial" pitchFamily="34" charset="0"/>
              <a:buChar char="•"/>
              <a:tabLst>
                <a:tab pos="201295" algn="l"/>
              </a:tabLs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propose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composition of audit procedures, criteria and methods to be applied in audit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engagements</a:t>
            </a:r>
          </a:p>
          <a:p>
            <a:pPr marL="342900" lvl="0" indent="-342900">
              <a:lnSpc>
                <a:spcPct val="115000"/>
              </a:lnSpc>
              <a:buFont typeface="Arial" pitchFamily="34" charset="0"/>
              <a:buChar char="•"/>
              <a:tabLst>
                <a:tab pos="201295" algn="l"/>
              </a:tabLst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lnSpc>
                <a:spcPct val="115000"/>
              </a:lnSpc>
              <a:buFont typeface="Arial" pitchFamily="34" charset="0"/>
              <a:buChar char="•"/>
              <a:tabLst>
                <a:tab pos="201295" algn="l"/>
              </a:tabLs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develop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proposals on the mechanism for an integrated assessment of the feasibility, risks and the results of government programs and projects goals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attainment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41191" y="304800"/>
            <a:ext cx="6591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cs typeface="PT Sans"/>
              </a:rPr>
              <a:t>INITIAL ASSESSMENT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  <a:cs typeface="PT Sans"/>
              </a:rPr>
              <a:t>Guidance on the audit of government programs and projects</a:t>
            </a:r>
          </a:p>
        </p:txBody>
      </p:sp>
    </p:spTree>
    <p:extLst>
      <p:ext uri="{BB962C8B-B14F-4D97-AF65-F5344CB8AC3E}">
        <p14:creationId xmlns:p14="http://schemas.microsoft.com/office/powerpoint/2010/main" val="33946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18732"/>
              </p:ext>
            </p:extLst>
          </p:nvPr>
        </p:nvGraphicFramePr>
        <p:xfrm>
          <a:off x="370703" y="1525326"/>
          <a:ext cx="8353167" cy="363979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22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8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4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Guidance from other internationally recognized, regional or national standard setters</a:t>
                      </a:r>
                      <a:endParaRPr lang="ru-RU" sz="1800" b="0" kern="12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158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44500" algn="l"/>
                        </a:tabLst>
                      </a:pPr>
                      <a:r>
                        <a:rPr lang="ru-RU" sz="1800" b="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ISO 10006-2003 </a:t>
                      </a:r>
                      <a:r>
                        <a:rPr lang="ru-RU" sz="1800" b="0" kern="1200" dirty="0" err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Guidelines</a:t>
                      </a:r>
                      <a:r>
                        <a:rPr lang="ru-RU" sz="1800" b="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err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ru-RU" sz="1800" b="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err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quality</a:t>
                      </a:r>
                      <a:r>
                        <a:rPr lang="ru-RU" sz="1800" b="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err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r>
                        <a:rPr lang="ru-RU" sz="1800" b="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err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ru-RU" sz="1800" b="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err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  <a:r>
                        <a:rPr lang="ru-RU" sz="1800" b="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lvl="0" indent="158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44500" algn="l"/>
                        </a:tabLst>
                      </a:pPr>
                      <a:r>
                        <a:rPr lang="ru-RU" sz="1800" b="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ISO 21500:2012 </a:t>
                      </a:r>
                      <a:r>
                        <a:rPr lang="ru-RU" sz="1800" b="0" kern="1200" dirty="0" err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Guidance</a:t>
                      </a:r>
                      <a:r>
                        <a:rPr lang="ru-RU" sz="1800" b="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err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ru-RU" sz="1800" b="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err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ru-RU" sz="1800" b="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err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r>
                        <a:rPr lang="ru-RU" sz="1800" b="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lvl="0" indent="158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44500" algn="l"/>
                        </a:tabLst>
                      </a:pPr>
                      <a:r>
                        <a:rPr lang="en-US" sz="1800" b="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Project management body of knowledge (PMBOK Guide) – fifth edition.</a:t>
                      </a:r>
                      <a:endParaRPr lang="ru-RU" sz="1800" b="0" kern="12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The category of the pronouncement</a:t>
                      </a:r>
                      <a:endParaRPr lang="ru-RU" sz="1800" b="0" kern="12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GUID 3900 – 3999  </a:t>
                      </a:r>
                      <a:endParaRPr lang="ru-RU" sz="1800" b="0" kern="12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Target Group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Heads and Audit Directors of SAIs, Auditors.</a:t>
                      </a:r>
                      <a:endParaRPr lang="ru-RU" sz="1800" b="0" kern="12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6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The categories of auditing in the project</a:t>
                      </a:r>
                      <a:endParaRPr lang="ru-RU" sz="1800" b="0" kern="120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Performance audit, compliance audit, financial audit</a:t>
                      </a:r>
                      <a:endParaRPr lang="ru-RU" sz="1800" b="0" kern="12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41191" y="304800"/>
            <a:ext cx="6591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cs typeface="PT Sans"/>
              </a:rPr>
              <a:t>INITIAL ASSESSMENT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  <a:cs typeface="PT Sans"/>
              </a:rPr>
              <a:t>Guidance on the audit of government programs and projects</a:t>
            </a:r>
          </a:p>
        </p:txBody>
      </p:sp>
    </p:spTree>
    <p:extLst>
      <p:ext uri="{BB962C8B-B14F-4D97-AF65-F5344CB8AC3E}">
        <p14:creationId xmlns:p14="http://schemas.microsoft.com/office/powerpoint/2010/main" val="13094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1563" y="2872889"/>
            <a:ext cx="1542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41191" y="304800"/>
            <a:ext cx="6591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cs typeface="PT Sans"/>
              </a:rPr>
              <a:t>INITIAL ASSESSMENT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  <a:cs typeface="PT Sans"/>
              </a:rPr>
              <a:t>Guidance on the audit of government programs and projects</a:t>
            </a:r>
          </a:p>
        </p:txBody>
      </p:sp>
    </p:spTree>
    <p:extLst>
      <p:ext uri="{BB962C8B-B14F-4D97-AF65-F5344CB8AC3E}">
        <p14:creationId xmlns:p14="http://schemas.microsoft.com/office/powerpoint/2010/main" val="22016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2819</TotalTime>
  <Words>457</Words>
  <Application>Microsoft Office PowerPoint</Application>
  <PresentationFormat>Экран (16:10)</PresentationFormat>
  <Paragraphs>71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PT Sans</vt:lpstr>
      <vt:lpstr>Symbol</vt:lpstr>
      <vt:lpstr>Тема Office</vt:lpstr>
      <vt:lpstr>2_Специальное оформление</vt:lpstr>
      <vt:lpstr>Специальное оформление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 Editor</dc:creator>
  <cp:lastModifiedBy>Конорева Юлия Николаевна</cp:lastModifiedBy>
  <cp:revision>237</cp:revision>
  <cp:lastPrinted>2017-04-21T07:43:24Z</cp:lastPrinted>
  <dcterms:created xsi:type="dcterms:W3CDTF">2014-09-22T05:50:31Z</dcterms:created>
  <dcterms:modified xsi:type="dcterms:W3CDTF">2019-09-03T13:47:13Z</dcterms:modified>
</cp:coreProperties>
</file>