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6" r:id="rId6"/>
    <p:sldMasterId id="2147483660" r:id="rId7"/>
    <p:sldMasterId id="2147483672" r:id="rId8"/>
  </p:sldMasterIdLst>
  <p:notesMasterIdLst>
    <p:notesMasterId r:id="rId21"/>
  </p:notesMasterIdLst>
  <p:handoutMasterIdLst>
    <p:handoutMasterId r:id="rId22"/>
  </p:handoutMasterIdLst>
  <p:sldIdLst>
    <p:sldId id="256" r:id="rId9"/>
    <p:sldId id="281" r:id="rId10"/>
    <p:sldId id="298" r:id="rId11"/>
    <p:sldId id="315" r:id="rId12"/>
    <p:sldId id="312" r:id="rId13"/>
    <p:sldId id="316" r:id="rId14"/>
    <p:sldId id="314" r:id="rId15"/>
    <p:sldId id="317" r:id="rId16"/>
    <p:sldId id="313" r:id="rId17"/>
    <p:sldId id="318" r:id="rId18"/>
    <p:sldId id="309" r:id="rId19"/>
    <p:sldId id="311" r:id="rId20"/>
  </p:sldIdLst>
  <p:sldSz cx="9144000" cy="5715000" type="screen16x10"/>
  <p:notesSz cx="6888163" cy="100203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1074" y="12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750888"/>
            <a:ext cx="60118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03.09.2019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8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WORKING GROUP ACTIVITIES REPORT (2017 – 2018) </a:t>
            </a: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ru-RU" sz="2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ru-RU" sz="2700" b="1" dirty="0">
              <a:solidFill>
                <a:srgbClr val="1CA6C0"/>
              </a:solidFill>
              <a:cs typeface="PT Sans"/>
            </a:endParaRPr>
          </a:p>
          <a:p>
            <a:pPr algn="l">
              <a:lnSpc>
                <a:spcPct val="120000"/>
              </a:lnSpc>
            </a:pPr>
            <a:r>
              <a:rPr lang="en-US" sz="2700" b="1" dirty="0" smtClean="0">
                <a:solidFill>
                  <a:srgbClr val="1CA6C0"/>
                </a:solidFill>
                <a:cs typeface="PT Sans"/>
              </a:rPr>
              <a:t>Dmitry </a:t>
            </a:r>
            <a:r>
              <a:rPr lang="en-US" sz="2700" b="1" dirty="0" err="1" smtClean="0">
                <a:solidFill>
                  <a:srgbClr val="1CA6C0"/>
                </a:solidFill>
                <a:cs typeface="PT Sans"/>
              </a:rPr>
              <a:t>Zaytsev</a:t>
            </a:r>
            <a:endParaRPr lang="en-US" sz="2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id-ID" sz="2700" b="1" dirty="0">
                <a:solidFill>
                  <a:srgbClr val="1CA6C0"/>
                </a:solidFill>
                <a:cs typeface="PT Sans"/>
              </a:rPr>
              <a:t>Accounts Chamber</a:t>
            </a:r>
            <a:r>
              <a:rPr lang="en-US" sz="2700" b="1" dirty="0">
                <a:solidFill>
                  <a:srgbClr val="1CA6C0"/>
                </a:solidFill>
                <a:cs typeface="PT Sans"/>
              </a:rPr>
              <a:t> of the Russian Federation</a:t>
            </a:r>
            <a:endParaRPr lang="ru-RU" sz="2700" b="1" dirty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Rome, Italy, March 27, 2018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1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55" y="1657710"/>
            <a:ext cx="895399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NEW SUBPROJECT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772" y="2065613"/>
            <a:ext cx="7513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WG Secretariat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suggests to start a new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subproject on the audit of government programs and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projects.</a:t>
            </a:r>
          </a:p>
          <a:p>
            <a:pPr marL="0" lvl="1" algn="just">
              <a:spcBef>
                <a:spcPct val="0"/>
              </a:spcBef>
              <a:defRPr/>
            </a:pP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Initial Assessment is developed.</a:t>
            </a:r>
          </a:p>
          <a:p>
            <a:pPr marL="0" lvl="1" algn="just">
              <a:spcBef>
                <a:spcPct val="0"/>
              </a:spcBef>
              <a:defRPr/>
            </a:pP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426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628496"/>
            <a:ext cx="8217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MAIN ACTIVITIES OF THE INTOSAI WORKING GROUP ON KNI IN 2018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475" y="2249042"/>
            <a:ext cx="84519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development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the Guidance on audit of the use and development of key national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indicators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development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the Guidance on audit of reliability of macroeconomic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forecasts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Joint work with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discussion group on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SDGs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development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of the Knowledge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base on KNI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further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cooperation between INTOSAI and the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OECD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new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subproject on the audit of government programs and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projects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3195" y="831273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PT Sans"/>
              </a:rPr>
              <a:t>WORKING GROUP ACTIVITIES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358" y="29568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5187" y="781955"/>
            <a:ext cx="3921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8270" y="2848199"/>
            <a:ext cx="2730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1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770" y="2019231"/>
            <a:ext cx="79173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interim report on the subproject “KNI systems and public governance”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Brazil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Knowledge base on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KNI development. Twitter initiative.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New pronouncement “Guidance on audit of the use and development of key national indicators”. 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Initial assessment on the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“Guidance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on audit of reliability of macroeconomic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forecasts”.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629" y="1487823"/>
            <a:ext cx="90133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10th MEETING OF THE INTOSAI WG ON KNI IN BRAZIL (BRASILIA) IN APRIL 2017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925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9063" y="2945923"/>
            <a:ext cx="8117896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member: </a:t>
            </a:r>
          </a:p>
          <a:p>
            <a:pPr lvl="0" algn="l"/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the SAI of Saudi Arabia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 algn="l">
              <a:buFont typeface="Arial" pitchFamily="34" charset="0"/>
              <a:buChar char="•"/>
            </a:pP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observer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s: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pPr lvl="0" algn="l"/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the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INTOSAI Development Initiative (IDI) </a:t>
            </a:r>
            <a:endParaRPr lang="en-US" sz="21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l"/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the </a:t>
            </a:r>
            <a:r>
              <a:rPr lang="de-DE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Deutsche Gesellschaft für Internationale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Zussamenarbeit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(GIZ)</a:t>
            </a:r>
          </a:p>
          <a:p>
            <a:pPr algn="l"/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/>
            <a:endParaRPr lang="ru-RU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062" y="1665405"/>
            <a:ext cx="7327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MEMBERSHIP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41" y="2504741"/>
            <a:ext cx="1199542" cy="1193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46" y="2851339"/>
            <a:ext cx="1313522" cy="1313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675" y="3269970"/>
            <a:ext cx="1379641" cy="1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7989" y="2579633"/>
            <a:ext cx="7854747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en-US" sz="21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INTOSAI KSC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Steering Committee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</a:p>
          <a:p>
            <a:pPr lvl="0" algn="l"/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            (August 2017, Indonesia)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70</a:t>
            </a:r>
            <a:r>
              <a:rPr lang="en-US" sz="21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INTOSAI Governing Board</a:t>
            </a:r>
            <a:r>
              <a:rPr lang="ru-RU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Meeting </a:t>
            </a:r>
          </a:p>
          <a:p>
            <a:pPr algn="l"/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                                                                         (November 2017, Austria)</a:t>
            </a:r>
          </a:p>
          <a:p>
            <a:pPr algn="l"/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r"/>
            <a:endParaRPr lang="ru-RU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062" y="1665405"/>
            <a:ext cx="7327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INTOSAI WORKING GROUP ON KNI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9777" y="1970135"/>
            <a:ext cx="7628021" cy="3238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proposal: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developed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accordance with the 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Due process for INTOSAI Framework of Professional Pronouncements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agreed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the WG members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agreed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the KSC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sent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the FIPP for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approval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Guidance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was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included in the Revision for the Strategic Development Plan of the INTOSAI Framework of Professional Pronouncements 2017-2019 , which was adopted at the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70</a:t>
            </a:r>
            <a:r>
              <a:rPr lang="en-US" sz="16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Governing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Board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meeting.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8925" y="1473824"/>
            <a:ext cx="6529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ON AUDIT OF THE USE AND DEVELOPMENT OF KEY NATIONAL INDICATORS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9777" y="1970135"/>
            <a:ext cx="7628021" cy="3238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proposal: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developed in accordance with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assuring INTOSAI public goods that are developed and published outside the Due 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agreed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the WG members </a:t>
            </a:r>
          </a:p>
          <a:p>
            <a:pPr algn="just">
              <a:lnSpc>
                <a:spcPct val="150000"/>
              </a:lnSpc>
            </a:pP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purpose of the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Guidance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to support the SAIs efforts to ensure that relevant and reliable macroeconomic forecasts are available and properly applied throughout the strategic decision making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process.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9777" y="1448240"/>
            <a:ext cx="7628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ON AUDIT OF RELIABILITY OF MACROECONOMIC FORECASTS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2"/>
            <a:ext cx="7655203" cy="3208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just">
              <a:defRPr/>
            </a:pP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Key National Indicator Systems and Public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Governance 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Brazil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14300" lvl="1" algn="just">
              <a:defRPr/>
            </a:pP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 indent="-342900" algn="just"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the work on the 2nd stage is finalized</a:t>
            </a:r>
          </a:p>
          <a:p>
            <a:pPr lvl="1" indent="-342900" algn="just"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results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would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be incorporated into the future pronouncement on KNI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</a:t>
            </a:r>
            <a:endParaRPr lang="en-US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cs typeface="PT Sans"/>
              </a:rPr>
              <a:t>ACTIVITIES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451" y="1568892"/>
            <a:ext cx="7618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INTOSAI WORKING GROUP ON KNI </a:t>
            </a: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SUBPROJECT  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37" y="4159250"/>
            <a:ext cx="2131763" cy="105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8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969002"/>
            <a:ext cx="7655203" cy="308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just"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discussion group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is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headed by the SAI of United Arab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Emirates.</a:t>
            </a:r>
          </a:p>
          <a:p>
            <a:pPr marL="114300" lvl="1" algn="just">
              <a:defRPr/>
            </a:pP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14300" lvl="1" algn="just">
              <a:defRPr/>
            </a:pPr>
            <a:r>
              <a:rPr lang="en-US" sz="2100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videoconference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took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place on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</a:t>
            </a:r>
            <a:r>
              <a:rPr lang="en-US" sz="21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February 2018:</a:t>
            </a:r>
          </a:p>
          <a:p>
            <a:pPr lvl="2" indent="-342900" algn="just"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document “Post 2030 Development Agenda –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Sustainable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Development Goals (SDGs)” </a:t>
            </a: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342900" algn="just">
              <a:buFont typeface="Arial" panose="020B0604020202020204" pitchFamily="34" charset="0"/>
              <a:buChar char="•"/>
              <a:defRPr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next steps for SDG strategy including the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preparation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for INCOSAI XXIII and UN / INTOSAI symposium 2019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cs typeface="PT Sans"/>
              </a:rPr>
              <a:t>ACTIVITIES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1126" y="1568892"/>
            <a:ext cx="6955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DISCUSSION GROUP ON SDGs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1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86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55" y="1657710"/>
            <a:ext cx="895399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EXPERT GROUP ON KNI OF THE CIS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MEMBER-STATES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772" y="2065613"/>
            <a:ext cx="75135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10th meeting of the Expert group on KNI was held in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Kazakhstan in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June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2017.</a:t>
            </a:r>
          </a:p>
          <a:p>
            <a:pPr marL="0" lvl="1" algn="just">
              <a:spcBef>
                <a:spcPct val="0"/>
              </a:spcBef>
              <a:defRPr/>
            </a:pP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spcBef>
                <a:spcPct val="0"/>
              </a:spcBef>
              <a:defRPr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Particular attention was paid to the UN sustainable development goals. </a:t>
            </a: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spcBef>
                <a:spcPct val="0"/>
              </a:spcBef>
              <a:defRPr/>
            </a:pP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questionnaire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on the macroeconomic forecasts’ issues was discussed and agreed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endParaRPr lang="en-US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426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 с атрибутами" ma:contentTypeID="0x0101001CCE6BEE340741958E57C96A5CC68E3700FB805C5CE7476E48998072AD1D3A7CD4" ma:contentTypeVersion="5" ma:contentTypeDescription="Документ с атрибутами" ma:contentTypeScope="" ma:versionID="d1dec39bc06d390bb223c83623e73b46">
  <xsd:schema xmlns:xsd="http://www.w3.org/2001/XMLSchema" xmlns:xs="http://www.w3.org/2001/XMLSchema" xmlns:p="http://schemas.microsoft.com/office/2006/metadata/properties" xmlns:ns2="BD5D7F97-43DC-4B9B-BA58-7AFF08FDADA5" xmlns:ns3="c36334b5-d259-44e6-bd9b-b4f02e616251" targetNamespace="http://schemas.microsoft.com/office/2006/metadata/properties" ma:root="true" ma:fieldsID="db350c28ca1a6c97ef79c7acde0bc4de" ns2:_="" ns3:_="">
    <xsd:import namespace="BD5D7F97-43DC-4B9B-BA58-7AFF08FDADA5"/>
    <xsd:import namespace="c36334b5-d259-44e6-bd9b-b4f02e616251"/>
    <xsd:element name="properties">
      <xsd:complexType>
        <xsd:sequence>
          <xsd:element name="documentManagement">
            <xsd:complexType>
              <xsd:all>
                <xsd:element ref="ns2:FullName" minOccurs="0"/>
                <xsd:element ref="ns2:PublishDate" minOccurs="0"/>
                <xsd:element ref="ns2:AproveDate" minOccurs="0"/>
                <xsd:element ref="ns2:StatusExt"/>
                <xsd:element ref="ns2:Position"/>
                <xsd:element ref="ns2:DoPublic"/>
                <xsd:element ref="ns2:PositionInView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D7F97-43DC-4B9B-BA58-7AFF08FDADA5" elementFormDefault="qualified">
    <xsd:import namespace="http://schemas.microsoft.com/office/2006/documentManagement/types"/>
    <xsd:import namespace="http://schemas.microsoft.com/office/infopath/2007/PartnerControls"/>
    <xsd:element name="FullName" ma:index="7" nillable="true" ma:displayName="Полное наименование" ma:internalName="FullName" ma:showField="TRUE">
      <xsd:simpleType>
        <xsd:restriction base="dms:Note">
          <xsd:maxLength value="1024"/>
        </xsd:restriction>
      </xsd:simpleType>
    </xsd:element>
    <xsd:element name="PublishDate" ma:index="8" nillable="true" ma:displayName="Дата публикации" ma:default="[today]" ma:format="DateOnly" ma:internalName="PublishDate" ma:showField="TRUE">
      <xsd:simpleType>
        <xsd:restriction base="dms:DateTime"/>
      </xsd:simpleType>
    </xsd:element>
    <xsd:element name="AproveDate" ma:index="9" nillable="true" ma:displayName="Дата утверждения" ma:format="DateOnly" ma:internalName="AproveDate" ma:showField="TRUE">
      <xsd:simpleType>
        <xsd:restriction base="dms:DateTime"/>
      </xsd:simpleType>
    </xsd:element>
    <xsd:element name="StatusExt" ma:index="10" ma:displayName="Статус" ma:default="Без статуса" ma:format="Dropdown" ma:internalName="StatusExt" ma:showField="TRUE">
      <xsd:simpleType>
        <xsd:restriction base="dms:Choice">
          <xsd:enumeration value="Без статуса"/>
          <xsd:enumeration value="Утверждён"/>
          <xsd:enumeration value="Проект"/>
          <xsd:enumeration value="Утратил силу"/>
        </xsd:restriction>
      </xsd:simpleType>
    </xsd:element>
    <xsd:element name="Position" ma:index="11" ma:displayName="Позиция в анонсах на главной странице" ma:decimals="0" ma:default="100" ma:internalName="Position" ma:showField="TRUE">
      <xsd:simpleType>
        <xsd:restriction base="dms:Number">
          <xsd:minInclusive value="0"/>
        </xsd:restriction>
      </xsd:simpleType>
    </xsd:element>
    <xsd:element name="DoPublic" ma:index="12" ma:displayName="Публиковать в анонсах на главной странице" ma:default="1" ma:internalName="DoPublic" ma:showField="TRUE">
      <xsd:simpleType>
        <xsd:restriction base="dms:Boolean"/>
      </xsd:simpleType>
    </xsd:element>
    <xsd:element name="PositionInView" ma:index="13" ma:displayName="Позиция в представлении" ma:decimals="0" ma:default="100" ma:internalName="PositionInView" ma:showField="TRU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334b5-d259-44e6-bd9b-b4f02e61625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6334b5-d259-44e6-bd9b-b4f02e616251">AUUPZJ3A7SR7-118-125</_dlc_DocId>
    <_dlc_DocIdUrl xmlns="c36334b5-d259-44e6-bd9b-b4f02e616251">
      <Url>http://portal/departments/analitic/_layouts/DocIdRedir.aspx?ID=AUUPZJ3A7SR7-118-125</Url>
      <Description>AUUPZJ3A7SR7-118-125</Description>
    </_dlc_DocIdUrl>
    <AproveDate xmlns="BD5D7F97-43DC-4B9B-BA58-7AFF08FDADA5" xsi:nil="true"/>
    <FullName xmlns="BD5D7F97-43DC-4B9B-BA58-7AFF08FDADA5">&lt;div&gt;Презентацию к отчёту о деятельности Рабочей группы за прошедший период&lt;/div&gt;</FullName>
    <PositionInView xmlns="BD5D7F97-43DC-4B9B-BA58-7AFF08FDADA5">100</PositionInView>
    <Position xmlns="BD5D7F97-43DC-4B9B-BA58-7AFF08FDADA5">100</Position>
    <StatusExt xmlns="BD5D7F97-43DC-4B9B-BA58-7AFF08FDADA5">Без статуса</StatusExt>
    <PublishDate xmlns="BD5D7F97-43DC-4B9B-BA58-7AFF08FDADA5">2015-04-08T20:00:00+00:00</PublishDate>
    <DoPublic xmlns="BD5D7F97-43DC-4B9B-BA58-7AFF08FDADA5">true</DoPublic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D1D5ADE-6486-4650-A22F-35E7CD7A4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D7F97-43DC-4B9B-BA58-7AFF08FDADA5"/>
    <ds:schemaRef ds:uri="c36334b5-d259-44e6-bd9b-b4f02e616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B2A3E-98FE-4D14-9271-4846AE532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7B5C1-F325-4D19-8F67-37D3036362B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BD5D7F97-43DC-4B9B-BA58-7AFF08FDADA5"/>
    <ds:schemaRef ds:uri="http://purl.org/dc/elements/1.1/"/>
    <ds:schemaRef ds:uri="http://schemas.microsoft.com/office/infopath/2007/PartnerControls"/>
    <ds:schemaRef ds:uri="c36334b5-d259-44e6-bd9b-b4f02e616251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CE72C4B-4F19-40A6-AAB4-B060689CA12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530</Words>
  <Application>Microsoft Office PowerPoint</Application>
  <PresentationFormat>Экран (16:10)</PresentationFormat>
  <Paragraphs>96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PT Sans</vt:lpstr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Конорева Юлия Николаевна</cp:lastModifiedBy>
  <cp:revision>181</cp:revision>
  <cp:lastPrinted>2018-03-20T08:04:13Z</cp:lastPrinted>
  <dcterms:created xsi:type="dcterms:W3CDTF">2014-09-22T05:50:31Z</dcterms:created>
  <dcterms:modified xsi:type="dcterms:W3CDTF">2019-09-03T13:47:42Z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18e6cd20-d0ff-4ce2-8520-62a477ffd528</vt:lpwstr>
  </property>
  <property fmtid="{D5CDD505-2E9C-101B-9397-08002B2CF9AE}" pid="3" name="ContentTypeId">
    <vt:lpwstr>0x0101001CCE6BEE340741958E57C96A5CC68E3700FB805C5CE7476E48998072AD1D3A7CD4</vt:lpwstr>
  </property>
</Properties>
</file>