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2" r:id="rId1"/>
  </p:sldMasterIdLst>
  <p:notesMasterIdLst>
    <p:notesMasterId r:id="rId10"/>
  </p:notesMasterIdLst>
  <p:handoutMasterIdLst>
    <p:handoutMasterId r:id="rId11"/>
  </p:handoutMasterIdLst>
  <p:sldIdLst>
    <p:sldId id="256" r:id="rId2"/>
    <p:sldId id="307" r:id="rId3"/>
    <p:sldId id="319" r:id="rId4"/>
    <p:sldId id="320" r:id="rId5"/>
    <p:sldId id="322" r:id="rId6"/>
    <p:sldId id="323" r:id="rId7"/>
    <p:sldId id="324" r:id="rId8"/>
    <p:sldId id="321" r:id="rId9"/>
  </p:sldIdLst>
  <p:sldSz cx="12192000" cy="6858000"/>
  <p:notesSz cx="6858000" cy="9144000"/>
  <p:custDataLst>
    <p:tags r:id="rId12"/>
  </p:custDataLst>
  <p:defaultTextStyle>
    <a:defPPr>
      <a:defRPr lang="de-DE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182B"/>
    <a:srgbClr val="0C7FC4"/>
    <a:srgbClr val="753691"/>
    <a:srgbClr val="A61D2B"/>
    <a:srgbClr val="C6D529"/>
    <a:srgbClr val="1C3425"/>
    <a:srgbClr val="E0AE26"/>
    <a:srgbClr val="3F5B31"/>
    <a:srgbClr val="DA9B29"/>
    <a:srgbClr val="6D0C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9DCAF9ED-07DC-4A11-8D7F-57B35C25682E}" styleName="Mittlere Formatvorlage 1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C083E6E3-FA7D-4D7B-A595-EF9225AFEA82}" styleName="Helle Formatvorlage 1 - Akz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Helle Formatvorlage 1 - Akz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3" autoAdjust="0"/>
    <p:restoredTop sz="89857" autoAdjust="0"/>
  </p:normalViewPr>
  <p:slideViewPr>
    <p:cSldViewPr snapToGrid="0" showGuides="1">
      <p:cViewPr varScale="1">
        <p:scale>
          <a:sx n="111" d="100"/>
          <a:sy n="111" d="100"/>
        </p:scale>
        <p:origin x="552" y="192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-1213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82" d="100"/>
          <a:sy n="82" d="100"/>
        </p:scale>
        <p:origin x="3504" y="1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GB" dirty="0">
              <a:latin typeface="Calibri" panose="020F0502020204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defRPr>
            </a:lvl1pPr>
          </a:lstStyle>
          <a:p>
            <a:pPr>
              <a:defRPr/>
            </a:pPr>
            <a:fld id="{ED71E7C7-1076-4D4B-85C2-A530FD035145}" type="datetimeFigureOut">
              <a:rPr lang="en-GB" smtClean="0"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defRPr/>
              </a:pPr>
              <a:t>29/03/2019</a:t>
            </a:fld>
            <a:endParaRPr lang="en-GB" dirty="0">
              <a:latin typeface="Calibri" panose="020F0502020204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GB" dirty="0">
              <a:latin typeface="Calibri" panose="020F0502020204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defRPr>
            </a:lvl1pPr>
          </a:lstStyle>
          <a:p>
            <a:pPr>
              <a:defRPr/>
            </a:pPr>
            <a:fld id="{5219AE7B-466E-9A40-BB18-E197D992808B}" type="slidenum">
              <a:rPr lang="en-GB" smtClean="0"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defRPr/>
              </a:pPr>
              <a:t>‹Nr.›</a:t>
            </a:fld>
            <a:endParaRPr lang="en-GB" dirty="0">
              <a:latin typeface="Calibri" panose="020F0502020204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52761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fld id="{8FD47B65-DED1-FA4A-8029-BC62E1255205}" type="datetime1">
              <a:rPr lang="en-GB" smtClean="0"/>
              <a:pPr>
                <a:defRPr/>
              </a:pPr>
              <a:t>29/03/2019</a:t>
            </a:fld>
            <a:endParaRPr lang="en-GB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dirty="0" err="1"/>
              <a:t>Mastertextformat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  <a:p>
            <a:pPr lvl="1"/>
            <a:r>
              <a:rPr lang="en-GB" noProof="0" dirty="0" err="1"/>
              <a:t>Zweite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2"/>
            <a:r>
              <a:rPr lang="en-GB" noProof="0" dirty="0" err="1"/>
              <a:t>Dritte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3"/>
            <a:r>
              <a:rPr lang="en-GB" noProof="0" dirty="0" err="1"/>
              <a:t>Vierte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4"/>
            <a:r>
              <a:rPr lang="en-GB" noProof="0" dirty="0" err="1"/>
              <a:t>Fünfte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fld id="{561396F6-E2C3-6C46-80E0-C84E0818BE18}" type="slidenum">
              <a:rPr lang="en-GB" smtClean="0"/>
              <a:pPr>
                <a:defRPr/>
              </a:pPr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40471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Arial Unicode MS" panose="020B0604020202020204" pitchFamily="34" charset="-128"/>
        <a:cs typeface="Arial Unicode MS" panose="020B0604020202020204" pitchFamily="34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Arial Unicode MS" panose="020B0604020202020204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Arial Unicode MS" panose="020B0604020202020204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Arial Unicode MS" panose="020B0604020202020204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Arial Unicode MS" panose="020B060402020202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1396F6-E2C3-6C46-80E0-C84E0818BE18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67445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1396F6-E2C3-6C46-80E0-C84E0818BE18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96607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1396F6-E2C3-6C46-80E0-C84E0818BE18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4467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609599" y="4539921"/>
            <a:ext cx="8229600" cy="872807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de-DE" sz="2800" b="0" dirty="0">
                <a:solidFill>
                  <a:schemeClr val="tx1"/>
                </a:solidFill>
                <a:latin typeface="+mj-lt"/>
              </a:defRPr>
            </a:lvl1pPr>
          </a:lstStyle>
          <a:p>
            <a:pPr lvl="0">
              <a:spcAft>
                <a:spcPct val="0"/>
              </a:spcAft>
            </a:pPr>
            <a:r>
              <a:rPr lang="en-GB" dirty="0" err="1"/>
              <a:t>Formatvorlage</a:t>
            </a:r>
            <a:r>
              <a:rPr lang="en-GB" dirty="0"/>
              <a:t> des </a:t>
            </a:r>
            <a:r>
              <a:rPr lang="en-GB" dirty="0" err="1"/>
              <a:t>Untertitelmasters</a:t>
            </a:r>
            <a:r>
              <a:rPr lang="en-GB" dirty="0"/>
              <a:t> </a:t>
            </a:r>
            <a:r>
              <a:rPr lang="en-GB" dirty="0" err="1"/>
              <a:t>durch</a:t>
            </a:r>
            <a:r>
              <a:rPr lang="en-GB" dirty="0"/>
              <a:t> </a:t>
            </a:r>
            <a:r>
              <a:rPr lang="en-GB" dirty="0" err="1"/>
              <a:t>Klicken</a:t>
            </a:r>
            <a:r>
              <a:rPr lang="en-GB" dirty="0"/>
              <a:t> </a:t>
            </a:r>
            <a:r>
              <a:rPr lang="en-GB" dirty="0" err="1"/>
              <a:t>bearbeiten</a:t>
            </a:r>
            <a:r>
              <a:rPr lang="en-GB" dirty="0"/>
              <a:t> 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gray">
          <a:xfrm>
            <a:off x="605367" y="2589214"/>
            <a:ext cx="8227483" cy="17557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  <a:noAutofit/>
          </a:bodyPr>
          <a:lstStyle>
            <a:lvl1pPr>
              <a:defRPr lang="de-DE" sz="3600" dirty="0">
                <a:solidFill>
                  <a:schemeClr val="accent1"/>
                </a:solidFill>
                <a:latin typeface="+mj-lt"/>
              </a:defRPr>
            </a:lvl1pPr>
          </a:lstStyle>
          <a:p>
            <a:pPr marL="0" lvl="0" indent="0">
              <a:spcAft>
                <a:spcPts val="1400"/>
              </a:spcAft>
              <a:buSzPct val="75000"/>
              <a:buFont typeface="Arial" charset="0"/>
              <a:buNone/>
            </a:pPr>
            <a:r>
              <a:rPr lang="en-GB" dirty="0" err="1"/>
              <a:t>Titelmasterformat</a:t>
            </a:r>
            <a:r>
              <a:rPr lang="en-GB" dirty="0"/>
              <a:t> </a:t>
            </a:r>
            <a:r>
              <a:rPr lang="en-GB" dirty="0" err="1"/>
              <a:t>durch</a:t>
            </a:r>
            <a:r>
              <a:rPr lang="en-GB" dirty="0"/>
              <a:t> </a:t>
            </a:r>
            <a:r>
              <a:rPr lang="en-GB" dirty="0" err="1"/>
              <a:t>Klicken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</p:txBody>
      </p:sp>
    </p:spTree>
    <p:extLst/>
  </p:cSld>
  <p:clrMapOvr>
    <a:masterClrMapping/>
  </p:clrMapOvr>
  <p:transition spd="slow">
    <p:cover/>
  </p:transition>
  <p:extLst mod="1">
    <p:ext uri="{DCECCB84-F9BA-43D5-87BE-67443E8EF086}">
      <p15:sldGuideLst xmlns:p15="http://schemas.microsoft.com/office/powerpoint/2012/main">
        <p15:guide id="5" pos="3840" userDrawn="1">
          <p15:clr>
            <a:srgbClr val="FBAE40"/>
          </p15:clr>
        </p15:guide>
        <p15:guide id="6" orient="horz" pos="2160" userDrawn="1">
          <p15:clr>
            <a:srgbClr val="FBAE40"/>
          </p15:clr>
        </p15:guide>
        <p15:guide id="7" orient="horz" pos="1631" userDrawn="1">
          <p15:clr>
            <a:srgbClr val="FBAE40"/>
          </p15:clr>
        </p15:guide>
        <p15:guide id="8" orient="horz" pos="2737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p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gray">
          <a:xfrm>
            <a:off x="605367" y="2758440"/>
            <a:ext cx="8227484" cy="134112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  <a:noAutofit/>
          </a:bodyPr>
          <a:lstStyle>
            <a:lvl1pPr>
              <a:defRPr lang="de-DE" sz="3200" dirty="0">
                <a:solidFill>
                  <a:schemeClr val="accent1"/>
                </a:solidFill>
                <a:latin typeface="+mj-lt"/>
              </a:defRPr>
            </a:lvl1pPr>
          </a:lstStyle>
          <a:p>
            <a:pPr marL="0" lvl="0" indent="0">
              <a:spcAft>
                <a:spcPts val="1400"/>
              </a:spcAft>
              <a:buSzPct val="75000"/>
              <a:buFont typeface="Arial" charset="0"/>
              <a:buNone/>
            </a:pPr>
            <a:r>
              <a:rPr lang="en-GB" dirty="0" err="1"/>
              <a:t>Titelmasterformat</a:t>
            </a:r>
            <a:r>
              <a:rPr lang="en-GB" dirty="0"/>
              <a:t> </a:t>
            </a:r>
            <a:r>
              <a:rPr lang="en-GB" dirty="0" err="1"/>
              <a:t>durch</a:t>
            </a:r>
            <a:r>
              <a:rPr lang="en-GB" dirty="0"/>
              <a:t> </a:t>
            </a:r>
            <a:r>
              <a:rPr lang="en-GB" dirty="0" err="1"/>
              <a:t>Klicken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9F776-CB22-E94F-8EDB-0D24135F79E1}" type="datetime1">
              <a:rPr lang="de-AT" smtClean="0"/>
              <a:t>29.03.19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Elisabeth Dearing, Austrian Court of Audit</a:t>
            </a:r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4CAFE-B5DD-8D42-8367-33DF8B0A0AF2}" type="slidenum">
              <a:rPr lang="en-GB" smtClean="0"/>
              <a:pPr>
                <a:defRPr/>
              </a:pPr>
              <a:t>‹Nr.›</a:t>
            </a:fld>
            <a:endParaRPr lang="en-GB" dirty="0"/>
          </a:p>
        </p:txBody>
      </p:sp>
      <p:sp>
        <p:nvSpPr>
          <p:cNvPr id="7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609601" y="4534854"/>
            <a:ext cx="8223249" cy="872807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de-DE" sz="2800" b="0" dirty="0">
                <a:solidFill>
                  <a:schemeClr val="tx1"/>
                </a:solidFill>
                <a:latin typeface="+mj-lt"/>
              </a:defRPr>
            </a:lvl1pPr>
          </a:lstStyle>
          <a:p>
            <a:pPr lvl="0">
              <a:spcAft>
                <a:spcPct val="0"/>
              </a:spcAft>
            </a:pPr>
            <a:r>
              <a:rPr lang="en-GB" dirty="0" err="1"/>
              <a:t>Formatvorlage</a:t>
            </a:r>
            <a:r>
              <a:rPr lang="en-GB" dirty="0"/>
              <a:t> des </a:t>
            </a:r>
            <a:r>
              <a:rPr lang="en-GB" dirty="0" err="1"/>
              <a:t>Untertitelmasters</a:t>
            </a:r>
            <a:r>
              <a:rPr lang="en-GB" dirty="0"/>
              <a:t> </a:t>
            </a:r>
            <a:r>
              <a:rPr lang="en-GB" dirty="0" err="1"/>
              <a:t>durch</a:t>
            </a:r>
            <a:r>
              <a:rPr lang="en-GB" dirty="0"/>
              <a:t> </a:t>
            </a:r>
            <a:r>
              <a:rPr lang="en-GB" dirty="0" err="1"/>
              <a:t>Klicken</a:t>
            </a:r>
            <a:r>
              <a:rPr lang="en-GB" dirty="0"/>
              <a:t> </a:t>
            </a:r>
            <a:r>
              <a:rPr lang="en-GB" dirty="0" err="1"/>
              <a:t>bearbeiten</a:t>
            </a:r>
            <a:r>
              <a:rPr lang="en-GB" dirty="0"/>
              <a:t> </a:t>
            </a:r>
          </a:p>
        </p:txBody>
      </p:sp>
    </p:spTree>
    <p:extLst/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  <a:noAutofit/>
          </a:bodyPr>
          <a:lstStyle>
            <a:lvl1pPr>
              <a:defRPr lang="de-DE" dirty="0" smtClean="0"/>
            </a:lvl1pPr>
            <a:lvl2pPr>
              <a:defRPr lang="de-DE" sz="2000" dirty="0" smtClean="0"/>
            </a:lvl2pPr>
            <a:lvl3pPr>
              <a:defRPr lang="de-DE" sz="1800" dirty="0" smtClean="0"/>
            </a:lvl3pPr>
            <a:lvl4pPr>
              <a:defRPr lang="de-DE" sz="1800" dirty="0" smtClean="0"/>
            </a:lvl4pPr>
            <a:lvl5pPr>
              <a:defRPr lang="de-DE" sz="1800" dirty="0"/>
            </a:lvl5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lIns="0" rIns="0"/>
          <a:lstStyle>
            <a:lvl1pPr>
              <a:defRPr/>
            </a:lvl1pPr>
          </a:lstStyle>
          <a:p>
            <a:pPr>
              <a:defRPr/>
            </a:pPr>
            <a:fld id="{FA40398B-327E-D147-A820-5E9EC347ADA9}" type="datetime1">
              <a:rPr lang="de-AT" smtClean="0"/>
              <a:t>29.03.19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lIns="0" rIns="0"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Elisabeth Dearing, Austrian Court of Audit</a:t>
            </a:r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lIns="0" rIns="0"/>
          <a:lstStyle>
            <a:lvl1pPr>
              <a:defRPr/>
            </a:lvl1pPr>
          </a:lstStyle>
          <a:p>
            <a:pPr>
              <a:defRPr/>
            </a:pPr>
            <a:fld id="{68CED686-F466-7047-9261-21F027EAFBA4}" type="slidenum">
              <a:rPr lang="en-GB" smtClean="0"/>
              <a:pPr>
                <a:defRPr/>
              </a:pPr>
              <a:t>‹Nr.›</a:t>
            </a:fld>
            <a:endParaRPr lang="en-GB" dirty="0"/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40D7E3CD-EADE-4A2B-9645-FED6960F2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 dirty="0"/>
          </a:p>
        </p:txBody>
      </p:sp>
    </p:spTree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Inhalt bre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1592580"/>
            <a:ext cx="10968038" cy="4525963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  <a:noAutofit/>
          </a:bodyPr>
          <a:lstStyle>
            <a:lvl1pPr>
              <a:defRPr lang="de-DE" dirty="0" smtClean="0"/>
            </a:lvl1pPr>
            <a:lvl2pPr>
              <a:defRPr lang="de-DE" sz="2000" dirty="0" smtClean="0"/>
            </a:lvl2pPr>
            <a:lvl3pPr>
              <a:defRPr lang="de-DE" sz="1800" dirty="0" smtClean="0"/>
            </a:lvl3pPr>
            <a:lvl4pPr>
              <a:defRPr lang="de-DE" sz="1800" dirty="0" smtClean="0"/>
            </a:lvl4pPr>
            <a:lvl5pPr>
              <a:defRPr lang="de-DE" sz="1800" dirty="0"/>
            </a:lvl5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lIns="0" rIns="0"/>
          <a:lstStyle>
            <a:lvl1pPr>
              <a:defRPr/>
            </a:lvl1pPr>
          </a:lstStyle>
          <a:p>
            <a:pPr>
              <a:defRPr/>
            </a:pPr>
            <a:fld id="{C17FB51E-B6D7-9642-A802-2746745A1EC1}" type="datetime1">
              <a:rPr lang="de-AT" smtClean="0"/>
              <a:t>29.03.19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lIns="0" rIns="0"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Elisabeth Dearing, Austrian Court of Audit</a:t>
            </a:r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lIns="0" rIns="0"/>
          <a:lstStyle>
            <a:lvl1pPr>
              <a:defRPr/>
            </a:lvl1pPr>
          </a:lstStyle>
          <a:p>
            <a:pPr>
              <a:defRPr/>
            </a:pPr>
            <a:fld id="{68CED686-F466-7047-9261-21F027EAFBA4}" type="slidenum">
              <a:rPr lang="en-GB" smtClean="0"/>
              <a:pPr>
                <a:defRPr/>
              </a:pPr>
              <a:t>‹Nr.›</a:t>
            </a:fld>
            <a:endParaRPr lang="en-GB" dirty="0"/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40D7E3CD-EADE-4A2B-9645-FED6960F2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 dirty="0"/>
          </a:p>
        </p:txBody>
      </p:sp>
    </p:spTree>
    <p:extLst/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wei Inhal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592580"/>
            <a:ext cx="5384800" cy="4525963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  <a:noAutofit/>
          </a:bodyPr>
          <a:lstStyle>
            <a:lvl1pPr>
              <a:defRPr lang="de-DE" smtClean="0"/>
            </a:lvl1pPr>
            <a:lvl2pPr>
              <a:defRPr lang="de-DE" smtClean="0"/>
            </a:lvl2pPr>
            <a:lvl3pPr>
              <a:defRPr lang="de-DE" smtClean="0"/>
            </a:lvl3pPr>
            <a:lvl4pPr>
              <a:defRPr lang="de-DE" smtClean="0"/>
            </a:lvl4pPr>
            <a:lvl5pPr>
              <a:defRPr lang="de-DE" dirty="0"/>
            </a:lvl5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GB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592580"/>
            <a:ext cx="5384800" cy="4525963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  <a:noAutofit/>
          </a:bodyPr>
          <a:lstStyle>
            <a:lvl1pPr>
              <a:defRPr lang="de-DE" smtClean="0"/>
            </a:lvl1pPr>
            <a:lvl2pPr>
              <a:defRPr lang="de-DE" smtClean="0"/>
            </a:lvl2pPr>
            <a:lvl3pPr>
              <a:defRPr lang="de-DE" smtClean="0"/>
            </a:lvl3pPr>
            <a:lvl4pPr>
              <a:defRPr lang="de-DE" smtClean="0"/>
            </a:lvl4pPr>
            <a:lvl5pPr>
              <a:defRPr lang="de-DE" dirty="0"/>
            </a:lvl5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GB" dirty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3FDBE-F1B2-CD47-B41C-06C6F442B6E8}" type="datetime1">
              <a:rPr lang="de-AT" smtClean="0"/>
              <a:t>29.03.19</a:t>
            </a:fld>
            <a:endParaRPr lang="en-GB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Elisabeth Dearing, Austrian Court of Audit</a:t>
            </a:r>
            <a:endParaRPr lang="en-GB" dirty="0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C49EA-0A1E-7E42-B231-0C9F86CE718C}" type="slidenum">
              <a:rPr lang="en-GB" smtClean="0"/>
              <a:pPr>
                <a:defRPr/>
              </a:pPr>
              <a:t>‹Nr.›</a:t>
            </a:fld>
            <a:endParaRPr lang="en-GB" dirty="0"/>
          </a:p>
        </p:txBody>
      </p:sp>
      <p:sp>
        <p:nvSpPr>
          <p:cNvPr id="9" name="Titel 8">
            <a:extLst>
              <a:ext uri="{FF2B5EF4-FFF2-40B4-BE49-F238E27FC236}">
                <a16:creationId xmlns:a16="http://schemas.microsoft.com/office/drawing/2014/main" id="{04EEDA42-35C0-474A-A391-51AAA2C8A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2072641"/>
            <a:ext cx="5384800" cy="4045903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  <a:noAutofit/>
          </a:bodyPr>
          <a:lstStyle>
            <a:lvl1pPr>
              <a:defRPr lang="de-DE" smtClean="0"/>
            </a:lvl1pPr>
            <a:lvl2pPr>
              <a:defRPr lang="de-DE" smtClean="0"/>
            </a:lvl2pPr>
            <a:lvl3pPr>
              <a:defRPr lang="de-DE" smtClean="0"/>
            </a:lvl3pPr>
            <a:lvl4pPr>
              <a:defRPr lang="de-DE" smtClean="0"/>
            </a:lvl4pPr>
            <a:lvl5pPr>
              <a:defRPr lang="de-DE" dirty="0"/>
            </a:lvl5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GB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2072641"/>
            <a:ext cx="5384800" cy="4045903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  <a:noAutofit/>
          </a:bodyPr>
          <a:lstStyle>
            <a:lvl1pPr>
              <a:defRPr lang="de-DE" smtClean="0"/>
            </a:lvl1pPr>
            <a:lvl2pPr>
              <a:defRPr lang="de-DE" smtClean="0"/>
            </a:lvl2pPr>
            <a:lvl3pPr>
              <a:defRPr lang="de-DE" smtClean="0"/>
            </a:lvl3pPr>
            <a:lvl4pPr>
              <a:defRPr lang="de-DE" smtClean="0"/>
            </a:lvl4pPr>
            <a:lvl5pPr>
              <a:defRPr lang="de-DE" dirty="0"/>
            </a:lvl5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GB" dirty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34E68-2EAA-6746-B76E-FEF4B8B3A877}" type="datetime1">
              <a:rPr lang="de-AT" smtClean="0"/>
              <a:t>29.03.19</a:t>
            </a:fld>
            <a:endParaRPr lang="en-GB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Elisabeth Dearing, Austrian Court of Audit</a:t>
            </a:r>
            <a:endParaRPr lang="en-GB" dirty="0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C49EA-0A1E-7E42-B231-0C9F86CE718C}" type="slidenum">
              <a:rPr lang="en-GB" smtClean="0"/>
              <a:pPr>
                <a:defRPr/>
              </a:pPr>
              <a:t>‹Nr.›</a:t>
            </a:fld>
            <a:endParaRPr lang="en-GB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3"/>
          </p:nvPr>
        </p:nvSpPr>
        <p:spPr>
          <a:xfrm>
            <a:off x="609600" y="1587500"/>
            <a:ext cx="5384800" cy="408940"/>
          </a:xfrm>
        </p:spPr>
        <p:txBody>
          <a:bodyPr>
            <a:noAutofit/>
          </a:bodyPr>
          <a:lstStyle>
            <a:lvl1pPr marL="0" indent="0">
              <a:buFontTx/>
              <a:buNone/>
              <a:defRPr b="1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GB" dirty="0"/>
          </a:p>
        </p:txBody>
      </p:sp>
      <p:sp>
        <p:nvSpPr>
          <p:cNvPr id="12" name="Textplatzhalter 10"/>
          <p:cNvSpPr>
            <a:spLocks noGrp="1"/>
          </p:cNvSpPr>
          <p:nvPr>
            <p:ph type="body" sz="quarter" idx="14"/>
          </p:nvPr>
        </p:nvSpPr>
        <p:spPr>
          <a:xfrm>
            <a:off x="6197600" y="1587500"/>
            <a:ext cx="5384800" cy="408940"/>
          </a:xfrm>
        </p:spPr>
        <p:txBody>
          <a:bodyPr>
            <a:noAutofit/>
          </a:bodyPr>
          <a:lstStyle>
            <a:lvl1pPr marL="0" indent="0">
              <a:buFontTx/>
              <a:buNone/>
              <a:defRPr b="1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GB" dirty="0"/>
          </a:p>
        </p:txBody>
      </p:sp>
      <p:sp>
        <p:nvSpPr>
          <p:cNvPr id="8" name="Titel 7">
            <a:extLst>
              <a:ext uri="{FF2B5EF4-FFF2-40B4-BE49-F238E27FC236}">
                <a16:creationId xmlns:a16="http://schemas.microsoft.com/office/drawing/2014/main" id="{8278B2C6-2353-4F93-BAFB-0B103D2F1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 dirty="0"/>
          </a:p>
        </p:txBody>
      </p:sp>
    </p:spTree>
    <p:extLst/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dirty="0"/>
              <a:t>Bild auf Platzhalter ziehen oder durch Klicken auf Symbol hinzufügen</a:t>
            </a:r>
          </a:p>
        </p:txBody>
      </p:sp>
    </p:spTree>
    <p:extLst/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Bild 9" descr="zahlenbalken_ppt.jpg"/>
          <p:cNvPicPr>
            <a:picLocks noChangeAspect="1"/>
          </p:cNvPicPr>
          <p:nvPr/>
        </p:nvPicPr>
        <p:blipFill rotWithShape="1">
          <a:blip r:embed="rId9">
            <a:alphaModFix amt="38000"/>
          </a:blip>
          <a:srcRect r="10367"/>
          <a:stretch/>
        </p:blipFill>
        <p:spPr bwMode="auto">
          <a:xfrm>
            <a:off x="1" y="7937"/>
            <a:ext cx="9092724" cy="1453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elplatzhalter 1"/>
          <p:cNvSpPr>
            <a:spLocks noGrp="1"/>
          </p:cNvSpPr>
          <p:nvPr>
            <p:ph type="title"/>
          </p:nvPr>
        </p:nvSpPr>
        <p:spPr bwMode="gray">
          <a:xfrm>
            <a:off x="609600" y="274638"/>
            <a:ext cx="8229599" cy="875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/>
              <a:t>Mastertitelformat</a:t>
            </a:r>
            <a:r>
              <a:rPr lang="en-GB" dirty="0"/>
              <a:t> </a:t>
            </a:r>
            <a:r>
              <a:rPr lang="en-GB" dirty="0" err="1"/>
              <a:t>bearbeiten</a:t>
            </a:r>
            <a:r>
              <a:rPr lang="en-GB" dirty="0"/>
              <a:t> </a:t>
            </a:r>
          </a:p>
        </p:txBody>
      </p:sp>
      <p:sp>
        <p:nvSpPr>
          <p:cNvPr id="1028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09600" y="1592580"/>
            <a:ext cx="8229599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GB" dirty="0" err="1"/>
              <a:t>Mastertextformat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  <a:p>
            <a:pPr lvl="1"/>
            <a:r>
              <a:rPr lang="en-GB" dirty="0" err="1"/>
              <a:t>Zweite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2"/>
            <a:r>
              <a:rPr lang="en-GB" dirty="0" err="1"/>
              <a:t>Dritte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3"/>
            <a:r>
              <a:rPr lang="en-GB" dirty="0" err="1"/>
              <a:t>Vierte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4"/>
            <a:r>
              <a:rPr lang="en-GB" dirty="0" err="1"/>
              <a:t>Fünfte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419509"/>
            <a:ext cx="2640594" cy="196365"/>
          </a:xfrm>
          <a:prstGeom prst="rect">
            <a:avLst/>
          </a:prstGeom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2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>
              <a:defRPr/>
            </a:pPr>
            <a:fld id="{87AE6BE5-21D0-4F47-984B-63DB8364AF39}" type="datetime1">
              <a:rPr lang="de-AT" smtClean="0"/>
              <a:t>29.03.19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376944" y="6419509"/>
            <a:ext cx="5462256" cy="19636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j-lt"/>
                <a:ea typeface="+mn-ea"/>
                <a:cs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en-GB"/>
              <a:t>Elisabeth Dearing, Austrian Court of Audit</a:t>
            </a:r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1176000" y="6419509"/>
            <a:ext cx="406400" cy="196365"/>
          </a:xfrm>
          <a:prstGeom prst="rect">
            <a:avLst/>
          </a:prstGeom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>
              <a:defRPr/>
            </a:pPr>
            <a:fld id="{1D00F15B-EAD3-364F-A2FD-9FFF6BB26337}" type="slidenum">
              <a:rPr lang="en-GB" smtClean="0"/>
              <a:pPr>
                <a:defRPr/>
              </a:pPr>
              <a:t>‹Nr.›</a:t>
            </a:fld>
            <a:endParaRPr lang="en-GB" dirty="0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5A96E65C-A114-4B08-B066-45CCB177C67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445288" y="123825"/>
            <a:ext cx="2137112" cy="1132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978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</p:sldLayoutIdLst>
  <p:transition spd="slow">
    <p:cover/>
  </p:transition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000" b="1" kern="1200">
          <a:solidFill>
            <a:schemeClr val="accent1"/>
          </a:solidFill>
          <a:latin typeface="+mj-lt"/>
          <a:ea typeface="Arial Unicode MS" panose="020B0604020202020204" pitchFamily="34" charset="-128"/>
          <a:cs typeface="Calibri" panose="020F0502020204030204" pitchFamily="34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Lucida Sans" charset="0"/>
          <a:ea typeface="ＭＳ Ｐゴシック" pitchFamily="-107" charset="-128"/>
          <a:cs typeface="ＭＳ Ｐゴシック" pitchFamily="-107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Lucida Sans" charset="0"/>
          <a:ea typeface="ＭＳ Ｐゴシック" pitchFamily="-107" charset="-128"/>
          <a:cs typeface="ＭＳ Ｐゴシック" pitchFamily="-107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Lucida Sans" charset="0"/>
          <a:ea typeface="ＭＳ Ｐゴシック" pitchFamily="-107" charset="-128"/>
          <a:cs typeface="ＭＳ Ｐゴシック" pitchFamily="-107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Lucida Sans" charset="0"/>
          <a:ea typeface="ＭＳ Ｐゴシック" pitchFamily="-107" charset="-128"/>
          <a:cs typeface="ＭＳ Ｐゴシック" pitchFamily="-107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632523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632523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632523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632523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9pPr>
    </p:titleStyle>
    <p:bodyStyle>
      <a:lvl1pPr marL="182563" indent="-182563" algn="l" defTabSz="457200" rtl="0" eaLnBrk="1" fontAlgn="base" hangingPunct="1">
        <a:spcBef>
          <a:spcPts val="600"/>
        </a:spcBef>
        <a:spcAft>
          <a:spcPts val="0"/>
        </a:spcAft>
        <a:buClr>
          <a:schemeClr val="tx2"/>
        </a:buClr>
        <a:buSzPct val="75000"/>
        <a:buFont typeface="Symbol" panose="05050102010706020507" pitchFamily="18" charset="2"/>
        <a:buChar char="-"/>
        <a:defRPr sz="2200" b="0" kern="1200">
          <a:solidFill>
            <a:schemeClr val="tx1"/>
          </a:solidFill>
          <a:latin typeface="+mj-lt"/>
          <a:ea typeface="Arial Unicode MS" panose="020B0604020202020204" pitchFamily="34" charset="-128"/>
          <a:cs typeface="Calibri" panose="020F0502020204030204" pitchFamily="34" charset="0"/>
        </a:defRPr>
      </a:lvl1pPr>
      <a:lvl2pPr marL="358775" indent="-176213" algn="l" defTabSz="457200" rtl="0" eaLnBrk="1" fontAlgn="base" hangingPunct="1">
        <a:lnSpc>
          <a:spcPct val="100000"/>
        </a:lnSpc>
        <a:spcBef>
          <a:spcPts val="300"/>
        </a:spcBef>
        <a:spcAft>
          <a:spcPts val="0"/>
        </a:spcAft>
        <a:buClr>
          <a:schemeClr val="tx2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Calibri" panose="020F0502020204030204" pitchFamily="34" charset="0"/>
          <a:cs typeface="Calibri" panose="020F0502020204030204" pitchFamily="34" charset="0"/>
        </a:defRPr>
      </a:lvl2pPr>
      <a:lvl3pPr marL="541338" indent="-182563" algn="l" defTabSz="457200" rtl="0" eaLnBrk="1" fontAlgn="base" hangingPunct="1">
        <a:spcBef>
          <a:spcPts val="300"/>
        </a:spcBef>
        <a:spcAft>
          <a:spcPts val="0"/>
        </a:spcAft>
        <a:buClr>
          <a:schemeClr val="tx2"/>
        </a:buClr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j-lt"/>
          <a:ea typeface="Calibri" panose="020F0502020204030204" pitchFamily="34" charset="0"/>
          <a:cs typeface="Calibri" panose="020F0502020204030204" pitchFamily="34" charset="0"/>
        </a:defRPr>
      </a:lvl3pPr>
      <a:lvl4pPr marL="717550" indent="-176213" algn="l" defTabSz="1871663" rtl="0" eaLnBrk="1" fontAlgn="base" hangingPunct="1">
        <a:spcBef>
          <a:spcPts val="300"/>
        </a:spcBef>
        <a:spcAft>
          <a:spcPts val="0"/>
        </a:spcAft>
        <a:buClr>
          <a:schemeClr val="tx2"/>
        </a:buClr>
        <a:buSzPct val="90000"/>
        <a:buFont typeface="Calibri" panose="020F0502020204030204" pitchFamily="34" charset="0"/>
        <a:buChar char="○"/>
        <a:tabLst/>
        <a:defRPr sz="1800" kern="1200">
          <a:solidFill>
            <a:schemeClr val="tx1"/>
          </a:solidFill>
          <a:latin typeface="+mj-lt"/>
          <a:ea typeface="Calibri" panose="020F0502020204030204" pitchFamily="34" charset="0"/>
          <a:cs typeface="Calibri" panose="020F0502020204030204" pitchFamily="34" charset="0"/>
        </a:defRPr>
      </a:lvl4pPr>
      <a:lvl5pPr marL="900113" indent="-182563" algn="l" defTabSz="1871663" rtl="0" eaLnBrk="1" fontAlgn="base" hangingPunct="1">
        <a:spcBef>
          <a:spcPts val="300"/>
        </a:spcBef>
        <a:spcAft>
          <a:spcPts val="0"/>
        </a:spcAft>
        <a:buClr>
          <a:schemeClr val="tx2"/>
        </a:buClr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j-lt"/>
          <a:ea typeface="Calibri" panose="020F0502020204030204" pitchFamily="34" charset="0"/>
          <a:cs typeface="Calibri" panose="020F050202020403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9" pos="3840" userDrawn="1">
          <p15:clr>
            <a:srgbClr val="F26B43"/>
          </p15:clr>
        </p15:guide>
        <p15:guide id="10" orient="horz" pos="2160" userDrawn="1">
          <p15:clr>
            <a:srgbClr val="F26B43"/>
          </p15:clr>
        </p15:guide>
        <p15:guide id="11" pos="381" userDrawn="1">
          <p15:clr>
            <a:srgbClr val="F26B43"/>
          </p15:clr>
        </p15:guide>
        <p15:guide id="12" pos="7293" userDrawn="1">
          <p15:clr>
            <a:srgbClr val="F26B43"/>
          </p15:clr>
        </p15:guide>
        <p15:guide id="13" orient="horz" pos="1000" userDrawn="1">
          <p15:clr>
            <a:srgbClr val="F26B43"/>
          </p15:clr>
        </p15:guide>
        <p15:guide id="14" orient="horz" pos="3862" userDrawn="1">
          <p15:clr>
            <a:srgbClr val="F26B43"/>
          </p15:clr>
        </p15:guide>
        <p15:guide id="15" pos="5564" userDrawn="1">
          <p15:clr>
            <a:srgbClr val="F26B43"/>
          </p15:clr>
        </p15:guide>
        <p15:guide id="16" orient="horz" pos="6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dearing@rechnungshof.gv.at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Meeting of the </a:t>
            </a:r>
            <a:r>
              <a:rPr lang="en-GB" dirty="0" err="1"/>
              <a:t>Workinggroup</a:t>
            </a:r>
            <a:r>
              <a:rPr lang="en-GB" dirty="0"/>
              <a:t> on Key National Indicators from 2</a:t>
            </a:r>
            <a:r>
              <a:rPr lang="en-GB" baseline="30000" dirty="0"/>
              <a:t>nd</a:t>
            </a:r>
            <a:r>
              <a:rPr lang="en-GB" dirty="0"/>
              <a:t> to 4</a:t>
            </a:r>
            <a:r>
              <a:rPr lang="en-GB" baseline="30000" dirty="0"/>
              <a:t>th</a:t>
            </a:r>
            <a:r>
              <a:rPr lang="en-GB" dirty="0"/>
              <a:t> of April 2019 in Bratislava</a:t>
            </a:r>
          </a:p>
        </p:txBody>
      </p:sp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605367" y="2589214"/>
            <a:ext cx="9290987" cy="1755774"/>
          </a:xfrm>
        </p:spPr>
        <p:txBody>
          <a:bodyPr/>
          <a:lstStyle/>
          <a:p>
            <a:r>
              <a:rPr lang="en-GB" dirty="0"/>
              <a:t>UN  Sustainable Development goals</a:t>
            </a:r>
            <a:br>
              <a:rPr lang="en-GB" dirty="0"/>
            </a:br>
            <a:r>
              <a:rPr lang="en-GB" dirty="0"/>
              <a:t>Implementation of the 2030 Agenda in AUSTRIA</a:t>
            </a:r>
            <a:br>
              <a:rPr lang="en-GB" dirty="0"/>
            </a:br>
            <a:r>
              <a:rPr lang="en-GB" sz="2400" i="1" dirty="0"/>
              <a:t>Report of the Austrian Court of Audit from 6 July 2018</a:t>
            </a:r>
            <a:br>
              <a:rPr lang="de-AT" dirty="0"/>
            </a:br>
            <a:endParaRPr lang="en-GB" dirty="0"/>
          </a:p>
        </p:txBody>
      </p:sp>
    </p:spTree>
  </p:cSld>
  <p:clrMapOvr>
    <a:masterClrMapping/>
  </p:clrMapOvr>
  <p:transition spd="slow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Inhaltsplatzhalter 2"/>
          <p:cNvSpPr>
            <a:spLocks noGrp="1"/>
          </p:cNvSpPr>
          <p:nvPr>
            <p:ph idx="1"/>
          </p:nvPr>
        </p:nvSpPr>
        <p:spPr>
          <a:xfrm>
            <a:off x="609600" y="1592580"/>
            <a:ext cx="7052841" cy="4525963"/>
          </a:xfrm>
        </p:spPr>
        <p:txBody>
          <a:bodyPr/>
          <a:lstStyle/>
          <a:p>
            <a:pPr marL="0" indent="0">
              <a:buNone/>
            </a:pPr>
            <a:r>
              <a:rPr lang="de-AT" sz="2800" dirty="0"/>
              <a:t>Assessment </a:t>
            </a:r>
            <a:r>
              <a:rPr lang="de-AT" sz="2800" dirty="0" err="1"/>
              <a:t>of</a:t>
            </a:r>
            <a:endParaRPr lang="de-AT" sz="2800" dirty="0"/>
          </a:p>
          <a:p>
            <a:pPr marL="0" indent="0">
              <a:buNone/>
            </a:pPr>
            <a:endParaRPr lang="de-AT" sz="2800" dirty="0"/>
          </a:p>
          <a:p>
            <a:pPr lvl="0"/>
            <a:r>
              <a:rPr lang="en-GB" sz="2800" dirty="0"/>
              <a:t>the </a:t>
            </a:r>
            <a:r>
              <a:rPr lang="en-GB" sz="2800" b="1" dirty="0"/>
              <a:t>legal framework</a:t>
            </a:r>
            <a:r>
              <a:rPr lang="en-GB" sz="2800" dirty="0"/>
              <a:t> conditions and the national recognition of the SDGs; </a:t>
            </a:r>
            <a:endParaRPr lang="de-AT" sz="2800" dirty="0"/>
          </a:p>
          <a:p>
            <a:pPr lvl="0"/>
            <a:r>
              <a:rPr lang="en-GB" sz="2800" dirty="0"/>
              <a:t>the assignment of </a:t>
            </a:r>
            <a:r>
              <a:rPr lang="en-GB" sz="2800" b="1" dirty="0"/>
              <a:t>responsibilities</a:t>
            </a:r>
            <a:r>
              <a:rPr lang="en-GB" sz="2800" dirty="0"/>
              <a:t> </a:t>
            </a:r>
          </a:p>
          <a:p>
            <a:pPr marL="0" lvl="0" indent="0">
              <a:buNone/>
            </a:pPr>
            <a:r>
              <a:rPr lang="en-GB" sz="2800" dirty="0"/>
              <a:t>  on federal level;</a:t>
            </a:r>
            <a:endParaRPr lang="de-AT" sz="2800" dirty="0"/>
          </a:p>
          <a:p>
            <a:pPr lvl="0"/>
            <a:r>
              <a:rPr lang="en-GB" sz="2800" dirty="0"/>
              <a:t>the </a:t>
            </a:r>
            <a:r>
              <a:rPr lang="en-GB" sz="2800" b="1" dirty="0"/>
              <a:t>coordination</a:t>
            </a:r>
            <a:r>
              <a:rPr lang="en-GB" sz="2800" dirty="0"/>
              <a:t> across all levels of government; </a:t>
            </a:r>
            <a:endParaRPr lang="de-AT" sz="2800" dirty="0"/>
          </a:p>
          <a:p>
            <a:pPr lvl="0"/>
            <a:r>
              <a:rPr lang="en-GB" sz="2800" dirty="0"/>
              <a:t>the inclusion of </a:t>
            </a:r>
            <a:r>
              <a:rPr lang="en-GB" sz="2800" b="1" dirty="0"/>
              <a:t>civil society</a:t>
            </a:r>
            <a:r>
              <a:rPr lang="en-GB" sz="2800" dirty="0"/>
              <a:t>.</a:t>
            </a:r>
          </a:p>
          <a:p>
            <a:pPr lvl="0"/>
            <a:endParaRPr lang="en-GB" dirty="0"/>
          </a:p>
          <a:p>
            <a:pPr lvl="0"/>
            <a:endParaRPr lang="de-AT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E15D4-5238-F649-BA66-DD2EC7ED8F61}" type="datetime1">
              <a:rPr lang="de-AT" smtClean="0"/>
              <a:t>29.03.19</a:t>
            </a:fld>
            <a:endParaRPr lang="en-GB" dirty="0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Elisabeth Dearing, Austrian Court of Audit</a:t>
            </a:r>
            <a:endParaRPr lang="en-GB" dirty="0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ED686-F466-7047-9261-21F027EAFBA4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2150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de-DE" dirty="0"/>
              <a:t>Aims of the audit 1</a:t>
            </a:r>
          </a:p>
        </p:txBody>
      </p:sp>
      <p:pic>
        <p:nvPicPr>
          <p:cNvPr id="3074" name="Picture 2" descr="Bildergebnis für SDGs">
            <a:extLst>
              <a:ext uri="{FF2B5EF4-FFF2-40B4-BE49-F238E27FC236}">
                <a16:creationId xmlns:a16="http://schemas.microsoft.com/office/drawing/2014/main" id="{3911EFD2-5E0E-944E-886B-7C54344CDE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1028" y="2779246"/>
            <a:ext cx="4602504" cy="2642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5609383"/>
      </p:ext>
    </p:extLst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Inhaltsplatzhalter 2"/>
          <p:cNvSpPr>
            <a:spLocks noGrp="1"/>
          </p:cNvSpPr>
          <p:nvPr>
            <p:ph idx="1"/>
          </p:nvPr>
        </p:nvSpPr>
        <p:spPr>
          <a:xfrm>
            <a:off x="609601" y="1592580"/>
            <a:ext cx="6543554" cy="4525963"/>
          </a:xfrm>
        </p:spPr>
        <p:txBody>
          <a:bodyPr/>
          <a:lstStyle/>
          <a:p>
            <a:pPr lvl="0"/>
            <a:endParaRPr lang="en-GB" dirty="0"/>
          </a:p>
          <a:p>
            <a:pPr marL="0" lvl="0" indent="0">
              <a:buNone/>
            </a:pPr>
            <a:r>
              <a:rPr lang="en-GB" sz="2800" dirty="0"/>
              <a:t>Furthermore we took a closer look at</a:t>
            </a:r>
          </a:p>
          <a:p>
            <a:pPr marL="0" lvl="0" indent="0">
              <a:buNone/>
            </a:pPr>
            <a:endParaRPr lang="en-GB" sz="2800" dirty="0"/>
          </a:p>
          <a:p>
            <a:pPr lvl="0"/>
            <a:r>
              <a:rPr lang="en-GB" sz="2800" dirty="0"/>
              <a:t>the evaluation of the </a:t>
            </a:r>
            <a:r>
              <a:rPr lang="en-GB" sz="2800" b="1" dirty="0"/>
              <a:t>initial situation</a:t>
            </a:r>
            <a:r>
              <a:rPr lang="en-GB" sz="2800" dirty="0"/>
              <a:t> (</a:t>
            </a:r>
            <a:r>
              <a:rPr lang="en-GB" sz="2800" i="1" dirty="0"/>
              <a:t>in the form of stocktaking and gap analyses</a:t>
            </a:r>
            <a:r>
              <a:rPr lang="en-GB" sz="2800" dirty="0"/>
              <a:t>);</a:t>
            </a:r>
            <a:endParaRPr lang="de-AT" sz="2800" dirty="0"/>
          </a:p>
          <a:p>
            <a:pPr lvl="0"/>
            <a:r>
              <a:rPr lang="en-GB" sz="2800" dirty="0"/>
              <a:t>the target attainment </a:t>
            </a:r>
            <a:r>
              <a:rPr lang="en-GB" sz="2800" b="1" dirty="0"/>
              <a:t>monitoring system</a:t>
            </a:r>
            <a:r>
              <a:rPr lang="en-GB" sz="2800" dirty="0"/>
              <a:t>;</a:t>
            </a:r>
            <a:endParaRPr lang="de-AT" sz="2800" dirty="0"/>
          </a:p>
          <a:p>
            <a:pPr lvl="0"/>
            <a:r>
              <a:rPr lang="en-GB" sz="2800" dirty="0"/>
              <a:t>the </a:t>
            </a:r>
            <a:r>
              <a:rPr lang="en-GB" sz="2800" b="1" dirty="0"/>
              <a:t>reporting system</a:t>
            </a:r>
            <a:r>
              <a:rPr lang="en-GB" sz="2800" dirty="0"/>
              <a:t> on the implementation of the SDGs.</a:t>
            </a:r>
            <a:endParaRPr lang="de-AT" sz="2800" dirty="0"/>
          </a:p>
          <a:p>
            <a:pPr lvl="0"/>
            <a:endParaRPr lang="de-AT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23927-D8FA-0147-A5E4-5DC09DB5F9B7}" type="datetime1">
              <a:rPr lang="de-AT" smtClean="0"/>
              <a:t>29.03.19</a:t>
            </a:fld>
            <a:endParaRPr lang="en-GB" dirty="0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Elisabeth Dearing, Austrian Court of Audit</a:t>
            </a:r>
            <a:endParaRPr lang="en-GB" dirty="0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ED686-F466-7047-9261-21F027EAFBA4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2150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de-DE" dirty="0"/>
              <a:t>Aims of the audit 2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F11A95BE-C91C-B54B-AA54-724E5F6BDC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07574" y="1626528"/>
            <a:ext cx="3252999" cy="4323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711448"/>
      </p:ext>
    </p:extLst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C5BC530A-964E-794B-B61A-7615B0048E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GB" dirty="0"/>
          </a:p>
          <a:p>
            <a:endParaRPr lang="de-DE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AE512D3-69BD-D648-B620-3C40C7885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9E07D5-AC28-0A4C-992A-42A0E8C07F85}" type="datetime1">
              <a:rPr lang="de-AT" smtClean="0"/>
              <a:t>29.03.19</a:t>
            </a:fld>
            <a:endParaRPr lang="en-GB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16524E1-B506-7344-85E5-42444BA44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Elisabeth Dearing, Austrian Court of Audit</a:t>
            </a:r>
            <a:endParaRPr lang="en-GB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67465ED-B6F6-CD4F-9337-2B2E38437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CED686-F466-7047-9261-21F027EAFBA4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C6EA0E4A-EE47-B64F-ABB0-8E049935B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The </a:t>
            </a:r>
            <a:r>
              <a:rPr lang="de-DE" dirty="0" err="1"/>
              <a:t>audited</a:t>
            </a:r>
            <a:r>
              <a:rPr lang="de-DE" dirty="0"/>
              <a:t> </a:t>
            </a:r>
            <a:r>
              <a:rPr lang="de-DE" dirty="0" err="1"/>
              <a:t>entities</a:t>
            </a:r>
            <a:endParaRPr lang="de-DE" dirty="0"/>
          </a:p>
        </p:txBody>
      </p:sp>
      <p:graphicFrame>
        <p:nvGraphicFramePr>
          <p:cNvPr id="7" name="Tabelle 6">
            <a:extLst>
              <a:ext uri="{FF2B5EF4-FFF2-40B4-BE49-F238E27FC236}">
                <a16:creationId xmlns:a16="http://schemas.microsoft.com/office/drawing/2014/main" id="{B9A2C2BB-8E6F-B44C-9A9E-9C89F27A60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4058049"/>
              </p:ext>
            </p:extLst>
          </p:nvPr>
        </p:nvGraphicFramePr>
        <p:xfrm>
          <a:off x="1145894" y="1887061"/>
          <a:ext cx="9219878" cy="36677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629873">
                  <a:extLst>
                    <a:ext uri="{9D8B030D-6E8A-4147-A177-3AD203B41FA5}">
                      <a16:colId xmlns:a16="http://schemas.microsoft.com/office/drawing/2014/main" val="323054201"/>
                    </a:ext>
                  </a:extLst>
                </a:gridCol>
                <a:gridCol w="4590005">
                  <a:extLst>
                    <a:ext uri="{9D8B030D-6E8A-4147-A177-3AD203B41FA5}">
                      <a16:colId xmlns:a16="http://schemas.microsoft.com/office/drawing/2014/main" val="4207675708"/>
                    </a:ext>
                  </a:extLst>
                </a:gridCol>
              </a:tblGrid>
              <a:tr h="271394">
                <a:tc>
                  <a:txBody>
                    <a:bodyPr/>
                    <a:lstStyle/>
                    <a:p>
                      <a:r>
                        <a:rPr lang="de-DE" dirty="0"/>
                        <a:t>Groups </a:t>
                      </a:r>
                      <a:r>
                        <a:rPr lang="de-DE" dirty="0" err="1"/>
                        <a:t>of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Ministries</a:t>
                      </a:r>
                      <a:r>
                        <a:rPr lang="de-DE" dirty="0"/>
                        <a:t>/</a:t>
                      </a:r>
                      <a:r>
                        <a:rPr lang="de-DE" dirty="0" err="1"/>
                        <a:t>other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entities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14133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Federal </a:t>
                      </a:r>
                      <a:r>
                        <a:rPr lang="de-DE" dirty="0" err="1"/>
                        <a:t>Ministries</a:t>
                      </a:r>
                      <a:r>
                        <a:rPr lang="de-DE" dirty="0"/>
                        <a:t> responsable </a:t>
                      </a:r>
                      <a:r>
                        <a:rPr lang="de-DE" dirty="0" err="1"/>
                        <a:t>for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coordination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Federal </a:t>
                      </a:r>
                      <a:r>
                        <a:rPr lang="de-DE" dirty="0" err="1"/>
                        <a:t>Chancellery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7919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Federal Ministry of Europe, Integration and Foreign Affairs</a:t>
                      </a:r>
                      <a:r>
                        <a:rPr lang="de-AT" dirty="0">
                          <a:effectLst/>
                        </a:rPr>
                        <a:t> 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32062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Federal Ministries with </a:t>
                      </a:r>
                      <a:r>
                        <a:rPr lang="en-GB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responsibilities</a:t>
                      </a: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closely </a:t>
                      </a:r>
                      <a:r>
                        <a:rPr lang="en-GB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linked to the SDGs</a:t>
                      </a: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Federal Ministry of Sustainability and Tourism</a:t>
                      </a:r>
                      <a:r>
                        <a:rPr lang="de-AT" dirty="0">
                          <a:effectLst/>
                        </a:rPr>
                        <a:t> 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73787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Federal Ministry of Transport, Innovation and Technology</a:t>
                      </a:r>
                      <a:r>
                        <a:rPr lang="de-AT" dirty="0">
                          <a:effectLst/>
                        </a:rPr>
                        <a:t> 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55444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Consulted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further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entities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Statistics Austria, the Austrian statistical office</a:t>
                      </a:r>
                      <a:r>
                        <a:rPr lang="de-AT" dirty="0">
                          <a:effectLst/>
                        </a:rPr>
                        <a:t> 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95186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civil society representatives, such as NGO umbrella organizations</a:t>
                      </a:r>
                      <a:r>
                        <a:rPr lang="de-AT" dirty="0">
                          <a:effectLst/>
                        </a:rPr>
                        <a:t> 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90609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6815019"/>
      </p:ext>
    </p:extLst>
  </p:cSld>
  <p:clrMapOvr>
    <a:masterClrMapping/>
  </p:clrMapOvr>
  <p:transition spd="slow">
    <p:cov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C76FF0E9-EF15-B94A-A911-F46D0F9B7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92580"/>
            <a:ext cx="10972800" cy="4525963"/>
          </a:xfrm>
        </p:spPr>
        <p:txBody>
          <a:bodyPr/>
          <a:lstStyle/>
          <a:p>
            <a:r>
              <a:rPr lang="en-GB" sz="2800" b="1" dirty="0"/>
              <a:t>interministerial working group</a:t>
            </a:r>
            <a:r>
              <a:rPr lang="en-GB" sz="2800" dirty="0"/>
              <a:t> – led by the Federal Chancellery and the Ministry of Foreign Affairs – with a very </a:t>
            </a:r>
            <a:r>
              <a:rPr lang="en-GB" sz="2800" b="1" dirty="0"/>
              <a:t>narrowly designed mandate</a:t>
            </a:r>
            <a:r>
              <a:rPr lang="en-GB" sz="2800" dirty="0"/>
              <a:t>: it only comprised </a:t>
            </a:r>
            <a:r>
              <a:rPr lang="en-GB" sz="2800" b="1" dirty="0"/>
              <a:t>coordinating the reporting on the implementation</a:t>
            </a:r>
            <a:r>
              <a:rPr lang="en-GB" sz="2800" dirty="0"/>
              <a:t> </a:t>
            </a:r>
          </a:p>
          <a:p>
            <a:endParaRPr lang="de-AT" sz="2800" dirty="0"/>
          </a:p>
          <a:p>
            <a:r>
              <a:rPr lang="en-GB" sz="2800" b="1" dirty="0"/>
              <a:t>no other organizational entity</a:t>
            </a:r>
            <a:r>
              <a:rPr lang="en-GB" sz="2800" dirty="0"/>
              <a:t> at the Federal level was tasked with coordinating the implementation of the 2030 Agenda. </a:t>
            </a:r>
          </a:p>
          <a:p>
            <a:endParaRPr lang="en-GB" sz="2800" dirty="0"/>
          </a:p>
          <a:p>
            <a:r>
              <a:rPr lang="en-GB" sz="2800" dirty="0"/>
              <a:t>despite numerous activities for SDG implementation a </a:t>
            </a:r>
            <a:r>
              <a:rPr lang="en-GB" sz="2800" b="1" dirty="0"/>
              <a:t>systematic coordination</a:t>
            </a:r>
            <a:r>
              <a:rPr lang="en-GB" sz="2800" dirty="0"/>
              <a:t> across </a:t>
            </a:r>
            <a:r>
              <a:rPr lang="en-GB" sz="2800" b="1" dirty="0"/>
              <a:t>all</a:t>
            </a:r>
            <a:r>
              <a:rPr lang="en-GB" sz="2800" dirty="0"/>
              <a:t> </a:t>
            </a:r>
            <a:r>
              <a:rPr lang="en-GB" sz="2800" b="1" dirty="0"/>
              <a:t>levels of government lacked</a:t>
            </a:r>
            <a:r>
              <a:rPr lang="en-GB" sz="2800" dirty="0"/>
              <a:t>, as did structures for the </a:t>
            </a:r>
            <a:r>
              <a:rPr lang="en-GB" sz="2800" b="1" dirty="0"/>
              <a:t>involvement of civil society</a:t>
            </a:r>
          </a:p>
          <a:p>
            <a:endParaRPr lang="de-DE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B87846F-8F15-2544-855E-3BB5274EC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067454-27C7-BD44-B09F-8F5544EA5E43}" type="datetime1">
              <a:rPr lang="de-AT" smtClean="0"/>
              <a:t>29.03.19</a:t>
            </a:fld>
            <a:endParaRPr lang="en-GB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BDF0232-3C2A-5F43-994B-9A6D1D7F5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Elisabeth Dearing, Austrian Court of Audit</a:t>
            </a:r>
            <a:endParaRPr lang="en-GB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33AFCB4-0527-CD42-B583-DB0239BAB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CED686-F466-7047-9261-21F027EAFBA4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64592DB0-66AA-B544-B53A-0EC449165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Some</a:t>
            </a:r>
            <a:r>
              <a:rPr lang="de-DE" dirty="0"/>
              <a:t> </a:t>
            </a:r>
            <a:r>
              <a:rPr lang="de-DE" dirty="0" err="1"/>
              <a:t>critical</a:t>
            </a:r>
            <a:r>
              <a:rPr lang="de-DE" dirty="0"/>
              <a:t> </a:t>
            </a:r>
            <a:r>
              <a:rPr lang="de-DE" dirty="0" err="1"/>
              <a:t>observations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39120466"/>
      </p:ext>
    </p:extLst>
  </p:cSld>
  <p:clrMapOvr>
    <a:masterClrMapping/>
  </p:clrMapOvr>
  <p:transition spd="slow">
    <p:cov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6C22AE7D-F1DF-E84D-936B-E1D9D2339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92580"/>
            <a:ext cx="10566400" cy="4525963"/>
          </a:xfrm>
        </p:spPr>
        <p:txBody>
          <a:bodyPr/>
          <a:lstStyle/>
          <a:p>
            <a:pPr lvl="0"/>
            <a:r>
              <a:rPr lang="en-GB" sz="2800" dirty="0"/>
              <a:t>to set up the working group as a </a:t>
            </a:r>
            <a:r>
              <a:rPr lang="en-GB" sz="2800" b="1" dirty="0"/>
              <a:t>national steering body</a:t>
            </a:r>
            <a:r>
              <a:rPr lang="en-GB" sz="2800" dirty="0"/>
              <a:t> </a:t>
            </a:r>
          </a:p>
          <a:p>
            <a:pPr lvl="0"/>
            <a:endParaRPr lang="de-AT" sz="2800" dirty="0"/>
          </a:p>
          <a:p>
            <a:r>
              <a:rPr lang="en-GB" sz="2800" b="1" dirty="0"/>
              <a:t>preparation of a sustainability strategy</a:t>
            </a:r>
            <a:r>
              <a:rPr lang="en-GB" sz="2800" dirty="0"/>
              <a:t> that contains </a:t>
            </a:r>
            <a:r>
              <a:rPr lang="en-GB" sz="2800" b="1" dirty="0"/>
              <a:t>a coherent nationwide mechanism </a:t>
            </a:r>
            <a:r>
              <a:rPr lang="en-GB" sz="2800" dirty="0"/>
              <a:t>and takes into account the Provinces and municipalities as well as the civil society</a:t>
            </a:r>
          </a:p>
          <a:p>
            <a:endParaRPr lang="de-AT" sz="2800" dirty="0"/>
          </a:p>
          <a:p>
            <a:r>
              <a:rPr lang="en-GB" sz="2800" dirty="0"/>
              <a:t>Federal Ministries in charge should </a:t>
            </a:r>
            <a:r>
              <a:rPr lang="en-GB" sz="2800" b="1" dirty="0"/>
              <a:t>systematically involve the Provinces and municipalities</a:t>
            </a:r>
            <a:r>
              <a:rPr lang="en-GB" sz="2800" dirty="0"/>
              <a:t> as well as the civil society in the implementation of the 2030 Agenda</a:t>
            </a:r>
            <a:endParaRPr lang="de-AT" sz="2800" dirty="0"/>
          </a:p>
          <a:p>
            <a:endParaRPr lang="de-DE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D2BB1D6-9553-4E43-B00E-169CA7578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37D6D79-1D21-5A4F-8ADE-24041BC01F61}" type="datetime1">
              <a:rPr lang="de-AT" smtClean="0"/>
              <a:t>29.03.19</a:t>
            </a:fld>
            <a:endParaRPr lang="en-GB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3B47337-6269-CA47-AEC1-E6B34F27E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Elisabeth Dearing, Austrian Court of Audit</a:t>
            </a:r>
            <a:endParaRPr lang="en-GB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917959D-14A8-AA4D-A1A9-BACFECFAF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CED686-F466-7047-9261-21F027EAFBA4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58B07A17-D151-044D-9A3D-F2C78E649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Recommendations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59982670"/>
      </p:ext>
    </p:extLst>
  </p:cSld>
  <p:clrMapOvr>
    <a:masterClrMapping/>
  </p:clrMapOvr>
  <p:transition spd="slow">
    <p:cov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52FF18E6-B072-D841-81D8-BFA677CA8F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92580"/>
            <a:ext cx="10178005" cy="4525963"/>
          </a:xfrm>
        </p:spPr>
        <p:txBody>
          <a:bodyPr/>
          <a:lstStyle/>
          <a:p>
            <a:r>
              <a:rPr lang="en-GB" sz="2800" dirty="0"/>
              <a:t>conducting </a:t>
            </a:r>
            <a:r>
              <a:rPr lang="en-GB" sz="2800" b="1" dirty="0"/>
              <a:t>performance audits</a:t>
            </a:r>
            <a:r>
              <a:rPr lang="en-GB" sz="2800" dirty="0"/>
              <a:t> on subjects which contain SDG implementation measures</a:t>
            </a:r>
            <a:r>
              <a:rPr lang="de-AT" sz="2800" dirty="0"/>
              <a:t> </a:t>
            </a:r>
          </a:p>
          <a:p>
            <a:endParaRPr lang="de-AT" sz="2800" dirty="0"/>
          </a:p>
          <a:p>
            <a:r>
              <a:rPr lang="en-GB" sz="2800" b="1" dirty="0"/>
              <a:t>topically assigning individual goals or targets</a:t>
            </a:r>
            <a:r>
              <a:rPr lang="en-GB" sz="2800" dirty="0"/>
              <a:t> to the </a:t>
            </a:r>
            <a:r>
              <a:rPr lang="en-GB" sz="2800" b="1" dirty="0"/>
              <a:t>departments</a:t>
            </a:r>
            <a:r>
              <a:rPr lang="en-GB" sz="2800" dirty="0"/>
              <a:t> of the Austrian Court of Audit</a:t>
            </a:r>
            <a:r>
              <a:rPr lang="de-AT" sz="2800" dirty="0"/>
              <a:t> </a:t>
            </a:r>
          </a:p>
          <a:p>
            <a:endParaRPr lang="de-AT" sz="2800" dirty="0"/>
          </a:p>
          <a:p>
            <a:r>
              <a:rPr lang="en-GB" sz="2800" dirty="0"/>
              <a:t>Planned </a:t>
            </a:r>
            <a:r>
              <a:rPr lang="en-GB" sz="2800" b="1" dirty="0"/>
              <a:t>audit on a specific SDG target in 2019</a:t>
            </a:r>
            <a:r>
              <a:rPr lang="en-GB" sz="2800" dirty="0"/>
              <a:t> – most probably target 12.3 (</a:t>
            </a:r>
            <a:r>
              <a:rPr lang="en-GB" sz="2800" i="1" dirty="0"/>
              <a:t>which calls for halving per capital global food waste and reducing food losses along production and supply chains</a:t>
            </a:r>
            <a:r>
              <a:rPr lang="en-GB" sz="2800" dirty="0"/>
              <a:t>). </a:t>
            </a:r>
            <a:endParaRPr lang="de-AT" sz="2800" dirty="0"/>
          </a:p>
          <a:p>
            <a:endParaRPr lang="de-DE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D75FB43-E1A5-A449-8D36-5FE9DDC4C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0BDA86-F0E7-4947-AD94-75C2539DA1D8}" type="datetime1">
              <a:rPr lang="de-AT" smtClean="0"/>
              <a:t>29.03.19</a:t>
            </a:fld>
            <a:endParaRPr lang="en-GB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04EA1E0-D9DE-C74B-83DD-0D2C4C738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Elisabeth Dearing, Austrian Court of Audit</a:t>
            </a:r>
            <a:endParaRPr lang="en-GB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16B91D3-731C-8249-8F62-E7C4A95DF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CED686-F466-7047-9261-21F027EAFBA4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4FA0F5D1-F195-5D45-B9EB-AA5F8ECFFE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8476527" cy="875982"/>
          </a:xfrm>
        </p:spPr>
        <p:txBody>
          <a:bodyPr/>
          <a:lstStyle/>
          <a:p>
            <a:r>
              <a:rPr lang="de-DE" dirty="0" err="1"/>
              <a:t>Contributions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ACA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SDG-</a:t>
            </a:r>
            <a:r>
              <a:rPr lang="de-DE" dirty="0" err="1"/>
              <a:t>implementation</a:t>
            </a:r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47178455"/>
      </p:ext>
    </p:extLst>
  </p:cSld>
  <p:clrMapOvr>
    <a:masterClrMapping/>
  </p:clrMapOvr>
  <p:transition spd="slow">
    <p:cov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381F2DB1-81A7-E94C-8AA0-06F65E8A85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0199" y="1571806"/>
            <a:ext cx="9965801" cy="4426517"/>
          </a:xfrm>
        </p:spPr>
        <p:txBody>
          <a:bodyPr/>
          <a:lstStyle/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de-DE" sz="3000" b="1" dirty="0">
                <a:solidFill>
                  <a:schemeClr val="accent1"/>
                </a:solidFill>
              </a:rPr>
              <a:t>Website </a:t>
            </a:r>
            <a:r>
              <a:rPr lang="de-DE" sz="3000" b="1" dirty="0" err="1">
                <a:solidFill>
                  <a:schemeClr val="accent1"/>
                </a:solidFill>
              </a:rPr>
              <a:t>of</a:t>
            </a:r>
            <a:r>
              <a:rPr lang="de-DE" sz="3000" b="1" dirty="0">
                <a:solidFill>
                  <a:schemeClr val="accent1"/>
                </a:solidFill>
              </a:rPr>
              <a:t> </a:t>
            </a:r>
            <a:r>
              <a:rPr lang="de-DE" sz="3000" b="1" dirty="0" err="1">
                <a:solidFill>
                  <a:schemeClr val="accent1"/>
                </a:solidFill>
              </a:rPr>
              <a:t>the</a:t>
            </a:r>
            <a:r>
              <a:rPr lang="de-DE" sz="3000" b="1" dirty="0">
                <a:solidFill>
                  <a:schemeClr val="accent1"/>
                </a:solidFill>
              </a:rPr>
              <a:t> Austrian Court </a:t>
            </a:r>
            <a:r>
              <a:rPr lang="de-DE" sz="3000" b="1" dirty="0" err="1">
                <a:solidFill>
                  <a:schemeClr val="accent1"/>
                </a:solidFill>
              </a:rPr>
              <a:t>of</a:t>
            </a:r>
            <a:r>
              <a:rPr lang="de-DE" sz="3000" b="1" dirty="0">
                <a:solidFill>
                  <a:schemeClr val="accent1"/>
                </a:solidFill>
              </a:rPr>
              <a:t> Audit</a:t>
            </a:r>
          </a:p>
          <a:p>
            <a:pPr marL="0" indent="0">
              <a:buNone/>
            </a:pPr>
            <a:r>
              <a:rPr lang="de-DE" dirty="0"/>
              <a:t>https://</a:t>
            </a:r>
            <a:r>
              <a:rPr lang="de-DE" dirty="0" err="1"/>
              <a:t>intra.rechnungshof.gv.at</a:t>
            </a:r>
            <a:r>
              <a:rPr lang="de-DE" dirty="0"/>
              <a:t>/en/audit-reports/</a:t>
            </a:r>
            <a:r>
              <a:rPr lang="de-DE" dirty="0" err="1"/>
              <a:t>view</a:t>
            </a:r>
            <a:r>
              <a:rPr lang="de-DE" dirty="0"/>
              <a:t>/the-united-nations-sustainable-development-goals-implementation-of-the-2030-agenda-in-austria.html</a:t>
            </a:r>
          </a:p>
          <a:p>
            <a:endParaRPr lang="de-DE" dirty="0"/>
          </a:p>
          <a:p>
            <a:endParaRPr lang="de-DE" dirty="0"/>
          </a:p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de-DE" sz="3000" b="1" dirty="0">
                <a:solidFill>
                  <a:schemeClr val="accent1"/>
                </a:solidFill>
              </a:rPr>
              <a:t>Many thanks for your attention!</a:t>
            </a:r>
          </a:p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de-DE" sz="3000" b="1" dirty="0">
                <a:solidFill>
                  <a:schemeClr val="accent1"/>
                </a:solidFill>
              </a:rPr>
              <a:t> </a:t>
            </a:r>
          </a:p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de-DE" sz="2400" b="1" dirty="0">
                <a:solidFill>
                  <a:schemeClr val="accent1"/>
                </a:solidFill>
              </a:rPr>
              <a:t>Elisabeth Dearing</a:t>
            </a:r>
          </a:p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de-DE" sz="2400" b="1" dirty="0">
                <a:solidFill>
                  <a:schemeClr val="accent1"/>
                </a:solidFill>
              </a:rPr>
              <a:t>Expert on Public </a:t>
            </a:r>
            <a:r>
              <a:rPr lang="de-DE" sz="2400" b="1" dirty="0" err="1">
                <a:solidFill>
                  <a:schemeClr val="accent1"/>
                </a:solidFill>
              </a:rPr>
              <a:t>Governance</a:t>
            </a:r>
            <a:r>
              <a:rPr lang="de-DE" sz="2400" b="1" dirty="0">
                <a:solidFill>
                  <a:schemeClr val="accent1"/>
                </a:solidFill>
              </a:rPr>
              <a:t> </a:t>
            </a:r>
          </a:p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de-DE" sz="2400" b="1" dirty="0" err="1">
                <a:solidFill>
                  <a:schemeClr val="accent1"/>
                </a:solidFill>
              </a:rPr>
              <a:t>Contact</a:t>
            </a:r>
            <a:r>
              <a:rPr lang="de-DE" sz="2400" b="1" dirty="0">
                <a:solidFill>
                  <a:schemeClr val="accent1"/>
                </a:solidFill>
              </a:rPr>
              <a:t>: </a:t>
            </a:r>
            <a:r>
              <a:rPr lang="de-DE" sz="2400" b="1" dirty="0">
                <a:solidFill>
                  <a:schemeClr val="accent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dearing@rechnungshof.gv.at</a:t>
            </a:r>
            <a:endParaRPr lang="de-DE" sz="2400" b="1" dirty="0">
              <a:solidFill>
                <a:schemeClr val="accent1"/>
              </a:solidFill>
            </a:endParaRPr>
          </a:p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de-DE" sz="2400" b="1" dirty="0">
                <a:solidFill>
                  <a:schemeClr val="accent1"/>
                </a:solidFill>
              </a:rPr>
              <a:t>Mobile: +4367689118814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1FEC318-FE5F-AA4B-82A6-51E47F1D0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433393-B076-8443-8ADB-A2C1040AF215}" type="datetime1">
              <a:rPr lang="de-AT" smtClean="0"/>
              <a:t>29.03.19</a:t>
            </a:fld>
            <a:endParaRPr lang="en-GB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A1ABA4E-2B35-8240-A4ED-59FC5DC01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Elisabeth Dearing, Austrian Court of Audit</a:t>
            </a:r>
            <a:endParaRPr lang="en-GB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1C5DE8D-8EA9-A341-A8BD-5B46F0C90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CED686-F466-7047-9261-21F027EAFBA4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944975E0-D6BC-AE48-AC2F-46EBD919D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Further </a:t>
            </a:r>
            <a:r>
              <a:rPr lang="de-DE" dirty="0" err="1"/>
              <a:t>information</a:t>
            </a:r>
            <a:r>
              <a:rPr lang="de-DE" dirty="0"/>
              <a:t> on </a:t>
            </a:r>
            <a:r>
              <a:rPr lang="de-DE" dirty="0" err="1"/>
              <a:t>the</a:t>
            </a:r>
            <a:r>
              <a:rPr lang="de-DE" dirty="0"/>
              <a:t> SDG-audit</a:t>
            </a:r>
          </a:p>
        </p:txBody>
      </p:sp>
    </p:spTree>
    <p:extLst>
      <p:ext uri="{BB962C8B-B14F-4D97-AF65-F5344CB8AC3E}">
        <p14:creationId xmlns:p14="http://schemas.microsoft.com/office/powerpoint/2010/main" val="3473447332"/>
      </p:ext>
    </p:extLst>
  </p:cSld>
  <p:clrMapOvr>
    <a:masterClrMapping/>
  </p:clrMapOvr>
  <p:transition spd="slow">
    <p:cover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LANGUAGE" val="English UK"/>
</p:tagLst>
</file>

<file path=ppt/theme/theme1.xml><?xml version="1.0" encoding="utf-8"?>
<a:theme xmlns:a="http://schemas.openxmlformats.org/drawingml/2006/main" name="RH EN">
  <a:themeElements>
    <a:clrScheme name="RH">
      <a:dk1>
        <a:srgbClr val="000000"/>
      </a:dk1>
      <a:lt1>
        <a:srgbClr val="FFFFFF"/>
      </a:lt1>
      <a:dk2>
        <a:srgbClr val="666666"/>
      </a:dk2>
      <a:lt2>
        <a:srgbClr val="C8C9EB"/>
      </a:lt2>
      <a:accent1>
        <a:srgbClr val="004994"/>
      </a:accent1>
      <a:accent2>
        <a:srgbClr val="69AC51"/>
      </a:accent2>
      <a:accent3>
        <a:srgbClr val="AA1367"/>
      </a:accent3>
      <a:accent4>
        <a:srgbClr val="0C7FC4"/>
      </a:accent4>
      <a:accent5>
        <a:srgbClr val="CD6B2B"/>
      </a:accent5>
      <a:accent6>
        <a:srgbClr val="F8D73F"/>
      </a:accent6>
      <a:hlink>
        <a:srgbClr val="000000"/>
      </a:hlink>
      <a:folHlink>
        <a:srgbClr val="666666"/>
      </a:folHlink>
    </a:clrScheme>
    <a:fontScheme name="RH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Subtile Körper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 sz="1400" dirty="0" err="1" smtClean="0">
            <a:solidFill>
              <a:srgbClr val="FFFFFF"/>
            </a:solidFill>
            <a:latin typeface="+mj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1400" dirty="0" err="1" smtClean="0">
            <a:solidFill>
              <a:schemeClr val="tx2"/>
            </a:solidFill>
            <a:latin typeface="+mj-lt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RH Muster_16zu9_EN_neue Farben 20171120.pptx" id="{144E4EFE-0B69-44F8-B45E-DF8AF1BDC55A}" vid="{627A698C-587B-4DD8-A8C6-EC1180503694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RH EN</Template>
  <TotalTime>0</TotalTime>
  <Words>503</Words>
  <Application>Microsoft Macintosh PowerPoint</Application>
  <PresentationFormat>Breitbild</PresentationFormat>
  <Paragraphs>82</Paragraphs>
  <Slides>8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5" baseType="lpstr">
      <vt:lpstr>Arial Unicode MS</vt:lpstr>
      <vt:lpstr>ＭＳ Ｐゴシック</vt:lpstr>
      <vt:lpstr>Arial</vt:lpstr>
      <vt:lpstr>Calibri</vt:lpstr>
      <vt:lpstr>Lucida Sans</vt:lpstr>
      <vt:lpstr>Symbol</vt:lpstr>
      <vt:lpstr>RH EN</vt:lpstr>
      <vt:lpstr>UN  Sustainable Development goals Implementation of the 2030 Agenda in AUSTRIA Report of the Austrian Court of Audit from 6 July 2018 </vt:lpstr>
      <vt:lpstr>Aims of the audit 1</vt:lpstr>
      <vt:lpstr>Aims of the audit 2</vt:lpstr>
      <vt:lpstr>The audited entities</vt:lpstr>
      <vt:lpstr>Some critical observations</vt:lpstr>
      <vt:lpstr>Recommendations</vt:lpstr>
      <vt:lpstr>Contributions of the ACA to the SDG-implementation </vt:lpstr>
      <vt:lpstr>Further information on the SDG-audit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  Sustainable Development goals Implementation of the 2030 Agenda in AUSTRIA Report of the Austrian Court of Audit from 6 July 2018 </dc:title>
  <dc:creator>Dearing Elisabeth</dc:creator>
  <cp:lastModifiedBy>Dearing Elisabeth</cp:lastModifiedBy>
  <cp:revision>9</cp:revision>
  <cp:lastPrinted>2019-03-29T13:47:13Z</cp:lastPrinted>
  <dcterms:created xsi:type="dcterms:W3CDTF">2019-03-29T12:53:20Z</dcterms:created>
  <dcterms:modified xsi:type="dcterms:W3CDTF">2019-03-29T13:59:08Z</dcterms:modified>
</cp:coreProperties>
</file>