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8" r:id="rId5"/>
    <p:sldId id="325" r:id="rId6"/>
    <p:sldId id="308" r:id="rId7"/>
    <p:sldId id="272" r:id="rId8"/>
    <p:sldId id="327" r:id="rId9"/>
    <p:sldId id="293" r:id="rId10"/>
    <p:sldId id="309" r:id="rId11"/>
    <p:sldId id="314" r:id="rId12"/>
    <p:sldId id="312" r:id="rId13"/>
    <p:sldId id="311" r:id="rId14"/>
    <p:sldId id="316" r:id="rId15"/>
    <p:sldId id="318" r:id="rId16"/>
    <p:sldId id="329" r:id="rId17"/>
    <p:sldId id="332" r:id="rId18"/>
    <p:sldId id="320" r:id="rId19"/>
    <p:sldId id="330" r:id="rId20"/>
    <p:sldId id="331" r:id="rId21"/>
    <p:sldId id="262" r:id="rId2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431">
          <p15:clr>
            <a:srgbClr val="A4A3A4"/>
          </p15:clr>
        </p15:guide>
        <p15:guide id="3" orient="horz" pos="7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ÁTEK" initials="KŠ" lastIdx="6" clrIdx="0">
    <p:extLst>
      <p:ext uri="{19B8F6BF-5375-455C-9EA6-DF929625EA0E}">
        <p15:presenceInfo xmlns:p15="http://schemas.microsoft.com/office/powerpoint/2012/main" userId="KABÁTEK" providerId="None"/>
      </p:ext>
    </p:extLst>
  </p:cmAuthor>
  <p:cmAuthor id="2" name="MOLNÁROVÁ Markéta" initials="MM" lastIdx="17" clrIdx="1">
    <p:extLst>
      <p:ext uri="{19B8F6BF-5375-455C-9EA6-DF929625EA0E}">
        <p15:presenceInfo xmlns:p15="http://schemas.microsoft.com/office/powerpoint/2012/main" userId="MOLNÁROVÁ Marké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95"/>
    <a:srgbClr val="BD2A33"/>
    <a:srgbClr val="D3A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74556" autoAdjust="0"/>
  </p:normalViewPr>
  <p:slideViewPr>
    <p:cSldViewPr showGuides="1">
      <p:cViewPr varScale="1">
        <p:scale>
          <a:sx n="86" d="100"/>
          <a:sy n="86" d="100"/>
        </p:scale>
        <p:origin x="2460" y="60"/>
      </p:cViewPr>
      <p:guideLst>
        <p:guide orient="horz" pos="1253"/>
        <p:guide pos="431"/>
        <p:guide orient="horz" pos="709"/>
      </p:guideLst>
    </p:cSldViewPr>
  </p:slideViewPr>
  <p:outlineViewPr>
    <p:cViewPr>
      <p:scale>
        <a:sx n="33" d="100"/>
        <a:sy n="33" d="100"/>
      </p:scale>
      <p:origin x="0" y="-261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80C81-6235-44CE-A93E-4F550850257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67A473C-8F3D-4EA8-87F4-C169B698193A}">
      <dgm:prSet/>
      <dgm:spPr/>
      <dgm:t>
        <a:bodyPr/>
        <a:lstStyle/>
        <a:p>
          <a:r>
            <a:rPr lang="en-GB" b="1" dirty="0" smtClean="0"/>
            <a:t>SAI can suggest a new topic for benchmarking or </a:t>
          </a:r>
          <a:r>
            <a:rPr lang="cs-CZ" b="1" dirty="0" smtClean="0"/>
            <a:t>SAI</a:t>
          </a:r>
          <a:r>
            <a:rPr lang="en-GB" b="1" dirty="0" smtClean="0"/>
            <a:t> can choose any </a:t>
          </a:r>
          <a:r>
            <a:rPr lang="en-US" b="1" noProof="0" dirty="0" smtClean="0"/>
            <a:t>specified topic</a:t>
          </a:r>
          <a:endParaRPr lang="en-US" b="1" noProof="0" dirty="0"/>
        </a:p>
      </dgm:t>
    </dgm:pt>
    <dgm:pt modelId="{09EED0B5-E0EC-494D-B57F-15CBA7B3337A}" type="parTrans" cxnId="{62C47A3D-109D-4301-AA63-717395D51749}">
      <dgm:prSet/>
      <dgm:spPr/>
      <dgm:t>
        <a:bodyPr/>
        <a:lstStyle/>
        <a:p>
          <a:endParaRPr lang="en-US"/>
        </a:p>
      </dgm:t>
    </dgm:pt>
    <dgm:pt modelId="{D5BEB530-3B87-4EA5-BABC-BCDD2F399712}" type="sibTrans" cxnId="{62C47A3D-109D-4301-AA63-717395D51749}">
      <dgm:prSet/>
      <dgm:spPr/>
      <dgm:t>
        <a:bodyPr/>
        <a:lstStyle/>
        <a:p>
          <a:endParaRPr lang="en-US"/>
        </a:p>
      </dgm:t>
    </dgm:pt>
    <dgm:pt modelId="{0EF2E53D-3D6B-4759-86B8-0C6903AF8C85}">
      <dgm:prSet/>
      <dgm:spPr/>
      <dgm:t>
        <a:bodyPr/>
        <a:lstStyle/>
        <a:p>
          <a:r>
            <a:rPr lang="en-GB" b="1" dirty="0" smtClean="0"/>
            <a:t>SAI can start </a:t>
          </a:r>
          <a:r>
            <a:rPr lang="en-US" b="1" noProof="0" dirty="0" smtClean="0"/>
            <a:t>cooperation at any stage</a:t>
          </a:r>
          <a:endParaRPr lang="en-US" b="1" noProof="0" dirty="0"/>
        </a:p>
      </dgm:t>
    </dgm:pt>
    <dgm:pt modelId="{F431E4EE-3F26-4576-87B4-B5189CEBD28A}" type="parTrans" cxnId="{9D5168E7-DB5E-4E44-A346-B7C9F0FCF5D1}">
      <dgm:prSet/>
      <dgm:spPr/>
      <dgm:t>
        <a:bodyPr/>
        <a:lstStyle/>
        <a:p>
          <a:endParaRPr lang="en-US"/>
        </a:p>
      </dgm:t>
    </dgm:pt>
    <dgm:pt modelId="{A60AA0E6-D382-48C9-A0FB-6C1139A859C2}" type="sibTrans" cxnId="{9D5168E7-DB5E-4E44-A346-B7C9F0FCF5D1}">
      <dgm:prSet/>
      <dgm:spPr/>
      <dgm:t>
        <a:bodyPr/>
        <a:lstStyle/>
        <a:p>
          <a:endParaRPr lang="en-US"/>
        </a:p>
      </dgm:t>
    </dgm:pt>
    <dgm:pt modelId="{AF691353-B263-41E5-865C-4B6A56BF74CE}">
      <dgm:prSet/>
      <dgm:spPr/>
      <dgm:t>
        <a:bodyPr/>
        <a:lstStyle/>
        <a:p>
          <a:r>
            <a:rPr lang="en-GB" b="1" dirty="0" smtClean="0"/>
            <a:t>SAI can use already existing methodology or c</a:t>
          </a:r>
          <a:r>
            <a:rPr lang="cs-CZ" b="1" dirty="0" err="1" smtClean="0"/>
            <a:t>reate</a:t>
          </a:r>
          <a:r>
            <a:rPr lang="en-GB" b="1" dirty="0" smtClean="0"/>
            <a:t> a new one</a:t>
          </a:r>
          <a:endParaRPr lang="en-US" b="1" dirty="0"/>
        </a:p>
      </dgm:t>
    </dgm:pt>
    <dgm:pt modelId="{CA3C943E-185C-4379-A9B9-12CFC36E31A1}" type="parTrans" cxnId="{060EF177-DBF0-4525-8D95-16696BBA37B4}">
      <dgm:prSet/>
      <dgm:spPr/>
      <dgm:t>
        <a:bodyPr/>
        <a:lstStyle/>
        <a:p>
          <a:endParaRPr lang="en-US"/>
        </a:p>
      </dgm:t>
    </dgm:pt>
    <dgm:pt modelId="{366A2ABD-311C-49F1-AD1F-E967C5180306}" type="sibTrans" cxnId="{060EF177-DBF0-4525-8D95-16696BBA37B4}">
      <dgm:prSet/>
      <dgm:spPr/>
      <dgm:t>
        <a:bodyPr/>
        <a:lstStyle/>
        <a:p>
          <a:endParaRPr lang="en-US"/>
        </a:p>
      </dgm:t>
    </dgm:pt>
    <dgm:pt modelId="{AE6DD284-D9BF-4CDC-8392-63E66E1B8F54}">
      <dgm:prSet/>
      <dgm:spPr/>
      <dgm:t>
        <a:bodyPr/>
        <a:lstStyle/>
        <a:p>
          <a:r>
            <a:rPr lang="cs-CZ" b="1" dirty="0" smtClean="0"/>
            <a:t>SAI </a:t>
          </a:r>
          <a:r>
            <a:rPr lang="cs-CZ" b="1" dirty="0" err="1" smtClean="0"/>
            <a:t>can</a:t>
          </a:r>
          <a:r>
            <a:rPr lang="cs-CZ" b="1" dirty="0" smtClean="0"/>
            <a:t> use </a:t>
          </a:r>
          <a:r>
            <a:rPr lang="en-US" b="1" dirty="0" smtClean="0"/>
            <a:t>the BIEP methodology and results </a:t>
          </a:r>
          <a:r>
            <a:rPr lang="en-GB" b="1" dirty="0" smtClean="0"/>
            <a:t>for its own country</a:t>
          </a:r>
          <a:r>
            <a:rPr lang="cs-CZ" b="1" dirty="0" smtClean="0"/>
            <a:t> report</a:t>
          </a:r>
          <a:endParaRPr lang="en-US" b="1" dirty="0"/>
        </a:p>
      </dgm:t>
    </dgm:pt>
    <dgm:pt modelId="{7DC3F3A4-E22C-4CD9-8768-4331DB8C90D9}" type="parTrans" cxnId="{7CD0FAE4-19A4-4714-81DE-8A77DA70433C}">
      <dgm:prSet/>
      <dgm:spPr/>
      <dgm:t>
        <a:bodyPr/>
        <a:lstStyle/>
        <a:p>
          <a:endParaRPr lang="en-US"/>
        </a:p>
      </dgm:t>
    </dgm:pt>
    <dgm:pt modelId="{8C59FB96-A881-46B0-8C60-221B00549472}" type="sibTrans" cxnId="{7CD0FAE4-19A4-4714-81DE-8A77DA70433C}">
      <dgm:prSet/>
      <dgm:spPr/>
      <dgm:t>
        <a:bodyPr/>
        <a:lstStyle/>
        <a:p>
          <a:endParaRPr lang="en-US"/>
        </a:p>
      </dgm:t>
    </dgm:pt>
    <dgm:pt modelId="{B33B49C6-D6EF-4C89-97EC-19BD7BD14289}">
      <dgm:prSet/>
      <dgm:spPr/>
      <dgm:t>
        <a:bodyPr/>
        <a:lstStyle/>
        <a:p>
          <a:r>
            <a:rPr lang="en-US" b="1" noProof="0" dirty="0" smtClean="0"/>
            <a:t>SAI should share results and other documents </a:t>
          </a:r>
          <a:r>
            <a:rPr lang="cs-CZ" b="1" noProof="0" dirty="0" smtClean="0"/>
            <a:t>on</a:t>
          </a:r>
          <a:r>
            <a:rPr lang="en-US" b="1" noProof="0" dirty="0" smtClean="0"/>
            <a:t> the EXTRANET</a:t>
          </a:r>
          <a:endParaRPr lang="en-US" b="1" noProof="0" dirty="0"/>
        </a:p>
      </dgm:t>
    </dgm:pt>
    <dgm:pt modelId="{0EE331D4-9A98-4774-86FE-AC952CBC838E}" type="parTrans" cxnId="{44B6260D-42AE-4AA6-8954-778211180667}">
      <dgm:prSet/>
      <dgm:spPr/>
      <dgm:t>
        <a:bodyPr/>
        <a:lstStyle/>
        <a:p>
          <a:endParaRPr lang="en-US"/>
        </a:p>
      </dgm:t>
    </dgm:pt>
    <dgm:pt modelId="{12293ED4-39AB-4A18-AF70-EADD915CABB6}" type="sibTrans" cxnId="{44B6260D-42AE-4AA6-8954-778211180667}">
      <dgm:prSet/>
      <dgm:spPr/>
      <dgm:t>
        <a:bodyPr/>
        <a:lstStyle/>
        <a:p>
          <a:endParaRPr lang="en-US"/>
        </a:p>
      </dgm:t>
    </dgm:pt>
    <dgm:pt modelId="{CB5091F8-4FD9-47F8-B199-A2692C4DDCDB}" type="pres">
      <dgm:prSet presAssocID="{74C80C81-6235-44CE-A93E-4F5508502578}" presName="Name0" presStyleCnt="0">
        <dgm:presLayoutVars>
          <dgm:chMax val="7"/>
          <dgm:chPref val="7"/>
          <dgm:dir/>
        </dgm:presLayoutVars>
      </dgm:prSet>
      <dgm:spPr/>
      <dgm:t>
        <a:bodyPr/>
        <a:lstStyle/>
        <a:p>
          <a:endParaRPr lang="en-US"/>
        </a:p>
      </dgm:t>
    </dgm:pt>
    <dgm:pt modelId="{384B6830-FC5F-484C-84AB-73BCEDA10608}" type="pres">
      <dgm:prSet presAssocID="{74C80C81-6235-44CE-A93E-4F5508502578}" presName="Name1" presStyleCnt="0"/>
      <dgm:spPr/>
    </dgm:pt>
    <dgm:pt modelId="{B5E8AE99-6465-4700-9989-5F81F9EA3F29}" type="pres">
      <dgm:prSet presAssocID="{74C80C81-6235-44CE-A93E-4F5508502578}" presName="cycle" presStyleCnt="0"/>
      <dgm:spPr/>
    </dgm:pt>
    <dgm:pt modelId="{DAC27CA0-DBCB-42F8-B0AF-1D2101CF3313}" type="pres">
      <dgm:prSet presAssocID="{74C80C81-6235-44CE-A93E-4F5508502578}" presName="srcNode" presStyleLbl="node1" presStyleIdx="0" presStyleCnt="5"/>
      <dgm:spPr/>
    </dgm:pt>
    <dgm:pt modelId="{4D5CA396-2C79-4127-AB35-1A6A60535C19}" type="pres">
      <dgm:prSet presAssocID="{74C80C81-6235-44CE-A93E-4F5508502578}" presName="conn" presStyleLbl="parChTrans1D2" presStyleIdx="0" presStyleCnt="1"/>
      <dgm:spPr/>
      <dgm:t>
        <a:bodyPr/>
        <a:lstStyle/>
        <a:p>
          <a:endParaRPr lang="en-US"/>
        </a:p>
      </dgm:t>
    </dgm:pt>
    <dgm:pt modelId="{77431AD6-83C1-4A32-ABC0-3568976ABEAA}" type="pres">
      <dgm:prSet presAssocID="{74C80C81-6235-44CE-A93E-4F5508502578}" presName="extraNode" presStyleLbl="node1" presStyleIdx="0" presStyleCnt="5"/>
      <dgm:spPr/>
    </dgm:pt>
    <dgm:pt modelId="{BB31C055-6A59-4C22-AFB6-709CFFDDAFC1}" type="pres">
      <dgm:prSet presAssocID="{74C80C81-6235-44CE-A93E-4F5508502578}" presName="dstNode" presStyleLbl="node1" presStyleIdx="0" presStyleCnt="5"/>
      <dgm:spPr/>
    </dgm:pt>
    <dgm:pt modelId="{D37C583B-9E15-4E94-BB36-F7C7BE146733}" type="pres">
      <dgm:prSet presAssocID="{F67A473C-8F3D-4EA8-87F4-C169B698193A}" presName="text_1" presStyleLbl="node1" presStyleIdx="0" presStyleCnt="5">
        <dgm:presLayoutVars>
          <dgm:bulletEnabled val="1"/>
        </dgm:presLayoutVars>
      </dgm:prSet>
      <dgm:spPr/>
      <dgm:t>
        <a:bodyPr/>
        <a:lstStyle/>
        <a:p>
          <a:endParaRPr lang="en-US"/>
        </a:p>
      </dgm:t>
    </dgm:pt>
    <dgm:pt modelId="{5C4151AD-A93E-4E6E-8731-2F51FA3417D4}" type="pres">
      <dgm:prSet presAssocID="{F67A473C-8F3D-4EA8-87F4-C169B698193A}" presName="accent_1" presStyleCnt="0"/>
      <dgm:spPr/>
    </dgm:pt>
    <dgm:pt modelId="{6046AE36-ADE8-43FB-8717-70739AAE94F8}" type="pres">
      <dgm:prSet presAssocID="{F67A473C-8F3D-4EA8-87F4-C169B698193A}" presName="accentRepeatNode" presStyleLbl="solidFgAcc1" presStyleIdx="0" presStyleCnt="5"/>
      <dgm:spPr/>
    </dgm:pt>
    <dgm:pt modelId="{14507583-2051-4022-9FAE-D6FFB1A764E8}" type="pres">
      <dgm:prSet presAssocID="{0EF2E53D-3D6B-4759-86B8-0C6903AF8C85}" presName="text_2" presStyleLbl="node1" presStyleIdx="1" presStyleCnt="5">
        <dgm:presLayoutVars>
          <dgm:bulletEnabled val="1"/>
        </dgm:presLayoutVars>
      </dgm:prSet>
      <dgm:spPr/>
      <dgm:t>
        <a:bodyPr/>
        <a:lstStyle/>
        <a:p>
          <a:endParaRPr lang="en-US"/>
        </a:p>
      </dgm:t>
    </dgm:pt>
    <dgm:pt modelId="{45F4968B-63D8-41AC-BDDE-6EF9662D73C2}" type="pres">
      <dgm:prSet presAssocID="{0EF2E53D-3D6B-4759-86B8-0C6903AF8C85}" presName="accent_2" presStyleCnt="0"/>
      <dgm:spPr/>
    </dgm:pt>
    <dgm:pt modelId="{1BB41DB0-DA45-43FB-BECC-749DEA94C89D}" type="pres">
      <dgm:prSet presAssocID="{0EF2E53D-3D6B-4759-86B8-0C6903AF8C85}" presName="accentRepeatNode" presStyleLbl="solidFgAcc1" presStyleIdx="1" presStyleCnt="5"/>
      <dgm:spPr/>
    </dgm:pt>
    <dgm:pt modelId="{0179E7CB-FB36-4FA7-90EA-6E44EFB406D4}" type="pres">
      <dgm:prSet presAssocID="{AF691353-B263-41E5-865C-4B6A56BF74CE}" presName="text_3" presStyleLbl="node1" presStyleIdx="2" presStyleCnt="5">
        <dgm:presLayoutVars>
          <dgm:bulletEnabled val="1"/>
        </dgm:presLayoutVars>
      </dgm:prSet>
      <dgm:spPr/>
      <dgm:t>
        <a:bodyPr/>
        <a:lstStyle/>
        <a:p>
          <a:endParaRPr lang="en-US"/>
        </a:p>
      </dgm:t>
    </dgm:pt>
    <dgm:pt modelId="{48427A46-5739-4287-9F5D-DB4ABFCEB842}" type="pres">
      <dgm:prSet presAssocID="{AF691353-B263-41E5-865C-4B6A56BF74CE}" presName="accent_3" presStyleCnt="0"/>
      <dgm:spPr/>
    </dgm:pt>
    <dgm:pt modelId="{324DC425-CF44-422D-8272-61276FEE9A81}" type="pres">
      <dgm:prSet presAssocID="{AF691353-B263-41E5-865C-4B6A56BF74CE}" presName="accentRepeatNode" presStyleLbl="solidFgAcc1" presStyleIdx="2" presStyleCnt="5"/>
      <dgm:spPr/>
    </dgm:pt>
    <dgm:pt modelId="{7F31CBDA-1219-41AE-ACEA-9D16B9F3A175}" type="pres">
      <dgm:prSet presAssocID="{AE6DD284-D9BF-4CDC-8392-63E66E1B8F54}" presName="text_4" presStyleLbl="node1" presStyleIdx="3" presStyleCnt="5">
        <dgm:presLayoutVars>
          <dgm:bulletEnabled val="1"/>
        </dgm:presLayoutVars>
      </dgm:prSet>
      <dgm:spPr/>
      <dgm:t>
        <a:bodyPr/>
        <a:lstStyle/>
        <a:p>
          <a:endParaRPr lang="en-US"/>
        </a:p>
      </dgm:t>
    </dgm:pt>
    <dgm:pt modelId="{45140F07-5A87-42CE-AC91-C4978A88D8BD}" type="pres">
      <dgm:prSet presAssocID="{AE6DD284-D9BF-4CDC-8392-63E66E1B8F54}" presName="accent_4" presStyleCnt="0"/>
      <dgm:spPr/>
    </dgm:pt>
    <dgm:pt modelId="{8EB436F4-F986-4A5C-962B-020463B03BAD}" type="pres">
      <dgm:prSet presAssocID="{AE6DD284-D9BF-4CDC-8392-63E66E1B8F54}" presName="accentRepeatNode" presStyleLbl="solidFgAcc1" presStyleIdx="3" presStyleCnt="5"/>
      <dgm:spPr/>
    </dgm:pt>
    <dgm:pt modelId="{FD743C89-B151-41FF-A7B1-96342A834658}" type="pres">
      <dgm:prSet presAssocID="{B33B49C6-D6EF-4C89-97EC-19BD7BD14289}" presName="text_5" presStyleLbl="node1" presStyleIdx="4" presStyleCnt="5">
        <dgm:presLayoutVars>
          <dgm:bulletEnabled val="1"/>
        </dgm:presLayoutVars>
      </dgm:prSet>
      <dgm:spPr/>
      <dgm:t>
        <a:bodyPr/>
        <a:lstStyle/>
        <a:p>
          <a:endParaRPr lang="en-US"/>
        </a:p>
      </dgm:t>
    </dgm:pt>
    <dgm:pt modelId="{D9A7002C-5FD6-4FF9-B738-C27A2E66CC78}" type="pres">
      <dgm:prSet presAssocID="{B33B49C6-D6EF-4C89-97EC-19BD7BD14289}" presName="accent_5" presStyleCnt="0"/>
      <dgm:spPr/>
    </dgm:pt>
    <dgm:pt modelId="{2E995C35-356C-4A18-A70B-088BEAF312CF}" type="pres">
      <dgm:prSet presAssocID="{B33B49C6-D6EF-4C89-97EC-19BD7BD14289}" presName="accentRepeatNode" presStyleLbl="solidFgAcc1" presStyleIdx="4" presStyleCnt="5"/>
      <dgm:spPr/>
    </dgm:pt>
  </dgm:ptLst>
  <dgm:cxnLst>
    <dgm:cxn modelId="{BACF29B7-A940-4E8E-AED1-C88300EB3495}" type="presOf" srcId="{F67A473C-8F3D-4EA8-87F4-C169B698193A}" destId="{D37C583B-9E15-4E94-BB36-F7C7BE146733}" srcOrd="0" destOrd="0" presId="urn:microsoft.com/office/officeart/2008/layout/VerticalCurvedList"/>
    <dgm:cxn modelId="{66CA0292-72D1-4B35-8750-B44FCBFCB032}" type="presOf" srcId="{AE6DD284-D9BF-4CDC-8392-63E66E1B8F54}" destId="{7F31CBDA-1219-41AE-ACEA-9D16B9F3A175}" srcOrd="0" destOrd="0" presId="urn:microsoft.com/office/officeart/2008/layout/VerticalCurvedList"/>
    <dgm:cxn modelId="{C1914277-8436-4B66-8B2C-44A8C1F58C3E}" type="presOf" srcId="{D5BEB530-3B87-4EA5-BABC-BCDD2F399712}" destId="{4D5CA396-2C79-4127-AB35-1A6A60535C19}" srcOrd="0" destOrd="0" presId="urn:microsoft.com/office/officeart/2008/layout/VerticalCurvedList"/>
    <dgm:cxn modelId="{12120ECA-B9C6-4EA0-A927-08326B0469F7}" type="presOf" srcId="{AF691353-B263-41E5-865C-4B6A56BF74CE}" destId="{0179E7CB-FB36-4FA7-90EA-6E44EFB406D4}" srcOrd="0" destOrd="0" presId="urn:microsoft.com/office/officeart/2008/layout/VerticalCurvedList"/>
    <dgm:cxn modelId="{8F5DF9DD-0CEF-4D49-8072-4D6DFFF4E7EA}" type="presOf" srcId="{B33B49C6-D6EF-4C89-97EC-19BD7BD14289}" destId="{FD743C89-B151-41FF-A7B1-96342A834658}" srcOrd="0" destOrd="0" presId="urn:microsoft.com/office/officeart/2008/layout/VerticalCurvedList"/>
    <dgm:cxn modelId="{62C47A3D-109D-4301-AA63-717395D51749}" srcId="{74C80C81-6235-44CE-A93E-4F5508502578}" destId="{F67A473C-8F3D-4EA8-87F4-C169B698193A}" srcOrd="0" destOrd="0" parTransId="{09EED0B5-E0EC-494D-B57F-15CBA7B3337A}" sibTransId="{D5BEB530-3B87-4EA5-BABC-BCDD2F399712}"/>
    <dgm:cxn modelId="{060EF177-DBF0-4525-8D95-16696BBA37B4}" srcId="{74C80C81-6235-44CE-A93E-4F5508502578}" destId="{AF691353-B263-41E5-865C-4B6A56BF74CE}" srcOrd="2" destOrd="0" parTransId="{CA3C943E-185C-4379-A9B9-12CFC36E31A1}" sibTransId="{366A2ABD-311C-49F1-AD1F-E967C5180306}"/>
    <dgm:cxn modelId="{44B6260D-42AE-4AA6-8954-778211180667}" srcId="{74C80C81-6235-44CE-A93E-4F5508502578}" destId="{B33B49C6-D6EF-4C89-97EC-19BD7BD14289}" srcOrd="4" destOrd="0" parTransId="{0EE331D4-9A98-4774-86FE-AC952CBC838E}" sibTransId="{12293ED4-39AB-4A18-AF70-EADD915CABB6}"/>
    <dgm:cxn modelId="{9D5168E7-DB5E-4E44-A346-B7C9F0FCF5D1}" srcId="{74C80C81-6235-44CE-A93E-4F5508502578}" destId="{0EF2E53D-3D6B-4759-86B8-0C6903AF8C85}" srcOrd="1" destOrd="0" parTransId="{F431E4EE-3F26-4576-87B4-B5189CEBD28A}" sibTransId="{A60AA0E6-D382-48C9-A0FB-6C1139A859C2}"/>
    <dgm:cxn modelId="{F9B58394-DFF6-40F3-AACE-9E7F6BEE0147}" type="presOf" srcId="{0EF2E53D-3D6B-4759-86B8-0C6903AF8C85}" destId="{14507583-2051-4022-9FAE-D6FFB1A764E8}" srcOrd="0" destOrd="0" presId="urn:microsoft.com/office/officeart/2008/layout/VerticalCurvedList"/>
    <dgm:cxn modelId="{22DDFA37-25C9-4D41-B97F-7D0F4F86BBEF}" type="presOf" srcId="{74C80C81-6235-44CE-A93E-4F5508502578}" destId="{CB5091F8-4FD9-47F8-B199-A2692C4DDCDB}" srcOrd="0" destOrd="0" presId="urn:microsoft.com/office/officeart/2008/layout/VerticalCurvedList"/>
    <dgm:cxn modelId="{7CD0FAE4-19A4-4714-81DE-8A77DA70433C}" srcId="{74C80C81-6235-44CE-A93E-4F5508502578}" destId="{AE6DD284-D9BF-4CDC-8392-63E66E1B8F54}" srcOrd="3" destOrd="0" parTransId="{7DC3F3A4-E22C-4CD9-8768-4331DB8C90D9}" sibTransId="{8C59FB96-A881-46B0-8C60-221B00549472}"/>
    <dgm:cxn modelId="{D238D85E-CD51-4FF7-B947-8DFA2F47B9AE}" type="presParOf" srcId="{CB5091F8-4FD9-47F8-B199-A2692C4DDCDB}" destId="{384B6830-FC5F-484C-84AB-73BCEDA10608}" srcOrd="0" destOrd="0" presId="urn:microsoft.com/office/officeart/2008/layout/VerticalCurvedList"/>
    <dgm:cxn modelId="{CEDB7ED7-BB38-4CBE-9F94-1D2E881BEDB1}" type="presParOf" srcId="{384B6830-FC5F-484C-84AB-73BCEDA10608}" destId="{B5E8AE99-6465-4700-9989-5F81F9EA3F29}" srcOrd="0" destOrd="0" presId="urn:microsoft.com/office/officeart/2008/layout/VerticalCurvedList"/>
    <dgm:cxn modelId="{9BA64649-821F-4556-AE7F-2EA6D39D47FE}" type="presParOf" srcId="{B5E8AE99-6465-4700-9989-5F81F9EA3F29}" destId="{DAC27CA0-DBCB-42F8-B0AF-1D2101CF3313}" srcOrd="0" destOrd="0" presId="urn:microsoft.com/office/officeart/2008/layout/VerticalCurvedList"/>
    <dgm:cxn modelId="{9D331A67-C0C2-4368-946D-95D7CD2ADFA0}" type="presParOf" srcId="{B5E8AE99-6465-4700-9989-5F81F9EA3F29}" destId="{4D5CA396-2C79-4127-AB35-1A6A60535C19}" srcOrd="1" destOrd="0" presId="urn:microsoft.com/office/officeart/2008/layout/VerticalCurvedList"/>
    <dgm:cxn modelId="{0284E77D-EE7A-47AA-8DFF-56E9C918E4DF}" type="presParOf" srcId="{B5E8AE99-6465-4700-9989-5F81F9EA3F29}" destId="{77431AD6-83C1-4A32-ABC0-3568976ABEAA}" srcOrd="2" destOrd="0" presId="urn:microsoft.com/office/officeart/2008/layout/VerticalCurvedList"/>
    <dgm:cxn modelId="{B364F562-942D-4EE0-9946-55A5A14CE3E1}" type="presParOf" srcId="{B5E8AE99-6465-4700-9989-5F81F9EA3F29}" destId="{BB31C055-6A59-4C22-AFB6-709CFFDDAFC1}" srcOrd="3" destOrd="0" presId="urn:microsoft.com/office/officeart/2008/layout/VerticalCurvedList"/>
    <dgm:cxn modelId="{82F3E352-696E-46CB-97BF-659CA391EE21}" type="presParOf" srcId="{384B6830-FC5F-484C-84AB-73BCEDA10608}" destId="{D37C583B-9E15-4E94-BB36-F7C7BE146733}" srcOrd="1" destOrd="0" presId="urn:microsoft.com/office/officeart/2008/layout/VerticalCurvedList"/>
    <dgm:cxn modelId="{56D70A30-8B6E-4DEA-A6CA-BC6E23616D00}" type="presParOf" srcId="{384B6830-FC5F-484C-84AB-73BCEDA10608}" destId="{5C4151AD-A93E-4E6E-8731-2F51FA3417D4}" srcOrd="2" destOrd="0" presId="urn:microsoft.com/office/officeart/2008/layout/VerticalCurvedList"/>
    <dgm:cxn modelId="{A382BDA0-6B6B-4412-9AAA-2803BDEF3AE7}" type="presParOf" srcId="{5C4151AD-A93E-4E6E-8731-2F51FA3417D4}" destId="{6046AE36-ADE8-43FB-8717-70739AAE94F8}" srcOrd="0" destOrd="0" presId="urn:microsoft.com/office/officeart/2008/layout/VerticalCurvedList"/>
    <dgm:cxn modelId="{CA444ADD-9A33-4D84-B099-78A2419DE104}" type="presParOf" srcId="{384B6830-FC5F-484C-84AB-73BCEDA10608}" destId="{14507583-2051-4022-9FAE-D6FFB1A764E8}" srcOrd="3" destOrd="0" presId="urn:microsoft.com/office/officeart/2008/layout/VerticalCurvedList"/>
    <dgm:cxn modelId="{B54EA4DD-C27A-4B3E-8C8A-2D6F5DB7676C}" type="presParOf" srcId="{384B6830-FC5F-484C-84AB-73BCEDA10608}" destId="{45F4968B-63D8-41AC-BDDE-6EF9662D73C2}" srcOrd="4" destOrd="0" presId="urn:microsoft.com/office/officeart/2008/layout/VerticalCurvedList"/>
    <dgm:cxn modelId="{67E83E3F-6C15-4BAC-A782-85265E451014}" type="presParOf" srcId="{45F4968B-63D8-41AC-BDDE-6EF9662D73C2}" destId="{1BB41DB0-DA45-43FB-BECC-749DEA94C89D}" srcOrd="0" destOrd="0" presId="urn:microsoft.com/office/officeart/2008/layout/VerticalCurvedList"/>
    <dgm:cxn modelId="{EB8D23F9-E8F1-48B7-820F-2C5B6081B46F}" type="presParOf" srcId="{384B6830-FC5F-484C-84AB-73BCEDA10608}" destId="{0179E7CB-FB36-4FA7-90EA-6E44EFB406D4}" srcOrd="5" destOrd="0" presId="urn:microsoft.com/office/officeart/2008/layout/VerticalCurvedList"/>
    <dgm:cxn modelId="{093F1546-018D-4753-BB8D-2EE90372C7F8}" type="presParOf" srcId="{384B6830-FC5F-484C-84AB-73BCEDA10608}" destId="{48427A46-5739-4287-9F5D-DB4ABFCEB842}" srcOrd="6" destOrd="0" presId="urn:microsoft.com/office/officeart/2008/layout/VerticalCurvedList"/>
    <dgm:cxn modelId="{E91DCF4B-9FD0-459C-B335-8B701C4FFF36}" type="presParOf" srcId="{48427A46-5739-4287-9F5D-DB4ABFCEB842}" destId="{324DC425-CF44-422D-8272-61276FEE9A81}" srcOrd="0" destOrd="0" presId="urn:microsoft.com/office/officeart/2008/layout/VerticalCurvedList"/>
    <dgm:cxn modelId="{02B049A1-4F34-4C6B-BF45-FD873D081E71}" type="presParOf" srcId="{384B6830-FC5F-484C-84AB-73BCEDA10608}" destId="{7F31CBDA-1219-41AE-ACEA-9D16B9F3A175}" srcOrd="7" destOrd="0" presId="urn:microsoft.com/office/officeart/2008/layout/VerticalCurvedList"/>
    <dgm:cxn modelId="{95FC2453-7516-498B-8935-D0EA616901F1}" type="presParOf" srcId="{384B6830-FC5F-484C-84AB-73BCEDA10608}" destId="{45140F07-5A87-42CE-AC91-C4978A88D8BD}" srcOrd="8" destOrd="0" presId="urn:microsoft.com/office/officeart/2008/layout/VerticalCurvedList"/>
    <dgm:cxn modelId="{1411A30F-4F62-45A2-85F9-EEFAA24C7B1C}" type="presParOf" srcId="{45140F07-5A87-42CE-AC91-C4978A88D8BD}" destId="{8EB436F4-F986-4A5C-962B-020463B03BAD}" srcOrd="0" destOrd="0" presId="urn:microsoft.com/office/officeart/2008/layout/VerticalCurvedList"/>
    <dgm:cxn modelId="{69A36187-E8CA-46E5-8363-94B9830B0A23}" type="presParOf" srcId="{384B6830-FC5F-484C-84AB-73BCEDA10608}" destId="{FD743C89-B151-41FF-A7B1-96342A834658}" srcOrd="9" destOrd="0" presId="urn:microsoft.com/office/officeart/2008/layout/VerticalCurvedList"/>
    <dgm:cxn modelId="{33443F9B-A9C3-4E57-A926-A6961920083C}" type="presParOf" srcId="{384B6830-FC5F-484C-84AB-73BCEDA10608}" destId="{D9A7002C-5FD6-4FF9-B738-C27A2E66CC78}" srcOrd="10" destOrd="0" presId="urn:microsoft.com/office/officeart/2008/layout/VerticalCurvedList"/>
    <dgm:cxn modelId="{0989DF6E-E66F-427B-ADF0-DF46EABBB4D8}" type="presParOf" srcId="{D9A7002C-5FD6-4FF9-B738-C27A2E66CC78}" destId="{2E995C35-356C-4A18-A70B-088BEAF312C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72CE9-2BB1-438B-8313-69BC51EFFDF4}"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cs-CZ"/>
        </a:p>
      </dgm:t>
    </dgm:pt>
    <dgm:pt modelId="{21237F9F-84F0-4965-B1E2-5CD88735C43D}">
      <dgm:prSet custT="1"/>
      <dgm:spPr/>
      <dgm:t>
        <a:bodyPr/>
        <a:lstStyle/>
        <a:p>
          <a:pPr algn="l" rtl="0"/>
          <a:r>
            <a:rPr lang="en-GB" sz="2000" b="0" noProof="0" dirty="0" smtClean="0"/>
            <a:t>Utilization of real estate</a:t>
          </a:r>
          <a:endParaRPr lang="en-GB" sz="2000" b="0" noProof="0" dirty="0"/>
        </a:p>
      </dgm:t>
    </dgm:pt>
    <dgm:pt modelId="{D3E57C32-14B7-4ABE-B0AE-E3809E25A5AA}" type="parTrans" cxnId="{FF3CB402-4AAD-4F10-8285-1BDA674AC300}">
      <dgm:prSet/>
      <dgm:spPr/>
      <dgm:t>
        <a:bodyPr/>
        <a:lstStyle/>
        <a:p>
          <a:endParaRPr lang="cs-CZ" sz="2000" b="1"/>
        </a:p>
      </dgm:t>
    </dgm:pt>
    <dgm:pt modelId="{7E1B8F00-05EF-4F63-AB25-472BB9B1C54F}" type="sibTrans" cxnId="{FF3CB402-4AAD-4F10-8285-1BDA674AC300}">
      <dgm:prSet/>
      <dgm:spPr/>
      <dgm:t>
        <a:bodyPr/>
        <a:lstStyle/>
        <a:p>
          <a:endParaRPr lang="cs-CZ" sz="2000" b="1"/>
        </a:p>
      </dgm:t>
    </dgm:pt>
    <dgm:pt modelId="{C3A49043-9BC5-48C5-AB55-5339B1A00C04}">
      <dgm:prSet custT="1"/>
      <dgm:spPr/>
      <dgm:t>
        <a:bodyPr/>
        <a:lstStyle/>
        <a:p>
          <a:pPr algn="l" rtl="0"/>
          <a:r>
            <a:rPr lang="en-GB" sz="2000" b="0" noProof="0" dirty="0" smtClean="0"/>
            <a:t>Social housing</a:t>
          </a:r>
          <a:endParaRPr lang="en-GB" sz="2000" b="0" noProof="0" dirty="0"/>
        </a:p>
      </dgm:t>
    </dgm:pt>
    <dgm:pt modelId="{CD3E926B-E690-49C6-9F4C-3AA074B3BC78}" type="parTrans" cxnId="{6AEC1C45-DDED-43BA-B957-7281AC0CE0D2}">
      <dgm:prSet/>
      <dgm:spPr/>
      <dgm:t>
        <a:bodyPr/>
        <a:lstStyle/>
        <a:p>
          <a:endParaRPr lang="cs-CZ" sz="2000" b="1"/>
        </a:p>
      </dgm:t>
    </dgm:pt>
    <dgm:pt modelId="{37B971A5-28D2-47DB-AE9B-510B06C69B81}" type="sibTrans" cxnId="{6AEC1C45-DDED-43BA-B957-7281AC0CE0D2}">
      <dgm:prSet/>
      <dgm:spPr/>
      <dgm:t>
        <a:bodyPr/>
        <a:lstStyle/>
        <a:p>
          <a:endParaRPr lang="cs-CZ" sz="2000" b="1"/>
        </a:p>
      </dgm:t>
    </dgm:pt>
    <dgm:pt modelId="{D06C0749-BF05-49F3-A789-BC2AC217A737}">
      <dgm:prSet custT="1"/>
      <dgm:spPr/>
      <dgm:t>
        <a:bodyPr/>
        <a:lstStyle/>
        <a:p>
          <a:pPr algn="l" rtl="0"/>
          <a:r>
            <a:rPr lang="en-GB" sz="2000" b="0" noProof="0" dirty="0" smtClean="0"/>
            <a:t>Road infrastructure</a:t>
          </a:r>
          <a:endParaRPr lang="en-GB" sz="2000" b="0" noProof="0" dirty="0"/>
        </a:p>
      </dgm:t>
    </dgm:pt>
    <dgm:pt modelId="{ADDF7225-D5E8-4E88-AABC-B2257918F4A7}" type="parTrans" cxnId="{5E5367C0-53AF-44F0-B434-23B44B1F6E11}">
      <dgm:prSet/>
      <dgm:spPr/>
      <dgm:t>
        <a:bodyPr/>
        <a:lstStyle/>
        <a:p>
          <a:endParaRPr lang="cs-CZ" sz="2000" b="1"/>
        </a:p>
      </dgm:t>
    </dgm:pt>
    <dgm:pt modelId="{9429022C-5FE9-4E5F-8C42-9B85BEF6BFDB}" type="sibTrans" cxnId="{5E5367C0-53AF-44F0-B434-23B44B1F6E11}">
      <dgm:prSet/>
      <dgm:spPr/>
      <dgm:t>
        <a:bodyPr/>
        <a:lstStyle/>
        <a:p>
          <a:endParaRPr lang="cs-CZ" sz="2000" b="1"/>
        </a:p>
      </dgm:t>
    </dgm:pt>
    <dgm:pt modelId="{72B9DAC8-CDD0-49D8-87C6-728B3DACB567}">
      <dgm:prSet custT="1"/>
      <dgm:spPr/>
      <dgm:t>
        <a:bodyPr/>
        <a:lstStyle/>
        <a:p>
          <a:pPr algn="l" rtl="0"/>
          <a:r>
            <a:rPr lang="en-GB" sz="2000" b="0" noProof="0" dirty="0" smtClean="0"/>
            <a:t>Centralized purchasing system</a:t>
          </a:r>
          <a:endParaRPr lang="en-GB" sz="2000" b="0" noProof="0" dirty="0"/>
        </a:p>
      </dgm:t>
    </dgm:pt>
    <dgm:pt modelId="{86260AEF-41FA-4498-BCFB-2831EFAEC6AD}" type="parTrans" cxnId="{B544DDD1-7D8E-49AA-A3D3-5FC5FFA0F962}">
      <dgm:prSet/>
      <dgm:spPr/>
      <dgm:t>
        <a:bodyPr/>
        <a:lstStyle/>
        <a:p>
          <a:endParaRPr lang="cs-CZ" sz="2000" b="1"/>
        </a:p>
      </dgm:t>
    </dgm:pt>
    <dgm:pt modelId="{7067AB43-3999-42A0-9BC0-6DED096BC423}" type="sibTrans" cxnId="{B544DDD1-7D8E-49AA-A3D3-5FC5FFA0F962}">
      <dgm:prSet/>
      <dgm:spPr/>
      <dgm:t>
        <a:bodyPr/>
        <a:lstStyle/>
        <a:p>
          <a:endParaRPr lang="cs-CZ" sz="2000" b="1"/>
        </a:p>
      </dgm:t>
    </dgm:pt>
    <dgm:pt modelId="{E9E1A176-8B1C-4F52-BA78-69B075C57390}">
      <dgm:prSet custT="1"/>
      <dgm:spPr/>
      <dgm:t>
        <a:bodyPr/>
        <a:lstStyle/>
        <a:p>
          <a:pPr algn="l" rtl="0"/>
          <a:r>
            <a:rPr lang="sk-SK" sz="2000" b="0" noProof="0" dirty="0" err="1" smtClean="0"/>
            <a:t>Animal</a:t>
          </a:r>
          <a:r>
            <a:rPr lang="sk-SK" sz="2000" b="0" noProof="0" dirty="0" smtClean="0"/>
            <a:t> and </a:t>
          </a:r>
          <a:r>
            <a:rPr lang="sk-SK" sz="2000" b="0" noProof="0" dirty="0" err="1" smtClean="0"/>
            <a:t>plant</a:t>
          </a:r>
          <a:r>
            <a:rPr lang="sk-SK" sz="2000" b="0" noProof="0" dirty="0" smtClean="0"/>
            <a:t> </a:t>
          </a:r>
          <a:r>
            <a:rPr lang="sk-SK" sz="2000" b="0" noProof="0" dirty="0" err="1" smtClean="0"/>
            <a:t>production</a:t>
          </a:r>
          <a:endParaRPr lang="en-GB" sz="2000" b="0" noProof="0" dirty="0"/>
        </a:p>
      </dgm:t>
    </dgm:pt>
    <dgm:pt modelId="{9F3FB3B3-A839-414A-BC75-F3F5D602F026}" type="parTrans" cxnId="{6256EA9F-DA1B-4F0A-A1AF-35A4612F457D}">
      <dgm:prSet/>
      <dgm:spPr/>
      <dgm:t>
        <a:bodyPr/>
        <a:lstStyle/>
        <a:p>
          <a:endParaRPr lang="cs-CZ" sz="2000" b="1"/>
        </a:p>
      </dgm:t>
    </dgm:pt>
    <dgm:pt modelId="{2EA22499-AE8D-40E5-A6E8-43ADD54E02D3}" type="sibTrans" cxnId="{6256EA9F-DA1B-4F0A-A1AF-35A4612F457D}">
      <dgm:prSet/>
      <dgm:spPr/>
      <dgm:t>
        <a:bodyPr/>
        <a:lstStyle/>
        <a:p>
          <a:endParaRPr lang="cs-CZ" sz="2000" b="1"/>
        </a:p>
      </dgm:t>
    </dgm:pt>
    <dgm:pt modelId="{05A441DE-78A8-4F83-8E12-599CF0E65291}">
      <dgm:prSet custT="1"/>
      <dgm:spPr/>
      <dgm:t>
        <a:bodyPr/>
        <a:lstStyle/>
        <a:p>
          <a:pPr algn="l"/>
          <a:r>
            <a:rPr lang="sk-SK" sz="2000" noProof="0" dirty="0" err="1" smtClean="0"/>
            <a:t>Other</a:t>
          </a:r>
          <a:r>
            <a:rPr lang="en-US" sz="2000" noProof="0" dirty="0" smtClean="0"/>
            <a:t> … </a:t>
          </a:r>
          <a:endParaRPr lang="en-US" sz="2000" noProof="0" dirty="0"/>
        </a:p>
      </dgm:t>
    </dgm:pt>
    <dgm:pt modelId="{B15ADC5A-0101-4C8F-BEF7-5BE6A9FC2381}" type="parTrans" cxnId="{C67AB148-8F8E-46CA-91ED-A24F805B8926}">
      <dgm:prSet/>
      <dgm:spPr/>
      <dgm:t>
        <a:bodyPr/>
        <a:lstStyle/>
        <a:p>
          <a:endParaRPr lang="en-US"/>
        </a:p>
      </dgm:t>
    </dgm:pt>
    <dgm:pt modelId="{52B2E9D2-1E42-4A60-8083-5D78E5883905}" type="sibTrans" cxnId="{C67AB148-8F8E-46CA-91ED-A24F805B8926}">
      <dgm:prSet/>
      <dgm:spPr/>
      <dgm:t>
        <a:bodyPr/>
        <a:lstStyle/>
        <a:p>
          <a:endParaRPr lang="en-US"/>
        </a:p>
      </dgm:t>
    </dgm:pt>
    <dgm:pt modelId="{26783A4E-5386-46F0-A4FC-D3105EF21317}" type="pres">
      <dgm:prSet presAssocID="{82672CE9-2BB1-438B-8313-69BC51EFFDF4}" presName="linearFlow" presStyleCnt="0">
        <dgm:presLayoutVars>
          <dgm:dir/>
          <dgm:resizeHandles val="exact"/>
        </dgm:presLayoutVars>
      </dgm:prSet>
      <dgm:spPr/>
      <dgm:t>
        <a:bodyPr/>
        <a:lstStyle/>
        <a:p>
          <a:endParaRPr lang="cs-CZ"/>
        </a:p>
      </dgm:t>
    </dgm:pt>
    <dgm:pt modelId="{94ED43BA-2E13-4C29-BE04-B219EB32D547}" type="pres">
      <dgm:prSet presAssocID="{21237F9F-84F0-4965-B1E2-5CD88735C43D}" presName="composite" presStyleCnt="0"/>
      <dgm:spPr/>
    </dgm:pt>
    <dgm:pt modelId="{985779DF-2AF6-4E37-AD5B-2632FBDB778D}" type="pres">
      <dgm:prSet presAssocID="{21237F9F-84F0-4965-B1E2-5CD88735C43D}"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cs-CZ"/>
        </a:p>
      </dgm:t>
    </dgm:pt>
    <dgm:pt modelId="{853BCFAD-E50F-4E0D-83E8-B73B46625744}" type="pres">
      <dgm:prSet presAssocID="{21237F9F-84F0-4965-B1E2-5CD88735C43D}" presName="txShp" presStyleLbl="node1" presStyleIdx="0" presStyleCnt="6">
        <dgm:presLayoutVars>
          <dgm:bulletEnabled val="1"/>
        </dgm:presLayoutVars>
      </dgm:prSet>
      <dgm:spPr/>
      <dgm:t>
        <a:bodyPr/>
        <a:lstStyle/>
        <a:p>
          <a:endParaRPr lang="cs-CZ"/>
        </a:p>
      </dgm:t>
    </dgm:pt>
    <dgm:pt modelId="{5C29E7F3-0FC1-46D8-A4F7-D892976D8254}" type="pres">
      <dgm:prSet presAssocID="{7E1B8F00-05EF-4F63-AB25-472BB9B1C54F}" presName="spacing" presStyleCnt="0"/>
      <dgm:spPr/>
    </dgm:pt>
    <dgm:pt modelId="{37FA51C9-8130-4184-B138-D4CCFFFC6E4A}" type="pres">
      <dgm:prSet presAssocID="{C3A49043-9BC5-48C5-AB55-5339B1A00C04}" presName="composite" presStyleCnt="0"/>
      <dgm:spPr/>
    </dgm:pt>
    <dgm:pt modelId="{B5344FC9-A73A-44BE-8931-4683A3335A98}" type="pres">
      <dgm:prSet presAssocID="{C3A49043-9BC5-48C5-AB55-5339B1A00C04}"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t>
        <a:bodyPr/>
        <a:lstStyle/>
        <a:p>
          <a:endParaRPr lang="cs-CZ"/>
        </a:p>
      </dgm:t>
    </dgm:pt>
    <dgm:pt modelId="{3F19B9B5-3BB6-4D57-9636-A93225229BDB}" type="pres">
      <dgm:prSet presAssocID="{C3A49043-9BC5-48C5-AB55-5339B1A00C04}" presName="txShp" presStyleLbl="node1" presStyleIdx="1" presStyleCnt="6">
        <dgm:presLayoutVars>
          <dgm:bulletEnabled val="1"/>
        </dgm:presLayoutVars>
      </dgm:prSet>
      <dgm:spPr/>
      <dgm:t>
        <a:bodyPr/>
        <a:lstStyle/>
        <a:p>
          <a:endParaRPr lang="cs-CZ"/>
        </a:p>
      </dgm:t>
    </dgm:pt>
    <dgm:pt modelId="{CE61A160-96D5-4562-8021-FBB3220F3511}" type="pres">
      <dgm:prSet presAssocID="{37B971A5-28D2-47DB-AE9B-510B06C69B81}" presName="spacing" presStyleCnt="0"/>
      <dgm:spPr/>
    </dgm:pt>
    <dgm:pt modelId="{54CDB76B-D5E3-47DB-A6CC-D21BB8932333}" type="pres">
      <dgm:prSet presAssocID="{D06C0749-BF05-49F3-A789-BC2AC217A737}" presName="composite" presStyleCnt="0"/>
      <dgm:spPr/>
    </dgm:pt>
    <dgm:pt modelId="{D2F96E7A-B269-4165-90AD-06AB04065145}" type="pres">
      <dgm:prSet presAssocID="{D06C0749-BF05-49F3-A789-BC2AC217A737}"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0E790A0B-2386-48DA-BB7C-323819141BB9}" type="pres">
      <dgm:prSet presAssocID="{D06C0749-BF05-49F3-A789-BC2AC217A737}" presName="txShp" presStyleLbl="node1" presStyleIdx="2" presStyleCnt="6">
        <dgm:presLayoutVars>
          <dgm:bulletEnabled val="1"/>
        </dgm:presLayoutVars>
      </dgm:prSet>
      <dgm:spPr/>
      <dgm:t>
        <a:bodyPr/>
        <a:lstStyle/>
        <a:p>
          <a:endParaRPr lang="cs-CZ"/>
        </a:p>
      </dgm:t>
    </dgm:pt>
    <dgm:pt modelId="{35E33C92-A016-4BD2-8553-B20C1DFF3111}" type="pres">
      <dgm:prSet presAssocID="{9429022C-5FE9-4E5F-8C42-9B85BEF6BFDB}" presName="spacing" presStyleCnt="0"/>
      <dgm:spPr/>
    </dgm:pt>
    <dgm:pt modelId="{12E7B581-3578-45C5-BA65-490B9062682A}" type="pres">
      <dgm:prSet presAssocID="{72B9DAC8-CDD0-49D8-87C6-728B3DACB567}" presName="composite" presStyleCnt="0"/>
      <dgm:spPr/>
    </dgm:pt>
    <dgm:pt modelId="{AD5997DD-4899-448F-8F3D-4E26DE1E2DDD}" type="pres">
      <dgm:prSet presAssocID="{72B9DAC8-CDD0-49D8-87C6-728B3DACB567}"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t>
        <a:bodyPr/>
        <a:lstStyle/>
        <a:p>
          <a:endParaRPr lang="cs-CZ"/>
        </a:p>
      </dgm:t>
    </dgm:pt>
    <dgm:pt modelId="{FBCBA164-EEC3-4C64-BD7D-E7BD5E750E75}" type="pres">
      <dgm:prSet presAssocID="{72B9DAC8-CDD0-49D8-87C6-728B3DACB567}" presName="txShp" presStyleLbl="node1" presStyleIdx="3" presStyleCnt="6">
        <dgm:presLayoutVars>
          <dgm:bulletEnabled val="1"/>
        </dgm:presLayoutVars>
      </dgm:prSet>
      <dgm:spPr/>
      <dgm:t>
        <a:bodyPr/>
        <a:lstStyle/>
        <a:p>
          <a:endParaRPr lang="cs-CZ"/>
        </a:p>
      </dgm:t>
    </dgm:pt>
    <dgm:pt modelId="{33EE671C-E030-49E7-B0BD-6F06A6E33D73}" type="pres">
      <dgm:prSet presAssocID="{7067AB43-3999-42A0-9BC0-6DED096BC423}" presName="spacing" presStyleCnt="0"/>
      <dgm:spPr/>
    </dgm:pt>
    <dgm:pt modelId="{2E4C44DB-86D8-45B7-BB70-261B33469262}" type="pres">
      <dgm:prSet presAssocID="{E9E1A176-8B1C-4F52-BA78-69B075C57390}" presName="composite" presStyleCnt="0"/>
      <dgm:spPr/>
    </dgm:pt>
    <dgm:pt modelId="{37797EC9-FB00-42C3-80E9-83038039553C}" type="pres">
      <dgm:prSet presAssocID="{E9E1A176-8B1C-4F52-BA78-69B075C57390}"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cs-CZ"/>
        </a:p>
      </dgm:t>
    </dgm:pt>
    <dgm:pt modelId="{52E2C16E-B3E1-4F40-B6BF-CDBF343C2005}" type="pres">
      <dgm:prSet presAssocID="{E9E1A176-8B1C-4F52-BA78-69B075C57390}" presName="txShp" presStyleLbl="node1" presStyleIdx="4" presStyleCnt="6">
        <dgm:presLayoutVars>
          <dgm:bulletEnabled val="1"/>
        </dgm:presLayoutVars>
      </dgm:prSet>
      <dgm:spPr/>
      <dgm:t>
        <a:bodyPr/>
        <a:lstStyle/>
        <a:p>
          <a:endParaRPr lang="cs-CZ"/>
        </a:p>
      </dgm:t>
    </dgm:pt>
    <dgm:pt modelId="{F9D09A12-ACB8-473F-A8F8-0C58D917ECCA}" type="pres">
      <dgm:prSet presAssocID="{2EA22499-AE8D-40E5-A6E8-43ADD54E02D3}" presName="spacing" presStyleCnt="0"/>
      <dgm:spPr/>
    </dgm:pt>
    <dgm:pt modelId="{5F8D191D-BB50-4C28-9990-7B9098279E41}" type="pres">
      <dgm:prSet presAssocID="{05A441DE-78A8-4F83-8E12-599CF0E65291}" presName="composite" presStyleCnt="0"/>
      <dgm:spPr/>
    </dgm:pt>
    <dgm:pt modelId="{B089C564-4B48-46C6-A72C-84BD63380428}" type="pres">
      <dgm:prSet presAssocID="{05A441DE-78A8-4F83-8E12-599CF0E65291}"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1316CFC-47F7-44F6-8BA4-FE325F1B2F1E}" type="pres">
      <dgm:prSet presAssocID="{05A441DE-78A8-4F83-8E12-599CF0E65291}" presName="txShp" presStyleLbl="node1" presStyleIdx="5" presStyleCnt="6">
        <dgm:presLayoutVars>
          <dgm:bulletEnabled val="1"/>
        </dgm:presLayoutVars>
      </dgm:prSet>
      <dgm:spPr/>
      <dgm:t>
        <a:bodyPr/>
        <a:lstStyle/>
        <a:p>
          <a:endParaRPr lang="en-US"/>
        </a:p>
      </dgm:t>
    </dgm:pt>
  </dgm:ptLst>
  <dgm:cxnLst>
    <dgm:cxn modelId="{B544DDD1-7D8E-49AA-A3D3-5FC5FFA0F962}" srcId="{82672CE9-2BB1-438B-8313-69BC51EFFDF4}" destId="{72B9DAC8-CDD0-49D8-87C6-728B3DACB567}" srcOrd="3" destOrd="0" parTransId="{86260AEF-41FA-4498-BCFB-2831EFAEC6AD}" sibTransId="{7067AB43-3999-42A0-9BC0-6DED096BC423}"/>
    <dgm:cxn modelId="{408939DA-4F74-4668-A768-F8A4A7E859CA}" type="presOf" srcId="{72B9DAC8-CDD0-49D8-87C6-728B3DACB567}" destId="{FBCBA164-EEC3-4C64-BD7D-E7BD5E750E75}" srcOrd="0" destOrd="0" presId="urn:microsoft.com/office/officeart/2005/8/layout/vList3"/>
    <dgm:cxn modelId="{0CE37C08-5D97-4105-912D-26B35B03A42F}" type="presOf" srcId="{21237F9F-84F0-4965-B1E2-5CD88735C43D}" destId="{853BCFAD-E50F-4E0D-83E8-B73B46625744}" srcOrd="0" destOrd="0" presId="urn:microsoft.com/office/officeart/2005/8/layout/vList3"/>
    <dgm:cxn modelId="{AC1B3333-9421-4F70-89A2-EBD60B4E7FAC}" type="presOf" srcId="{D06C0749-BF05-49F3-A789-BC2AC217A737}" destId="{0E790A0B-2386-48DA-BB7C-323819141BB9}" srcOrd="0" destOrd="0" presId="urn:microsoft.com/office/officeart/2005/8/layout/vList3"/>
    <dgm:cxn modelId="{7731F9C4-3DBA-43F7-BBB0-8376F52F132A}" type="presOf" srcId="{C3A49043-9BC5-48C5-AB55-5339B1A00C04}" destId="{3F19B9B5-3BB6-4D57-9636-A93225229BDB}" srcOrd="0" destOrd="0" presId="urn:microsoft.com/office/officeart/2005/8/layout/vList3"/>
    <dgm:cxn modelId="{78B2AC34-66DC-44B3-ACA6-32976F0DEEBE}" type="presOf" srcId="{E9E1A176-8B1C-4F52-BA78-69B075C57390}" destId="{52E2C16E-B3E1-4F40-B6BF-CDBF343C2005}" srcOrd="0" destOrd="0" presId="urn:microsoft.com/office/officeart/2005/8/layout/vList3"/>
    <dgm:cxn modelId="{6AEC1C45-DDED-43BA-B957-7281AC0CE0D2}" srcId="{82672CE9-2BB1-438B-8313-69BC51EFFDF4}" destId="{C3A49043-9BC5-48C5-AB55-5339B1A00C04}" srcOrd="1" destOrd="0" parTransId="{CD3E926B-E690-49C6-9F4C-3AA074B3BC78}" sibTransId="{37B971A5-28D2-47DB-AE9B-510B06C69B81}"/>
    <dgm:cxn modelId="{6256EA9F-DA1B-4F0A-A1AF-35A4612F457D}" srcId="{82672CE9-2BB1-438B-8313-69BC51EFFDF4}" destId="{E9E1A176-8B1C-4F52-BA78-69B075C57390}" srcOrd="4" destOrd="0" parTransId="{9F3FB3B3-A839-414A-BC75-F3F5D602F026}" sibTransId="{2EA22499-AE8D-40E5-A6E8-43ADD54E02D3}"/>
    <dgm:cxn modelId="{1D6F4C0C-30C0-4D66-AF70-A9875BB565A8}" type="presOf" srcId="{82672CE9-2BB1-438B-8313-69BC51EFFDF4}" destId="{26783A4E-5386-46F0-A4FC-D3105EF21317}" srcOrd="0" destOrd="0" presId="urn:microsoft.com/office/officeart/2005/8/layout/vList3"/>
    <dgm:cxn modelId="{69BBDD33-FC45-4801-B835-CAB97576577C}" type="presOf" srcId="{05A441DE-78A8-4F83-8E12-599CF0E65291}" destId="{71316CFC-47F7-44F6-8BA4-FE325F1B2F1E}" srcOrd="0" destOrd="0" presId="urn:microsoft.com/office/officeart/2005/8/layout/vList3"/>
    <dgm:cxn modelId="{FF3CB402-4AAD-4F10-8285-1BDA674AC300}" srcId="{82672CE9-2BB1-438B-8313-69BC51EFFDF4}" destId="{21237F9F-84F0-4965-B1E2-5CD88735C43D}" srcOrd="0" destOrd="0" parTransId="{D3E57C32-14B7-4ABE-B0AE-E3809E25A5AA}" sibTransId="{7E1B8F00-05EF-4F63-AB25-472BB9B1C54F}"/>
    <dgm:cxn modelId="{5E5367C0-53AF-44F0-B434-23B44B1F6E11}" srcId="{82672CE9-2BB1-438B-8313-69BC51EFFDF4}" destId="{D06C0749-BF05-49F3-A789-BC2AC217A737}" srcOrd="2" destOrd="0" parTransId="{ADDF7225-D5E8-4E88-AABC-B2257918F4A7}" sibTransId="{9429022C-5FE9-4E5F-8C42-9B85BEF6BFDB}"/>
    <dgm:cxn modelId="{C67AB148-8F8E-46CA-91ED-A24F805B8926}" srcId="{82672CE9-2BB1-438B-8313-69BC51EFFDF4}" destId="{05A441DE-78A8-4F83-8E12-599CF0E65291}" srcOrd="5" destOrd="0" parTransId="{B15ADC5A-0101-4C8F-BEF7-5BE6A9FC2381}" sibTransId="{52B2E9D2-1E42-4A60-8083-5D78E5883905}"/>
    <dgm:cxn modelId="{AEF35037-7E15-40EA-A04D-4A125C1C26A3}" type="presParOf" srcId="{26783A4E-5386-46F0-A4FC-D3105EF21317}" destId="{94ED43BA-2E13-4C29-BE04-B219EB32D547}" srcOrd="0" destOrd="0" presId="urn:microsoft.com/office/officeart/2005/8/layout/vList3"/>
    <dgm:cxn modelId="{9CF0E01C-425A-44AF-9E2E-C9D6EE874D70}" type="presParOf" srcId="{94ED43BA-2E13-4C29-BE04-B219EB32D547}" destId="{985779DF-2AF6-4E37-AD5B-2632FBDB778D}" srcOrd="0" destOrd="0" presId="urn:microsoft.com/office/officeart/2005/8/layout/vList3"/>
    <dgm:cxn modelId="{E0728CA7-8EE6-4245-936D-72C8B9A3B981}" type="presParOf" srcId="{94ED43BA-2E13-4C29-BE04-B219EB32D547}" destId="{853BCFAD-E50F-4E0D-83E8-B73B46625744}" srcOrd="1" destOrd="0" presId="urn:microsoft.com/office/officeart/2005/8/layout/vList3"/>
    <dgm:cxn modelId="{5BE9AA96-2E22-4244-8805-5EDFDDBA28DC}" type="presParOf" srcId="{26783A4E-5386-46F0-A4FC-D3105EF21317}" destId="{5C29E7F3-0FC1-46D8-A4F7-D892976D8254}" srcOrd="1" destOrd="0" presId="urn:microsoft.com/office/officeart/2005/8/layout/vList3"/>
    <dgm:cxn modelId="{A89A8D8B-DB68-4290-B688-3DD1A581CD8F}" type="presParOf" srcId="{26783A4E-5386-46F0-A4FC-D3105EF21317}" destId="{37FA51C9-8130-4184-B138-D4CCFFFC6E4A}" srcOrd="2" destOrd="0" presId="urn:microsoft.com/office/officeart/2005/8/layout/vList3"/>
    <dgm:cxn modelId="{5FC1B42E-1499-420C-A3E4-D595DF1A7FAC}" type="presParOf" srcId="{37FA51C9-8130-4184-B138-D4CCFFFC6E4A}" destId="{B5344FC9-A73A-44BE-8931-4683A3335A98}" srcOrd="0" destOrd="0" presId="urn:microsoft.com/office/officeart/2005/8/layout/vList3"/>
    <dgm:cxn modelId="{8689046F-431C-43D7-BDC1-20A7893A9E64}" type="presParOf" srcId="{37FA51C9-8130-4184-B138-D4CCFFFC6E4A}" destId="{3F19B9B5-3BB6-4D57-9636-A93225229BDB}" srcOrd="1" destOrd="0" presId="urn:microsoft.com/office/officeart/2005/8/layout/vList3"/>
    <dgm:cxn modelId="{35AA4D4B-FCE2-4E4D-AAF9-D397F5B1CA0B}" type="presParOf" srcId="{26783A4E-5386-46F0-A4FC-D3105EF21317}" destId="{CE61A160-96D5-4562-8021-FBB3220F3511}" srcOrd="3" destOrd="0" presId="urn:microsoft.com/office/officeart/2005/8/layout/vList3"/>
    <dgm:cxn modelId="{F80A5C07-5169-47AC-9502-FC0BAFF6B46B}" type="presParOf" srcId="{26783A4E-5386-46F0-A4FC-D3105EF21317}" destId="{54CDB76B-D5E3-47DB-A6CC-D21BB8932333}" srcOrd="4" destOrd="0" presId="urn:microsoft.com/office/officeart/2005/8/layout/vList3"/>
    <dgm:cxn modelId="{15450A12-AB22-4D04-A696-F884EB0B6A6E}" type="presParOf" srcId="{54CDB76B-D5E3-47DB-A6CC-D21BB8932333}" destId="{D2F96E7A-B269-4165-90AD-06AB04065145}" srcOrd="0" destOrd="0" presId="urn:microsoft.com/office/officeart/2005/8/layout/vList3"/>
    <dgm:cxn modelId="{F239114A-A5E8-4C80-B002-F6D0FF524261}" type="presParOf" srcId="{54CDB76B-D5E3-47DB-A6CC-D21BB8932333}" destId="{0E790A0B-2386-48DA-BB7C-323819141BB9}" srcOrd="1" destOrd="0" presId="urn:microsoft.com/office/officeart/2005/8/layout/vList3"/>
    <dgm:cxn modelId="{2D8CBE0A-3B86-4B19-BE4D-0E53E2FE6F2F}" type="presParOf" srcId="{26783A4E-5386-46F0-A4FC-D3105EF21317}" destId="{35E33C92-A016-4BD2-8553-B20C1DFF3111}" srcOrd="5" destOrd="0" presId="urn:microsoft.com/office/officeart/2005/8/layout/vList3"/>
    <dgm:cxn modelId="{A65094FF-8AA1-4187-974D-0E392105935C}" type="presParOf" srcId="{26783A4E-5386-46F0-A4FC-D3105EF21317}" destId="{12E7B581-3578-45C5-BA65-490B9062682A}" srcOrd="6" destOrd="0" presId="urn:microsoft.com/office/officeart/2005/8/layout/vList3"/>
    <dgm:cxn modelId="{E37F32C4-2D5F-4DBD-BAF5-295A1EED352C}" type="presParOf" srcId="{12E7B581-3578-45C5-BA65-490B9062682A}" destId="{AD5997DD-4899-448F-8F3D-4E26DE1E2DDD}" srcOrd="0" destOrd="0" presId="urn:microsoft.com/office/officeart/2005/8/layout/vList3"/>
    <dgm:cxn modelId="{36D92BB4-DEC0-4E18-B770-15B4593CD5E4}" type="presParOf" srcId="{12E7B581-3578-45C5-BA65-490B9062682A}" destId="{FBCBA164-EEC3-4C64-BD7D-E7BD5E750E75}" srcOrd="1" destOrd="0" presId="urn:microsoft.com/office/officeart/2005/8/layout/vList3"/>
    <dgm:cxn modelId="{E8786D7E-7430-4E61-B1E1-47C1082EE515}" type="presParOf" srcId="{26783A4E-5386-46F0-A4FC-D3105EF21317}" destId="{33EE671C-E030-49E7-B0BD-6F06A6E33D73}" srcOrd="7" destOrd="0" presId="urn:microsoft.com/office/officeart/2005/8/layout/vList3"/>
    <dgm:cxn modelId="{0970F50E-CD98-4F89-BBF4-A9CC8E1163AF}" type="presParOf" srcId="{26783A4E-5386-46F0-A4FC-D3105EF21317}" destId="{2E4C44DB-86D8-45B7-BB70-261B33469262}" srcOrd="8" destOrd="0" presId="urn:microsoft.com/office/officeart/2005/8/layout/vList3"/>
    <dgm:cxn modelId="{8E06C5E9-0B9A-4C36-840B-48ABDD6E8A27}" type="presParOf" srcId="{2E4C44DB-86D8-45B7-BB70-261B33469262}" destId="{37797EC9-FB00-42C3-80E9-83038039553C}" srcOrd="0" destOrd="0" presId="urn:microsoft.com/office/officeart/2005/8/layout/vList3"/>
    <dgm:cxn modelId="{5D02FC24-EA5D-4C56-A408-67FE958F6B5C}" type="presParOf" srcId="{2E4C44DB-86D8-45B7-BB70-261B33469262}" destId="{52E2C16E-B3E1-4F40-B6BF-CDBF343C2005}" srcOrd="1" destOrd="0" presId="urn:microsoft.com/office/officeart/2005/8/layout/vList3"/>
    <dgm:cxn modelId="{4B8B17A0-2903-467F-8242-9371900F7401}" type="presParOf" srcId="{26783A4E-5386-46F0-A4FC-D3105EF21317}" destId="{F9D09A12-ACB8-473F-A8F8-0C58D917ECCA}" srcOrd="9" destOrd="0" presId="urn:microsoft.com/office/officeart/2005/8/layout/vList3"/>
    <dgm:cxn modelId="{058E355D-F977-4D1A-8353-3290C236A03D}" type="presParOf" srcId="{26783A4E-5386-46F0-A4FC-D3105EF21317}" destId="{5F8D191D-BB50-4C28-9990-7B9098279E41}" srcOrd="10" destOrd="0" presId="urn:microsoft.com/office/officeart/2005/8/layout/vList3"/>
    <dgm:cxn modelId="{376F7487-2F82-4C8F-802E-EAAB4C0D0694}" type="presParOf" srcId="{5F8D191D-BB50-4C28-9990-7B9098279E41}" destId="{B089C564-4B48-46C6-A72C-84BD63380428}" srcOrd="0" destOrd="0" presId="urn:microsoft.com/office/officeart/2005/8/layout/vList3"/>
    <dgm:cxn modelId="{461AA69A-6938-4897-805A-7BE41892B8B3}" type="presParOf" srcId="{5F8D191D-BB50-4C28-9990-7B9098279E41}" destId="{71316CFC-47F7-44F6-8BA4-FE325F1B2F1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CA396-2C79-4127-AB35-1A6A60535C19}">
      <dsp:nvSpPr>
        <dsp:cNvPr id="0" name=""/>
        <dsp:cNvSpPr/>
      </dsp:nvSpPr>
      <dsp:spPr>
        <a:xfrm>
          <a:off x="-5309703" y="-813162"/>
          <a:ext cx="6322621" cy="6322621"/>
        </a:xfrm>
        <a:prstGeom prst="blockArc">
          <a:avLst>
            <a:gd name="adj1" fmla="val 18900000"/>
            <a:gd name="adj2" fmla="val 2700000"/>
            <a:gd name="adj3" fmla="val 34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C583B-9E15-4E94-BB36-F7C7BE146733}">
      <dsp:nvSpPr>
        <dsp:cNvPr id="0" name=""/>
        <dsp:cNvSpPr/>
      </dsp:nvSpPr>
      <dsp:spPr>
        <a:xfrm>
          <a:off x="442966" y="293424"/>
          <a:ext cx="7004356"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GB" sz="1700" b="1" kern="1200" dirty="0" smtClean="0"/>
            <a:t>SAI can suggest a new topic for benchmarking or </a:t>
          </a:r>
          <a:r>
            <a:rPr lang="cs-CZ" sz="1700" b="1" kern="1200" dirty="0" smtClean="0"/>
            <a:t>SAI</a:t>
          </a:r>
          <a:r>
            <a:rPr lang="en-GB" sz="1700" b="1" kern="1200" dirty="0" smtClean="0"/>
            <a:t> can choose any </a:t>
          </a:r>
          <a:r>
            <a:rPr lang="en-US" sz="1700" b="1" kern="1200" noProof="0" dirty="0" smtClean="0"/>
            <a:t>specified topic</a:t>
          </a:r>
          <a:endParaRPr lang="en-US" sz="1700" b="1" kern="1200" noProof="0" dirty="0"/>
        </a:p>
      </dsp:txBody>
      <dsp:txXfrm>
        <a:off x="442966" y="293424"/>
        <a:ext cx="7004356" cy="587224"/>
      </dsp:txXfrm>
    </dsp:sp>
    <dsp:sp modelId="{6046AE36-ADE8-43FB-8717-70739AAE94F8}">
      <dsp:nvSpPr>
        <dsp:cNvPr id="0" name=""/>
        <dsp:cNvSpPr/>
      </dsp:nvSpPr>
      <dsp:spPr>
        <a:xfrm>
          <a:off x="75950" y="220021"/>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07583-2051-4022-9FAE-D6FFB1A764E8}">
      <dsp:nvSpPr>
        <dsp:cNvPr id="0" name=""/>
        <dsp:cNvSpPr/>
      </dsp:nvSpPr>
      <dsp:spPr>
        <a:xfrm>
          <a:off x="863754" y="1173980"/>
          <a:ext cx="6583568"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GB" sz="1700" b="1" kern="1200" dirty="0" smtClean="0"/>
            <a:t>SAI can start </a:t>
          </a:r>
          <a:r>
            <a:rPr lang="en-US" sz="1700" b="1" kern="1200" noProof="0" dirty="0" smtClean="0"/>
            <a:t>cooperation at any stage</a:t>
          </a:r>
          <a:endParaRPr lang="en-US" sz="1700" b="1" kern="1200" noProof="0" dirty="0"/>
        </a:p>
      </dsp:txBody>
      <dsp:txXfrm>
        <a:off x="863754" y="1173980"/>
        <a:ext cx="6583568" cy="587224"/>
      </dsp:txXfrm>
    </dsp:sp>
    <dsp:sp modelId="{1BB41DB0-DA45-43FB-BECC-749DEA94C89D}">
      <dsp:nvSpPr>
        <dsp:cNvPr id="0" name=""/>
        <dsp:cNvSpPr/>
      </dsp:nvSpPr>
      <dsp:spPr>
        <a:xfrm>
          <a:off x="496738" y="1100576"/>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9E7CB-FB36-4FA7-90EA-6E44EFB406D4}">
      <dsp:nvSpPr>
        <dsp:cNvPr id="0" name=""/>
        <dsp:cNvSpPr/>
      </dsp:nvSpPr>
      <dsp:spPr>
        <a:xfrm>
          <a:off x="992902" y="2054535"/>
          <a:ext cx="6454420"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GB" sz="1700" b="1" kern="1200" dirty="0" smtClean="0"/>
            <a:t>SAI can use already existing methodology or c</a:t>
          </a:r>
          <a:r>
            <a:rPr lang="cs-CZ" sz="1700" b="1" kern="1200" dirty="0" err="1" smtClean="0"/>
            <a:t>reate</a:t>
          </a:r>
          <a:r>
            <a:rPr lang="en-GB" sz="1700" b="1" kern="1200" dirty="0" smtClean="0"/>
            <a:t> a new one</a:t>
          </a:r>
          <a:endParaRPr lang="en-US" sz="1700" b="1" kern="1200" dirty="0"/>
        </a:p>
      </dsp:txBody>
      <dsp:txXfrm>
        <a:off x="992902" y="2054535"/>
        <a:ext cx="6454420" cy="587224"/>
      </dsp:txXfrm>
    </dsp:sp>
    <dsp:sp modelId="{324DC425-CF44-422D-8272-61276FEE9A81}">
      <dsp:nvSpPr>
        <dsp:cNvPr id="0" name=""/>
        <dsp:cNvSpPr/>
      </dsp:nvSpPr>
      <dsp:spPr>
        <a:xfrm>
          <a:off x="625886" y="1981132"/>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1CBDA-1219-41AE-ACEA-9D16B9F3A175}">
      <dsp:nvSpPr>
        <dsp:cNvPr id="0" name=""/>
        <dsp:cNvSpPr/>
      </dsp:nvSpPr>
      <dsp:spPr>
        <a:xfrm>
          <a:off x="863754" y="2935091"/>
          <a:ext cx="6583568"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cs-CZ" sz="1700" b="1" kern="1200" dirty="0" smtClean="0"/>
            <a:t>SAI </a:t>
          </a:r>
          <a:r>
            <a:rPr lang="cs-CZ" sz="1700" b="1" kern="1200" dirty="0" err="1" smtClean="0"/>
            <a:t>can</a:t>
          </a:r>
          <a:r>
            <a:rPr lang="cs-CZ" sz="1700" b="1" kern="1200" dirty="0" smtClean="0"/>
            <a:t> use </a:t>
          </a:r>
          <a:r>
            <a:rPr lang="en-US" sz="1700" b="1" kern="1200" dirty="0" smtClean="0"/>
            <a:t>the BIEP methodology and results </a:t>
          </a:r>
          <a:r>
            <a:rPr lang="en-GB" sz="1700" b="1" kern="1200" dirty="0" smtClean="0"/>
            <a:t>for its own country</a:t>
          </a:r>
          <a:r>
            <a:rPr lang="cs-CZ" sz="1700" b="1" kern="1200" dirty="0" smtClean="0"/>
            <a:t> report</a:t>
          </a:r>
          <a:endParaRPr lang="en-US" sz="1700" b="1" kern="1200" dirty="0"/>
        </a:p>
      </dsp:txBody>
      <dsp:txXfrm>
        <a:off x="863754" y="2935091"/>
        <a:ext cx="6583568" cy="587224"/>
      </dsp:txXfrm>
    </dsp:sp>
    <dsp:sp modelId="{8EB436F4-F986-4A5C-962B-020463B03BAD}">
      <dsp:nvSpPr>
        <dsp:cNvPr id="0" name=""/>
        <dsp:cNvSpPr/>
      </dsp:nvSpPr>
      <dsp:spPr>
        <a:xfrm>
          <a:off x="496738" y="2861687"/>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43C89-B151-41FF-A7B1-96342A834658}">
      <dsp:nvSpPr>
        <dsp:cNvPr id="0" name=""/>
        <dsp:cNvSpPr/>
      </dsp:nvSpPr>
      <dsp:spPr>
        <a:xfrm>
          <a:off x="442966" y="3815646"/>
          <a:ext cx="7004356" cy="587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0" tIns="43180" rIns="43180" bIns="43180" numCol="1" spcCol="1270" anchor="ctr" anchorCtr="0">
          <a:noAutofit/>
        </a:bodyPr>
        <a:lstStyle/>
        <a:p>
          <a:pPr lvl="0" algn="l" defTabSz="755650">
            <a:lnSpc>
              <a:spcPct val="90000"/>
            </a:lnSpc>
            <a:spcBef>
              <a:spcPct val="0"/>
            </a:spcBef>
            <a:spcAft>
              <a:spcPct val="35000"/>
            </a:spcAft>
          </a:pPr>
          <a:r>
            <a:rPr lang="en-US" sz="1700" b="1" kern="1200" noProof="0" dirty="0" smtClean="0"/>
            <a:t>SAI should share results and other documents </a:t>
          </a:r>
          <a:r>
            <a:rPr lang="cs-CZ" sz="1700" b="1" kern="1200" noProof="0" dirty="0" smtClean="0"/>
            <a:t>on</a:t>
          </a:r>
          <a:r>
            <a:rPr lang="en-US" sz="1700" b="1" kern="1200" noProof="0" dirty="0" smtClean="0"/>
            <a:t> the EXTRANET</a:t>
          </a:r>
          <a:endParaRPr lang="en-US" sz="1700" b="1" kern="1200" noProof="0" dirty="0"/>
        </a:p>
      </dsp:txBody>
      <dsp:txXfrm>
        <a:off x="442966" y="3815646"/>
        <a:ext cx="7004356" cy="587224"/>
      </dsp:txXfrm>
    </dsp:sp>
    <dsp:sp modelId="{2E995C35-356C-4A18-A70B-088BEAF312CF}">
      <dsp:nvSpPr>
        <dsp:cNvPr id="0" name=""/>
        <dsp:cNvSpPr/>
      </dsp:nvSpPr>
      <dsp:spPr>
        <a:xfrm>
          <a:off x="75950" y="3742243"/>
          <a:ext cx="734031" cy="7340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BCFAD-E50F-4E0D-83E8-B73B46625744}">
      <dsp:nvSpPr>
        <dsp:cNvPr id="0" name=""/>
        <dsp:cNvSpPr/>
      </dsp:nvSpPr>
      <dsp:spPr>
        <a:xfrm rot="10800000">
          <a:off x="1590641" y="1131"/>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Utilization of real estate</a:t>
          </a:r>
          <a:endParaRPr lang="en-GB" sz="2000" b="0" kern="1200" noProof="0" dirty="0"/>
        </a:p>
      </dsp:txBody>
      <dsp:txXfrm rot="10800000">
        <a:off x="1751555" y="1131"/>
        <a:ext cx="5515317" cy="643656"/>
      </dsp:txXfrm>
    </dsp:sp>
    <dsp:sp modelId="{985779DF-2AF6-4E37-AD5B-2632FBDB778D}">
      <dsp:nvSpPr>
        <dsp:cNvPr id="0" name=""/>
        <dsp:cNvSpPr/>
      </dsp:nvSpPr>
      <dsp:spPr>
        <a:xfrm>
          <a:off x="1268813" y="1131"/>
          <a:ext cx="643656" cy="6436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9B9B5-3BB6-4D57-9636-A93225229BDB}">
      <dsp:nvSpPr>
        <dsp:cNvPr id="0" name=""/>
        <dsp:cNvSpPr/>
      </dsp:nvSpPr>
      <dsp:spPr>
        <a:xfrm rot="10800000">
          <a:off x="1590641" y="836923"/>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Social housing</a:t>
          </a:r>
          <a:endParaRPr lang="en-GB" sz="2000" b="0" kern="1200" noProof="0" dirty="0"/>
        </a:p>
      </dsp:txBody>
      <dsp:txXfrm rot="10800000">
        <a:off x="1751555" y="836923"/>
        <a:ext cx="5515317" cy="643656"/>
      </dsp:txXfrm>
    </dsp:sp>
    <dsp:sp modelId="{B5344FC9-A73A-44BE-8931-4683A3335A98}">
      <dsp:nvSpPr>
        <dsp:cNvPr id="0" name=""/>
        <dsp:cNvSpPr/>
      </dsp:nvSpPr>
      <dsp:spPr>
        <a:xfrm>
          <a:off x="1268813" y="836923"/>
          <a:ext cx="643656" cy="6436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90A0B-2386-48DA-BB7C-323819141BB9}">
      <dsp:nvSpPr>
        <dsp:cNvPr id="0" name=""/>
        <dsp:cNvSpPr/>
      </dsp:nvSpPr>
      <dsp:spPr>
        <a:xfrm rot="10800000">
          <a:off x="1590641" y="1672716"/>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Road infrastructure</a:t>
          </a:r>
          <a:endParaRPr lang="en-GB" sz="2000" b="0" kern="1200" noProof="0" dirty="0"/>
        </a:p>
      </dsp:txBody>
      <dsp:txXfrm rot="10800000">
        <a:off x="1751555" y="1672716"/>
        <a:ext cx="5515317" cy="643656"/>
      </dsp:txXfrm>
    </dsp:sp>
    <dsp:sp modelId="{D2F96E7A-B269-4165-90AD-06AB04065145}">
      <dsp:nvSpPr>
        <dsp:cNvPr id="0" name=""/>
        <dsp:cNvSpPr/>
      </dsp:nvSpPr>
      <dsp:spPr>
        <a:xfrm>
          <a:off x="1268813" y="1672716"/>
          <a:ext cx="643656" cy="6436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BA164-EEC3-4C64-BD7D-E7BD5E750E75}">
      <dsp:nvSpPr>
        <dsp:cNvPr id="0" name=""/>
        <dsp:cNvSpPr/>
      </dsp:nvSpPr>
      <dsp:spPr>
        <a:xfrm rot="10800000">
          <a:off x="1590641" y="2508509"/>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en-GB" sz="2000" b="0" kern="1200" noProof="0" dirty="0" smtClean="0"/>
            <a:t>Centralized purchasing system</a:t>
          </a:r>
          <a:endParaRPr lang="en-GB" sz="2000" b="0" kern="1200" noProof="0" dirty="0"/>
        </a:p>
      </dsp:txBody>
      <dsp:txXfrm rot="10800000">
        <a:off x="1751555" y="2508509"/>
        <a:ext cx="5515317" cy="643656"/>
      </dsp:txXfrm>
    </dsp:sp>
    <dsp:sp modelId="{AD5997DD-4899-448F-8F3D-4E26DE1E2DDD}">
      <dsp:nvSpPr>
        <dsp:cNvPr id="0" name=""/>
        <dsp:cNvSpPr/>
      </dsp:nvSpPr>
      <dsp:spPr>
        <a:xfrm>
          <a:off x="1268813" y="2508509"/>
          <a:ext cx="643656" cy="64365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2C16E-B3E1-4F40-B6BF-CDBF343C2005}">
      <dsp:nvSpPr>
        <dsp:cNvPr id="0" name=""/>
        <dsp:cNvSpPr/>
      </dsp:nvSpPr>
      <dsp:spPr>
        <a:xfrm rot="10800000">
          <a:off x="1590641" y="3344302"/>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rtl="0">
            <a:lnSpc>
              <a:spcPct val="90000"/>
            </a:lnSpc>
            <a:spcBef>
              <a:spcPct val="0"/>
            </a:spcBef>
            <a:spcAft>
              <a:spcPct val="35000"/>
            </a:spcAft>
          </a:pPr>
          <a:r>
            <a:rPr lang="sk-SK" sz="2000" b="0" kern="1200" noProof="0" dirty="0" err="1" smtClean="0"/>
            <a:t>Animal</a:t>
          </a:r>
          <a:r>
            <a:rPr lang="sk-SK" sz="2000" b="0" kern="1200" noProof="0" dirty="0" smtClean="0"/>
            <a:t> and </a:t>
          </a:r>
          <a:r>
            <a:rPr lang="sk-SK" sz="2000" b="0" kern="1200" noProof="0" dirty="0" err="1" smtClean="0"/>
            <a:t>plant</a:t>
          </a:r>
          <a:r>
            <a:rPr lang="sk-SK" sz="2000" b="0" kern="1200" noProof="0" dirty="0" smtClean="0"/>
            <a:t> </a:t>
          </a:r>
          <a:r>
            <a:rPr lang="sk-SK" sz="2000" b="0" kern="1200" noProof="0" dirty="0" err="1" smtClean="0"/>
            <a:t>production</a:t>
          </a:r>
          <a:endParaRPr lang="en-GB" sz="2000" b="0" kern="1200" noProof="0" dirty="0"/>
        </a:p>
      </dsp:txBody>
      <dsp:txXfrm rot="10800000">
        <a:off x="1751555" y="3344302"/>
        <a:ext cx="5515317" cy="643656"/>
      </dsp:txXfrm>
    </dsp:sp>
    <dsp:sp modelId="{37797EC9-FB00-42C3-80E9-83038039553C}">
      <dsp:nvSpPr>
        <dsp:cNvPr id="0" name=""/>
        <dsp:cNvSpPr/>
      </dsp:nvSpPr>
      <dsp:spPr>
        <a:xfrm>
          <a:off x="1268813" y="3344302"/>
          <a:ext cx="643656" cy="64365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16CFC-47F7-44F6-8BA4-FE325F1B2F1E}">
      <dsp:nvSpPr>
        <dsp:cNvPr id="0" name=""/>
        <dsp:cNvSpPr/>
      </dsp:nvSpPr>
      <dsp:spPr>
        <a:xfrm rot="10800000">
          <a:off x="1590641" y="4180095"/>
          <a:ext cx="5676231" cy="6436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835" tIns="76200" rIns="142240" bIns="76200" numCol="1" spcCol="1270" anchor="ctr" anchorCtr="0">
          <a:noAutofit/>
        </a:bodyPr>
        <a:lstStyle/>
        <a:p>
          <a:pPr lvl="0" algn="l" defTabSz="889000">
            <a:lnSpc>
              <a:spcPct val="90000"/>
            </a:lnSpc>
            <a:spcBef>
              <a:spcPct val="0"/>
            </a:spcBef>
            <a:spcAft>
              <a:spcPct val="35000"/>
            </a:spcAft>
          </a:pPr>
          <a:r>
            <a:rPr lang="sk-SK" sz="2000" kern="1200" noProof="0" dirty="0" err="1" smtClean="0"/>
            <a:t>Other</a:t>
          </a:r>
          <a:r>
            <a:rPr lang="en-US" sz="2000" kern="1200" noProof="0" dirty="0" smtClean="0"/>
            <a:t> … </a:t>
          </a:r>
          <a:endParaRPr lang="en-US" sz="2000" kern="1200" noProof="0" dirty="0"/>
        </a:p>
      </dsp:txBody>
      <dsp:txXfrm rot="10800000">
        <a:off x="1751555" y="4180095"/>
        <a:ext cx="5515317" cy="643656"/>
      </dsp:txXfrm>
    </dsp:sp>
    <dsp:sp modelId="{B089C564-4B48-46C6-A72C-84BD63380428}">
      <dsp:nvSpPr>
        <dsp:cNvPr id="0" name=""/>
        <dsp:cNvSpPr/>
      </dsp:nvSpPr>
      <dsp:spPr>
        <a:xfrm>
          <a:off x="1268813" y="4180095"/>
          <a:ext cx="643656" cy="64365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3D703CB8-C736-45ED-BBDB-6D7947961BA5}" type="datetimeFigureOut">
              <a:rPr lang="en-US" smtClean="0"/>
              <a:t>9/3/2019</a:t>
            </a:fld>
            <a:endParaRPr lang="en-US"/>
          </a:p>
        </p:txBody>
      </p:sp>
      <p:sp>
        <p:nvSpPr>
          <p:cNvPr id="4" name="Zástupný symbol pro zápatí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CA6150EF-2DEC-447C-855A-7DB32A9F4A66}" type="slidenum">
              <a:rPr lang="en-US" smtClean="0"/>
              <a:t>‹#›</a:t>
            </a:fld>
            <a:endParaRPr lang="en-US"/>
          </a:p>
        </p:txBody>
      </p:sp>
    </p:spTree>
    <p:extLst>
      <p:ext uri="{BB962C8B-B14F-4D97-AF65-F5344CB8AC3E}">
        <p14:creationId xmlns:p14="http://schemas.microsoft.com/office/powerpoint/2010/main" val="3808019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48A567AF-E95D-41D9-8EBA-B02849537DC7}" type="datetimeFigureOut">
              <a:rPr lang="cs-CZ" smtClean="0"/>
              <a:t>3. 9. 2019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3EE5CE7-590C-4EEC-A1A9-2609D3739432}" type="slidenum">
              <a:rPr lang="cs-CZ" smtClean="0"/>
              <a:t>‹#›</a:t>
            </a:fld>
            <a:endParaRPr lang="cs-CZ"/>
          </a:p>
        </p:txBody>
      </p:sp>
    </p:spTree>
    <p:extLst>
      <p:ext uri="{BB962C8B-B14F-4D97-AF65-F5344CB8AC3E}">
        <p14:creationId xmlns:p14="http://schemas.microsoft.com/office/powerpoint/2010/main" val="425267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smtClean="0">
                <a:solidFill>
                  <a:schemeClr val="tx1"/>
                </a:solidFill>
                <a:effectLst/>
                <a:latin typeface="+mn-lt"/>
                <a:ea typeface="+mn-ea"/>
                <a:cs typeface="+mn-cs"/>
              </a:rPr>
              <a:t>First of all, let me briefly</a:t>
            </a:r>
            <a:r>
              <a:rPr lang="en-US" sz="1200" b="0" i="0" kern="1200" baseline="0" noProof="0" dirty="0" smtClean="0">
                <a:solidFill>
                  <a:schemeClr val="tx1"/>
                </a:solidFill>
                <a:effectLst/>
                <a:latin typeface="+mn-lt"/>
                <a:ea typeface="+mn-ea"/>
                <a:cs typeface="+mn-cs"/>
              </a:rPr>
              <a:t> explain the topic „BIEP“ that is a new approach of SAI´s cooperation.</a:t>
            </a:r>
            <a:r>
              <a:rPr lang="en-US" sz="1200" b="0" i="0" kern="1200" noProof="0" dirty="0" smtClean="0">
                <a:solidFill>
                  <a:schemeClr val="tx1"/>
                </a:solidFill>
                <a:effectLst/>
                <a:latin typeface="+mn-lt"/>
                <a:ea typeface="+mn-ea"/>
                <a:cs typeface="+mn-cs"/>
              </a:rPr>
              <a:t> The BIEP shows our response to the concerns of our partners and of </a:t>
            </a:r>
            <a:r>
              <a:rPr lang="en-US" sz="1200" b="0" i="0" kern="1200" noProof="0" dirty="0" err="1" smtClean="0">
                <a:solidFill>
                  <a:schemeClr val="tx1"/>
                </a:solidFill>
                <a:effectLst/>
                <a:latin typeface="+mn-lt"/>
                <a:ea typeface="+mn-ea"/>
                <a:cs typeface="+mn-cs"/>
              </a:rPr>
              <a:t>cour</a:t>
            </a:r>
            <a:r>
              <a:rPr lang="sk-SK" sz="1200" b="0" i="0" kern="1200" noProof="0" dirty="0" smtClean="0">
                <a:solidFill>
                  <a:schemeClr val="tx1"/>
                </a:solidFill>
                <a:effectLst/>
                <a:latin typeface="+mn-lt"/>
                <a:ea typeface="+mn-ea"/>
                <a:cs typeface="+mn-cs"/>
              </a:rPr>
              <a:t>s</a:t>
            </a:r>
            <a:r>
              <a:rPr lang="en-US" sz="1200" b="0" i="0" kern="1200" noProof="0" dirty="0" smtClean="0">
                <a:solidFill>
                  <a:schemeClr val="tx1"/>
                </a:solidFill>
                <a:effectLst/>
                <a:latin typeface="+mn-lt"/>
                <a:ea typeface="+mn-ea"/>
                <a:cs typeface="+mn-cs"/>
              </a:rPr>
              <a:t>e to our citizens. To promote good governance is our responsibility and this is also our duty.</a:t>
            </a:r>
            <a:r>
              <a:rPr lang="en-US" sz="1200" kern="1200" baseline="0" dirty="0" smtClean="0">
                <a:solidFill>
                  <a:schemeClr val="tx1"/>
                </a:solidFill>
                <a:effectLst/>
                <a:latin typeface="+mn-lt"/>
                <a:ea typeface="+mn-ea"/>
                <a:cs typeface="+mn-cs"/>
              </a:rPr>
              <a:t> Before I will describe you what is the BIEP about have look at </a:t>
            </a:r>
            <a:r>
              <a:rPr lang="sk-SK" sz="1200" kern="1200" baseline="0" dirty="0" err="1"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example base</a:t>
            </a:r>
            <a:r>
              <a:rPr lang="sk-SK" sz="1200" kern="1200" baseline="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 on results-oriented comparison of empirical data.</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noProof="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a:t>
            </a:fld>
            <a:endParaRPr lang="cs-CZ"/>
          </a:p>
        </p:txBody>
      </p:sp>
    </p:spTree>
    <p:extLst>
      <p:ext uri="{BB962C8B-B14F-4D97-AF65-F5344CB8AC3E}">
        <p14:creationId xmlns:p14="http://schemas.microsoft.com/office/powerpoint/2010/main" val="428349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10</a:t>
            </a:fld>
            <a:endParaRPr lang="cs-CZ"/>
          </a:p>
        </p:txBody>
      </p:sp>
    </p:spTree>
    <p:extLst>
      <p:ext uri="{BB962C8B-B14F-4D97-AF65-F5344CB8AC3E}">
        <p14:creationId xmlns:p14="http://schemas.microsoft.com/office/powerpoint/2010/main" val="371235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Now I</a:t>
            </a:r>
            <a:r>
              <a:rPr lang="sk-SK" dirty="0" smtClean="0"/>
              <a:t> </a:t>
            </a:r>
            <a:r>
              <a:rPr lang="sk-SK" dirty="0" err="1" smtClean="0"/>
              <a:t>will</a:t>
            </a:r>
            <a:r>
              <a:rPr lang="sk-SK" dirty="0" smtClean="0"/>
              <a:t> </a:t>
            </a:r>
            <a:r>
              <a:rPr lang="sk-SK" dirty="0" err="1" smtClean="0"/>
              <a:t>present</a:t>
            </a:r>
            <a:r>
              <a:rPr lang="en-US" dirty="0" smtClean="0"/>
              <a:t> the audit report </a:t>
            </a:r>
            <a:r>
              <a:rPr lang="sk-SK" dirty="0" smtClean="0"/>
              <a:t>of SAO CR </a:t>
            </a:r>
            <a:r>
              <a:rPr lang="en-US" dirty="0" smtClean="0"/>
              <a:t>on the operation and the use of immovable property</a:t>
            </a:r>
            <a:r>
              <a:rPr lang="sk-SK"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Last year </a:t>
            </a:r>
            <a:r>
              <a:rPr lang="sk-SK" sz="1200" kern="1200" baseline="0" noProof="0" dirty="0" err="1" smtClean="0">
                <a:solidFill>
                  <a:schemeClr val="tx1"/>
                </a:solidFill>
                <a:effectLst/>
                <a:latin typeface="+mn-lt"/>
                <a:ea typeface="+mn-ea"/>
                <a:cs typeface="+mn-cs"/>
              </a:rPr>
              <a:t>they</a:t>
            </a:r>
            <a:r>
              <a:rPr lang="sk-SK"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finished the audit no. 16/26 in which we examined expenditures on operations and use of real estate and IT support regarding to its effectiveness and efficiency.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As data source </a:t>
            </a:r>
            <a:r>
              <a:rPr lang="sk-SK" sz="1200" kern="1200" baseline="0" noProof="0" dirty="0" err="1" smtClean="0">
                <a:solidFill>
                  <a:schemeClr val="tx1"/>
                </a:solidFill>
                <a:effectLst/>
                <a:latin typeface="+mn-lt"/>
                <a:ea typeface="+mn-ea"/>
                <a:cs typeface="+mn-cs"/>
              </a:rPr>
              <a:t>they</a:t>
            </a:r>
            <a:r>
              <a:rPr lang="en-US" sz="1200" kern="1200" baseline="0" noProof="0" dirty="0" smtClean="0">
                <a:solidFill>
                  <a:schemeClr val="tx1"/>
                </a:solidFill>
                <a:effectLst/>
                <a:latin typeface="+mn-lt"/>
                <a:ea typeface="+mn-ea"/>
                <a:cs typeface="+mn-cs"/>
              </a:rPr>
              <a:t> used central register of administrative buildings. </a:t>
            </a:r>
            <a:r>
              <a:rPr lang="en-US" sz="1200" kern="1200" dirty="0" smtClean="0">
                <a:solidFill>
                  <a:schemeClr val="tx1"/>
                </a:solidFill>
                <a:effectLst/>
                <a:latin typeface="+mn-lt"/>
                <a:ea typeface="+mn-ea"/>
                <a:cs typeface="+mn-cs"/>
              </a:rPr>
              <a:t>Every government entity in </a:t>
            </a:r>
            <a:r>
              <a:rPr lang="sk-SK" sz="1200" kern="1200" dirty="0" smtClean="0">
                <a:solidFill>
                  <a:schemeClr val="tx1"/>
                </a:solidFill>
                <a:effectLst/>
                <a:latin typeface="+mn-lt"/>
                <a:ea typeface="+mn-ea"/>
                <a:cs typeface="+mn-cs"/>
              </a:rPr>
              <a:t>CR</a:t>
            </a:r>
            <a:r>
              <a:rPr lang="en-US" sz="1200" kern="1200" dirty="0" smtClean="0">
                <a:solidFill>
                  <a:schemeClr val="tx1"/>
                </a:solidFill>
                <a:effectLst/>
                <a:latin typeface="+mn-lt"/>
                <a:ea typeface="+mn-ea"/>
                <a:cs typeface="+mn-cs"/>
              </a:rPr>
              <a:t> ha</a:t>
            </a:r>
            <a:r>
              <a:rPr lang="sk-SK" sz="120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to submit there the details of property which they use or own (such as building age, energy efficiency) and consumptions and expenditures relating to that property. </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err="1" smtClean="0">
                <a:solidFill>
                  <a:schemeClr val="tx1"/>
                </a:solidFill>
                <a:effectLst/>
                <a:latin typeface="+mn-lt"/>
                <a:ea typeface="+mn-ea"/>
                <a:cs typeface="+mn-cs"/>
              </a:rPr>
              <a:t>They</a:t>
            </a:r>
            <a:r>
              <a:rPr lang="sk-SK"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a:t>
            </a:r>
            <a:r>
              <a:rPr lang="sk-SK"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data and information on strategic level (it means a comparison of real estate management systems) and on operational level (where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they</a:t>
            </a:r>
            <a:r>
              <a:rPr lang="en-US" sz="1200" kern="1200" dirty="0" smtClean="0">
                <a:solidFill>
                  <a:schemeClr val="tx1"/>
                </a:solidFill>
                <a:effectLst/>
                <a:latin typeface="+mn-lt"/>
                <a:ea typeface="+mn-ea"/>
                <a:cs typeface="+mn-cs"/>
              </a:rPr>
              <a:t> compared available key performance indicators). Results of international</a:t>
            </a:r>
            <a:r>
              <a:rPr lang="en-US" sz="1200" kern="1200" baseline="0" dirty="0" smtClean="0">
                <a:solidFill>
                  <a:schemeClr val="tx1"/>
                </a:solidFill>
                <a:effectLst/>
                <a:latin typeface="+mn-lt"/>
                <a:ea typeface="+mn-ea"/>
                <a:cs typeface="+mn-cs"/>
              </a:rPr>
              <a:t> comparison are available in the annex of audit report that you can find on official web site </a:t>
            </a:r>
            <a:r>
              <a:rPr lang="sk-SK" sz="1200" kern="1200" baseline="0" dirty="0" smtClean="0">
                <a:solidFill>
                  <a:schemeClr val="tx1"/>
                </a:solidFill>
                <a:effectLst/>
                <a:latin typeface="+mn-lt"/>
                <a:ea typeface="+mn-ea"/>
                <a:cs typeface="+mn-cs"/>
              </a:rPr>
              <a:t>of SAO SR </a:t>
            </a:r>
            <a:r>
              <a:rPr lang="en-US" sz="1200" kern="1200" baseline="0" dirty="0" smtClean="0">
                <a:solidFill>
                  <a:schemeClr val="tx1"/>
                </a:solidFill>
                <a:effectLst/>
                <a:latin typeface="+mn-lt"/>
                <a:ea typeface="+mn-ea"/>
                <a:cs typeface="+mn-cs"/>
              </a:rPr>
              <a:t>and of course in the EUROSAI Database of audits.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The process of the cooperation was easy.</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11</a:t>
            </a:fld>
            <a:endParaRPr lang="cs-CZ"/>
          </a:p>
        </p:txBody>
      </p:sp>
    </p:spTree>
    <p:extLst>
      <p:ext uri="{BB962C8B-B14F-4D97-AF65-F5344CB8AC3E}">
        <p14:creationId xmlns:p14="http://schemas.microsoft.com/office/powerpoint/2010/main" val="392614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baseline="0" noProof="0" dirty="0" err="1" smtClean="0">
                <a:solidFill>
                  <a:schemeClr val="tx1"/>
                </a:solidFill>
                <a:effectLst/>
                <a:latin typeface="+mn-lt"/>
                <a:ea typeface="+mn-ea"/>
                <a:cs typeface="+mn-cs"/>
              </a:rPr>
              <a:t>They</a:t>
            </a:r>
            <a:r>
              <a:rPr lang="sk-SK"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started with desk research. After that </a:t>
            </a:r>
            <a:r>
              <a:rPr lang="sk-SK" sz="1200" kern="1200" baseline="0" noProof="0" dirty="0" err="1" smtClean="0">
                <a:solidFill>
                  <a:schemeClr val="tx1"/>
                </a:solidFill>
                <a:effectLst/>
                <a:latin typeface="+mn-lt"/>
                <a:ea typeface="+mn-ea"/>
                <a:cs typeface="+mn-cs"/>
              </a:rPr>
              <a:t>they</a:t>
            </a:r>
            <a:r>
              <a:rPr lang="sk-SK" sz="1200" kern="1200" baseline="0" noProof="0" dirty="0" smtClean="0">
                <a:solidFill>
                  <a:schemeClr val="tx1"/>
                </a:solidFill>
                <a:effectLst/>
                <a:latin typeface="+mn-lt"/>
                <a:ea typeface="+mn-ea"/>
                <a:cs typeface="+mn-cs"/>
              </a:rPr>
              <a:t> had</a:t>
            </a:r>
            <a:r>
              <a:rPr lang="en-US" sz="1200" kern="1200" dirty="0" smtClean="0">
                <a:solidFill>
                  <a:schemeClr val="tx1"/>
                </a:solidFill>
                <a:effectLst/>
                <a:latin typeface="+mn-lt"/>
                <a:ea typeface="+mn-ea"/>
                <a:cs typeface="+mn-cs"/>
              </a:rPr>
              <a:t> prepared a document that covered background</a:t>
            </a:r>
            <a:r>
              <a:rPr lang="en-US" sz="1200" kern="1200" baseline="0" dirty="0" smtClean="0">
                <a:solidFill>
                  <a:schemeClr val="tx1"/>
                </a:solidFill>
                <a:effectLst/>
                <a:latin typeface="+mn-lt"/>
                <a:ea typeface="+mn-ea"/>
                <a:cs typeface="+mn-cs"/>
              </a:rPr>
              <a:t> and setting </a:t>
            </a:r>
            <a:r>
              <a:rPr lang="en-US" sz="1200" kern="1200" dirty="0" smtClean="0">
                <a:solidFill>
                  <a:schemeClr val="tx1"/>
                </a:solidFill>
                <a:effectLst/>
                <a:latin typeface="+mn-lt"/>
                <a:ea typeface="+mn-ea"/>
                <a:cs typeface="+mn-cs"/>
              </a:rPr>
              <a:t>of the real estate management system in the Czech Republic. Consequently,</a:t>
            </a:r>
            <a:r>
              <a:rPr lang="en-US" sz="1200" kern="1200" baseline="0" dirty="0" smtClean="0">
                <a:solidFill>
                  <a:schemeClr val="tx1"/>
                </a:solidFill>
                <a:effectLst/>
                <a:latin typeface="+mn-lt"/>
                <a:ea typeface="+mn-ea"/>
                <a:cs typeface="+mn-cs"/>
              </a:rPr>
              <a:t> to get more comparative date </a:t>
            </a:r>
            <a:r>
              <a:rPr lang="sk-SK" sz="1200" kern="1200" baseline="0" dirty="0" err="1" smtClean="0">
                <a:solidFill>
                  <a:schemeClr val="tx1"/>
                </a:solidFill>
                <a:effectLst/>
                <a:latin typeface="+mn-lt"/>
                <a:ea typeface="+mn-ea"/>
                <a:cs typeface="+mn-cs"/>
              </a:rPr>
              <a:t>they</a:t>
            </a:r>
            <a:r>
              <a:rPr lang="sk-SK"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conducted survey among</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SAIs</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also</a:t>
            </a:r>
            <a:r>
              <a:rPr lang="sk-SK" sz="1200" kern="1200" baseline="0" dirty="0" smtClean="0">
                <a:solidFill>
                  <a:schemeClr val="tx1"/>
                </a:solidFill>
                <a:effectLst/>
                <a:latin typeface="+mn-lt"/>
                <a:ea typeface="+mn-ea"/>
                <a:cs typeface="+mn-cs"/>
              </a:rPr>
              <a:t> Slovakia</a:t>
            </a:r>
            <a:r>
              <a:rPr lang="en-US" sz="1200" kern="1200" baseline="0" dirty="0" smtClean="0">
                <a:solidFill>
                  <a:schemeClr val="tx1"/>
                </a:solidFill>
                <a:effectLst/>
                <a:latin typeface="+mn-lt"/>
                <a:ea typeface="+mn-ea"/>
                <a:cs typeface="+mn-cs"/>
              </a:rPr>
              <a:t>. Addressed SAIs provide</a:t>
            </a:r>
            <a:r>
              <a:rPr lang="sk-SK" sz="1200" kern="1200" baseline="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facts of real estate management in their </a:t>
            </a:r>
            <a:r>
              <a:rPr lang="en-US" sz="1200" kern="1200" dirty="0" err="1" smtClean="0">
                <a:solidFill>
                  <a:schemeClr val="tx1"/>
                </a:solidFill>
                <a:effectLst/>
                <a:latin typeface="+mn-lt"/>
                <a:ea typeface="+mn-ea"/>
                <a:cs typeface="+mn-cs"/>
              </a:rPr>
              <a:t>countr</a:t>
            </a:r>
            <a:r>
              <a:rPr lang="sk-SK" sz="1200" kern="1200" dirty="0" err="1" smtClean="0">
                <a:solidFill>
                  <a:schemeClr val="tx1"/>
                </a:solidFill>
                <a:effectLst/>
                <a:latin typeface="+mn-lt"/>
                <a:ea typeface="+mn-ea"/>
                <a:cs typeface="+mn-cs"/>
              </a:rPr>
              <a:t>ies</a:t>
            </a:r>
            <a:r>
              <a:rPr lang="en-US" sz="1200" kern="1200" baseline="0" dirty="0" smtClean="0">
                <a:solidFill>
                  <a:schemeClr val="tx1"/>
                </a:solidFill>
                <a:effectLst/>
                <a:latin typeface="+mn-lt"/>
                <a:ea typeface="+mn-ea"/>
                <a:cs typeface="+mn-cs"/>
              </a:rPr>
              <a:t> and possibility of calculation </a:t>
            </a:r>
            <a:r>
              <a:rPr lang="sk-SK" sz="1200" kern="1200" baseline="0" dirty="0" smtClean="0">
                <a:solidFill>
                  <a:schemeClr val="tx1"/>
                </a:solidFill>
                <a:effectLst/>
                <a:latin typeface="+mn-lt"/>
                <a:ea typeface="+mn-ea"/>
                <a:cs typeface="+mn-cs"/>
              </a:rPr>
              <a:t>of </a:t>
            </a:r>
            <a:r>
              <a:rPr lang="en-US" sz="1200" kern="1200" baseline="0" dirty="0" smtClean="0">
                <a:solidFill>
                  <a:schemeClr val="tx1"/>
                </a:solidFill>
                <a:effectLst/>
                <a:latin typeface="+mn-lt"/>
                <a:ea typeface="+mn-ea"/>
                <a:cs typeface="+mn-cs"/>
              </a:rPr>
              <a:t>selected i</a:t>
            </a:r>
            <a:r>
              <a:rPr lang="en-US" sz="1200" kern="1200" dirty="0" smtClean="0">
                <a:solidFill>
                  <a:schemeClr val="tx1"/>
                </a:solidFill>
                <a:effectLst/>
                <a:latin typeface="+mn-lt"/>
                <a:ea typeface="+mn-ea"/>
                <a:cs typeface="+mn-cs"/>
              </a:rPr>
              <a:t>ndicators</a:t>
            </a:r>
            <a:r>
              <a:rPr lang="en-US" sz="1200" kern="1200" baseline="0" dirty="0" smtClean="0">
                <a:solidFill>
                  <a:schemeClr val="tx1"/>
                </a:solidFill>
                <a:effectLst/>
                <a:latin typeface="+mn-lt"/>
                <a:ea typeface="+mn-ea"/>
                <a:cs typeface="+mn-cs"/>
              </a:rPr>
              <a:t>. Then we</a:t>
            </a:r>
            <a:r>
              <a:rPr lang="sk-SK" sz="1200" kern="1200" baseline="0" dirty="0" smtClean="0">
                <a:solidFill>
                  <a:schemeClr val="tx1"/>
                </a:solidFill>
                <a:effectLst/>
                <a:latin typeface="+mn-lt"/>
                <a:ea typeface="+mn-ea"/>
                <a:cs typeface="+mn-cs"/>
              </a:rPr>
              <a:t>re</a:t>
            </a:r>
            <a:r>
              <a:rPr lang="en-US" sz="1200" kern="1200" baseline="0" dirty="0" smtClean="0">
                <a:solidFill>
                  <a:schemeClr val="tx1"/>
                </a:solidFill>
                <a:effectLst/>
                <a:latin typeface="+mn-lt"/>
                <a:ea typeface="+mn-ea"/>
                <a:cs typeface="+mn-cs"/>
              </a:rPr>
              <a:t> discussed some points and to confirm and interpret the data properly and to identify reference effectiveness and efficiency.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strategic level </a:t>
            </a:r>
            <a:r>
              <a:rPr lang="sk-SK" sz="1200" kern="1200" dirty="0" err="1" smtClean="0">
                <a:solidFill>
                  <a:schemeClr val="tx1"/>
                </a:solidFill>
                <a:effectLst/>
                <a:latin typeface="+mn-lt"/>
                <a:ea typeface="+mn-ea"/>
                <a:cs typeface="+mn-cs"/>
              </a:rPr>
              <a:t>there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were</a:t>
            </a:r>
            <a:r>
              <a:rPr lang="sk-SK"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recognised</a:t>
            </a:r>
            <a:r>
              <a:rPr lang="en-US" sz="1200" kern="1200" dirty="0" smtClean="0">
                <a:solidFill>
                  <a:schemeClr val="tx1"/>
                </a:solidFill>
                <a:effectLst/>
                <a:latin typeface="+mn-lt"/>
                <a:ea typeface="+mn-ea"/>
                <a:cs typeface="+mn-cs"/>
              </a:rPr>
              <a:t> various attitudes to real estate management. </a:t>
            </a:r>
            <a:r>
              <a:rPr lang="sk-SK" sz="120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table </a:t>
            </a:r>
            <a:r>
              <a:rPr lang="sk-SK" sz="1200" kern="1200" dirty="0" err="1" smtClean="0">
                <a:solidFill>
                  <a:schemeClr val="tx1"/>
                </a:solidFill>
                <a:effectLst/>
                <a:latin typeface="+mn-lt"/>
                <a:ea typeface="+mn-ea"/>
                <a:cs typeface="+mn-cs"/>
              </a:rPr>
              <a:t>was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prepared</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describes real estate management systems in Czech Republic, Slovak</a:t>
            </a:r>
            <a:r>
              <a:rPr lang="en-US" sz="1200" kern="1200" baseline="0" dirty="0" smtClean="0">
                <a:solidFill>
                  <a:schemeClr val="tx1"/>
                </a:solidFill>
                <a:effectLst/>
                <a:latin typeface="+mn-lt"/>
                <a:ea typeface="+mn-ea"/>
                <a:cs typeface="+mn-cs"/>
              </a:rPr>
              <a:t> Republic</a:t>
            </a:r>
            <a:r>
              <a:rPr lang="en-US" sz="1200" kern="1200" dirty="0" smtClean="0">
                <a:solidFill>
                  <a:schemeClr val="tx1"/>
                </a:solidFill>
                <a:effectLst/>
                <a:latin typeface="+mn-lt"/>
                <a:ea typeface="+mn-ea"/>
                <a:cs typeface="+mn-cs"/>
              </a:rPr>
              <a:t>, Hungary and United Kingdom. You can simply compare property management systems and how they function and information systems used in this field</a:t>
            </a:r>
            <a:r>
              <a:rPr lang="en-US" sz="1200" kern="1200" baseline="0" dirty="0" smtClean="0">
                <a:solidFill>
                  <a:schemeClr val="tx1"/>
                </a:solidFill>
                <a:effectLst/>
                <a:latin typeface="+mn-lt"/>
                <a:ea typeface="+mn-ea"/>
                <a:cs typeface="+mn-cs"/>
              </a:rPr>
              <a:t> such as existence of real estate strategy, central register, using KPI, etc.</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12</a:t>
            </a:fld>
            <a:endParaRPr lang="cs-CZ"/>
          </a:p>
        </p:txBody>
      </p:sp>
    </p:spTree>
    <p:extLst>
      <p:ext uri="{BB962C8B-B14F-4D97-AF65-F5344CB8AC3E}">
        <p14:creationId xmlns:p14="http://schemas.microsoft.com/office/powerpoint/2010/main" val="229258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sz="1200" kern="1200" noProof="0" dirty="0" err="1" smtClean="0">
                <a:solidFill>
                  <a:schemeClr val="tx1"/>
                </a:solidFill>
                <a:effectLst/>
                <a:latin typeface="+mn-lt"/>
                <a:ea typeface="+mn-ea"/>
                <a:cs typeface="+mn-cs"/>
              </a:rPr>
              <a:t>Finally</a:t>
            </a:r>
            <a:r>
              <a:rPr lang="sk-SK" sz="1200" kern="1200" noProof="0" dirty="0" smtClean="0">
                <a:solidFill>
                  <a:schemeClr val="tx1"/>
                </a:solidFill>
                <a:effectLst/>
                <a:latin typeface="+mn-lt"/>
                <a:ea typeface="+mn-ea"/>
                <a:cs typeface="+mn-cs"/>
              </a:rPr>
              <a:t>,</a:t>
            </a:r>
            <a:r>
              <a:rPr lang="sk-SK" sz="1200" kern="1200" baseline="0" noProof="0" dirty="0" smtClean="0">
                <a:solidFill>
                  <a:schemeClr val="tx1"/>
                </a:solidFill>
                <a:effectLst/>
                <a:latin typeface="+mn-lt"/>
                <a:ea typeface="+mn-ea"/>
                <a:cs typeface="+mn-cs"/>
              </a:rPr>
              <a:t> </a:t>
            </a:r>
            <a:r>
              <a:rPr lang="sk-SK" sz="1200" kern="1200" noProof="0" dirty="0" smtClean="0">
                <a:solidFill>
                  <a:schemeClr val="tx1"/>
                </a:solidFill>
                <a:effectLst/>
                <a:latin typeface="+mn-lt"/>
                <a:ea typeface="+mn-ea"/>
                <a:cs typeface="+mn-cs"/>
              </a:rPr>
              <a:t>SAO CR </a:t>
            </a:r>
            <a:r>
              <a:rPr lang="sk-SK" sz="1200" kern="1200" noProof="0" dirty="0" err="1" smtClean="0">
                <a:solidFill>
                  <a:schemeClr val="tx1"/>
                </a:solidFill>
                <a:effectLst/>
                <a:latin typeface="+mn-lt"/>
                <a:ea typeface="+mn-ea"/>
                <a:cs typeface="+mn-cs"/>
              </a:rPr>
              <a:t>also</a:t>
            </a:r>
            <a:r>
              <a:rPr lang="sk-SK" sz="1200" kern="1200" noProof="0" dirty="0" smtClean="0">
                <a:solidFill>
                  <a:schemeClr val="tx1"/>
                </a:solidFill>
                <a:effectLst/>
                <a:latin typeface="+mn-lt"/>
                <a:ea typeface="+mn-ea"/>
                <a:cs typeface="+mn-cs"/>
              </a:rPr>
              <a:t> </a:t>
            </a:r>
            <a:r>
              <a:rPr lang="sk-SK" sz="1200" kern="1200" noProof="0" dirty="0" err="1" smtClean="0">
                <a:solidFill>
                  <a:schemeClr val="tx1"/>
                </a:solidFill>
                <a:effectLst/>
                <a:latin typeface="+mn-lt"/>
                <a:ea typeface="+mn-ea"/>
                <a:cs typeface="+mn-cs"/>
              </a:rPr>
              <a:t>prepared</a:t>
            </a:r>
            <a:r>
              <a:rPr lang="en-US" sz="1200" kern="1200" noProof="0" dirty="0" smtClean="0">
                <a:solidFill>
                  <a:schemeClr val="tx1"/>
                </a:solidFill>
                <a:effectLst/>
                <a:latin typeface="+mn-lt"/>
                <a:ea typeface="+mn-ea"/>
                <a:cs typeface="+mn-cs"/>
              </a:rPr>
              <a:t> </a:t>
            </a:r>
            <a:r>
              <a:rPr lang="sk-SK" sz="1200" kern="1200" noProof="0" dirty="0" smtClean="0">
                <a:solidFill>
                  <a:schemeClr val="tx1"/>
                </a:solidFill>
                <a:effectLst/>
                <a:latin typeface="+mn-lt"/>
                <a:ea typeface="+mn-ea"/>
                <a:cs typeface="+mn-cs"/>
              </a:rPr>
              <a:t>a</a:t>
            </a:r>
            <a:r>
              <a:rPr lang="en-US" sz="1200" kern="1200" noProof="0" dirty="0" smtClean="0">
                <a:solidFill>
                  <a:schemeClr val="tx1"/>
                </a:solidFill>
                <a:effectLst/>
                <a:latin typeface="+mn-lt"/>
                <a:ea typeface="+mn-ea"/>
                <a:cs typeface="+mn-cs"/>
              </a:rPr>
              <a:t> table of indicators</a:t>
            </a:r>
            <a:r>
              <a:rPr lang="en-US" sz="1200" kern="1200" baseline="0" noProof="0" dirty="0" smtClean="0">
                <a:solidFill>
                  <a:schemeClr val="tx1"/>
                </a:solidFill>
                <a:effectLst/>
                <a:latin typeface="+mn-lt"/>
                <a:ea typeface="+mn-ea"/>
                <a:cs typeface="+mn-cs"/>
              </a:rPr>
              <a:t> relating to utilization of real estate. </a:t>
            </a:r>
            <a:r>
              <a:rPr lang="en-US" sz="1200" kern="1200" noProof="0" dirty="0" smtClean="0">
                <a:solidFill>
                  <a:schemeClr val="tx1"/>
                </a:solidFill>
                <a:effectLst/>
                <a:latin typeface="+mn-lt"/>
                <a:ea typeface="+mn-ea"/>
                <a:cs typeface="+mn-cs"/>
              </a:rPr>
              <a:t>As you can see, in every indicator</a:t>
            </a:r>
            <a:r>
              <a:rPr lang="en-US" sz="1200" kern="1200" baseline="0" noProof="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there is the methodology and values which were calculated for </a:t>
            </a:r>
            <a:r>
              <a:rPr lang="sk-SK" sz="1200" kern="1200" noProof="0" dirty="0" smtClean="0">
                <a:solidFill>
                  <a:schemeClr val="tx1"/>
                </a:solidFill>
                <a:effectLst/>
                <a:latin typeface="+mn-lt"/>
                <a:ea typeface="+mn-ea"/>
                <a:cs typeface="+mn-cs"/>
              </a:rPr>
              <a:t>CR</a:t>
            </a:r>
            <a:r>
              <a:rPr lang="en-US" sz="1200" kern="1200" noProof="0" dirty="0" smtClean="0">
                <a:solidFill>
                  <a:schemeClr val="tx1"/>
                </a:solidFill>
                <a:effectLst/>
                <a:latin typeface="+mn-lt"/>
                <a:ea typeface="+mn-ea"/>
                <a:cs typeface="+mn-cs"/>
              </a:rPr>
              <a:t>. SAI can calculate a value of the indicator using the formula and fill in the value for their country. If there are any limitations, SAI can fill them in </a:t>
            </a:r>
            <a:r>
              <a:rPr lang="cs-CZ" sz="1200" kern="1200" noProof="0" dirty="0" smtClean="0">
                <a:solidFill>
                  <a:schemeClr val="tx1"/>
                </a:solidFill>
                <a:effectLst/>
                <a:latin typeface="+mn-lt"/>
                <a:ea typeface="+mn-ea"/>
                <a:cs typeface="+mn-cs"/>
              </a:rPr>
              <a:t>as </a:t>
            </a:r>
            <a:r>
              <a:rPr lang="en-US" sz="1200" kern="1200" noProof="0" dirty="0" smtClean="0">
                <a:solidFill>
                  <a:schemeClr val="tx1"/>
                </a:solidFill>
                <a:effectLst/>
                <a:latin typeface="+mn-lt"/>
                <a:ea typeface="+mn-ea"/>
                <a:cs typeface="+mn-cs"/>
              </a:rPr>
              <a:t>notes. </a:t>
            </a:r>
            <a:endParaRPr lang="en-US" noProof="0"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13</a:t>
            </a:fld>
            <a:endParaRPr lang="cs-CZ"/>
          </a:p>
        </p:txBody>
      </p:sp>
    </p:spTree>
    <p:extLst>
      <p:ext uri="{BB962C8B-B14F-4D97-AF65-F5344CB8AC3E}">
        <p14:creationId xmlns:p14="http://schemas.microsoft.com/office/powerpoint/2010/main" val="344691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err="1" smtClean="0"/>
              <a:t>The</a:t>
            </a:r>
            <a:r>
              <a:rPr lang="sk-SK" dirty="0" smtClean="0"/>
              <a:t> </a:t>
            </a:r>
            <a:r>
              <a:rPr lang="sk-SK" dirty="0" err="1" smtClean="0"/>
              <a:t>proposal</a:t>
            </a:r>
            <a:r>
              <a:rPr lang="sk-SK" dirty="0" smtClean="0"/>
              <a:t> </a:t>
            </a:r>
            <a:r>
              <a:rPr lang="sk-SK" dirty="0" err="1" smtClean="0"/>
              <a:t>for</a:t>
            </a:r>
            <a:r>
              <a:rPr lang="sk-SK" dirty="0" smtClean="0"/>
              <a:t> </a:t>
            </a:r>
            <a:r>
              <a:rPr lang="sk-SK" dirty="0" err="1" smtClean="0"/>
              <a:t>international</a:t>
            </a:r>
            <a:r>
              <a:rPr lang="sk-SK" dirty="0" smtClean="0"/>
              <a:t> </a:t>
            </a:r>
            <a:r>
              <a:rPr lang="sk-SK" dirty="0" err="1" smtClean="0"/>
              <a:t>comparison</a:t>
            </a:r>
            <a:r>
              <a:rPr lang="sk-SK" dirty="0" smtClean="0"/>
              <a:t> </a:t>
            </a:r>
            <a:r>
              <a:rPr lang="sk-SK" dirty="0" err="1" smtClean="0"/>
              <a:t>between</a:t>
            </a:r>
            <a:r>
              <a:rPr lang="sk-SK" dirty="0" smtClean="0"/>
              <a:t> SAO SR and SAO CR.</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14</a:t>
            </a:fld>
            <a:endParaRPr lang="cs-CZ"/>
          </a:p>
        </p:txBody>
      </p:sp>
    </p:spTree>
    <p:extLst>
      <p:ext uri="{BB962C8B-B14F-4D97-AF65-F5344CB8AC3E}">
        <p14:creationId xmlns:p14="http://schemas.microsoft.com/office/powerpoint/2010/main" val="175301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15</a:t>
            </a:fld>
            <a:endParaRPr lang="cs-CZ"/>
          </a:p>
        </p:txBody>
      </p:sp>
    </p:spTree>
    <p:extLst>
      <p:ext uri="{BB962C8B-B14F-4D97-AF65-F5344CB8AC3E}">
        <p14:creationId xmlns:p14="http://schemas.microsoft.com/office/powerpoint/2010/main" val="327431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Let </a:t>
            </a:r>
            <a:r>
              <a:rPr lang="cs-CZ" dirty="0" err="1" smtClean="0"/>
              <a:t>me</a:t>
            </a:r>
            <a:r>
              <a:rPr lang="cs-CZ" dirty="0" smtClean="0"/>
              <a:t> </a:t>
            </a:r>
            <a:r>
              <a:rPr lang="cs-CZ" dirty="0" err="1" smtClean="0"/>
              <a:t>summarize</a:t>
            </a:r>
            <a:r>
              <a:rPr lang="cs-CZ" dirty="0" smtClean="0"/>
              <a:t> </a:t>
            </a:r>
            <a:r>
              <a:rPr lang="cs-CZ" dirty="0" err="1" smtClean="0"/>
              <a:t>briefly</a:t>
            </a:r>
            <a:r>
              <a:rPr lang="cs-CZ" dirty="0" smtClean="0"/>
              <a:t> </a:t>
            </a:r>
            <a:r>
              <a:rPr lang="cs-CZ" dirty="0" err="1" smtClean="0"/>
              <a:t>the</a:t>
            </a:r>
            <a:r>
              <a:rPr lang="cs-CZ" dirty="0" smtClean="0"/>
              <a:t> </a:t>
            </a:r>
            <a:r>
              <a:rPr lang="cs-CZ" dirty="0" err="1" smtClean="0"/>
              <a:t>main</a:t>
            </a:r>
            <a:r>
              <a:rPr lang="cs-CZ" dirty="0" smtClean="0"/>
              <a:t> </a:t>
            </a:r>
            <a:r>
              <a:rPr lang="cs-CZ" dirty="0" err="1" smtClean="0"/>
              <a:t>points</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Firstly</a:t>
            </a:r>
            <a:r>
              <a:rPr lang="cs-CZ" dirty="0" smtClean="0"/>
              <a:t>, </a:t>
            </a:r>
            <a:r>
              <a:rPr lang="cs-CZ" dirty="0" err="1" smtClean="0"/>
              <a:t>the</a:t>
            </a:r>
            <a:r>
              <a:rPr lang="cs-CZ" dirty="0" smtClean="0"/>
              <a:t> most </a:t>
            </a:r>
            <a:r>
              <a:rPr lang="cs-CZ" dirty="0" err="1" smtClean="0"/>
              <a:t>important</a:t>
            </a:r>
            <a:r>
              <a:rPr lang="cs-CZ" dirty="0" smtClean="0"/>
              <a:t> </a:t>
            </a:r>
            <a:r>
              <a:rPr lang="cs-CZ" dirty="0" err="1" smtClean="0"/>
              <a:t>thing</a:t>
            </a:r>
            <a:r>
              <a:rPr lang="cs-CZ" dirty="0" smtClean="0"/>
              <a:t> in </a:t>
            </a:r>
            <a:r>
              <a:rPr lang="cs-CZ" dirty="0" err="1" smtClean="0"/>
              <a:t>the</a:t>
            </a:r>
            <a:r>
              <a:rPr lang="cs-CZ" dirty="0" smtClean="0"/>
              <a:t> </a:t>
            </a:r>
            <a:r>
              <a:rPr lang="cs-CZ" dirty="0" err="1" smtClean="0"/>
              <a:t>international</a:t>
            </a:r>
            <a:r>
              <a:rPr lang="cs-CZ" dirty="0" smtClean="0"/>
              <a:t> </a:t>
            </a:r>
            <a:r>
              <a:rPr lang="cs-CZ" dirty="0" err="1" smtClean="0"/>
              <a:t>comparison</a:t>
            </a:r>
            <a:r>
              <a:rPr lang="cs-CZ" baseline="0" dirty="0" smtClean="0"/>
              <a:t> </a:t>
            </a:r>
            <a:r>
              <a:rPr lang="cs-CZ" baseline="0" dirty="0" err="1" smtClean="0"/>
              <a:t>is</a:t>
            </a:r>
            <a:r>
              <a:rPr lang="cs-CZ" baseline="0" dirty="0" smtClean="0"/>
              <a:t> </a:t>
            </a:r>
            <a:r>
              <a:rPr lang="cs-CZ" baseline="0" dirty="0" err="1" smtClean="0"/>
              <a:t>the</a:t>
            </a:r>
            <a:r>
              <a:rPr lang="cs-CZ" baseline="0" dirty="0" smtClean="0"/>
              <a:t> </a:t>
            </a:r>
            <a:r>
              <a:rPr lang="cs-CZ" baseline="0" dirty="0" err="1" smtClean="0"/>
              <a:t>methodology</a:t>
            </a:r>
            <a:r>
              <a:rPr lang="cs-CZ" baseline="0" dirty="0" smtClean="0"/>
              <a:t>. </a:t>
            </a:r>
            <a:r>
              <a:rPr lang="cs-CZ" baseline="0" dirty="0" err="1" smtClean="0"/>
              <a:t>The</a:t>
            </a:r>
            <a:r>
              <a:rPr lang="cs-CZ" baseline="0" dirty="0" smtClean="0"/>
              <a:t> </a:t>
            </a:r>
            <a:r>
              <a:rPr lang="cs-CZ" baseline="0" dirty="0" err="1" smtClean="0"/>
              <a:t>methodology</a:t>
            </a:r>
            <a:r>
              <a:rPr lang="cs-CZ" baseline="0" dirty="0" smtClean="0"/>
              <a:t> </a:t>
            </a:r>
            <a:r>
              <a:rPr lang="cs-CZ" baseline="0" dirty="0" err="1" smtClean="0"/>
              <a:t>must</a:t>
            </a:r>
            <a:r>
              <a:rPr lang="cs-CZ" baseline="0" dirty="0" smtClean="0"/>
              <a:t> </a:t>
            </a:r>
            <a:r>
              <a:rPr lang="cs-CZ" baseline="0" dirty="0" err="1" smtClean="0"/>
              <a:t>be</a:t>
            </a:r>
            <a:r>
              <a:rPr lang="cs-CZ" baseline="0" dirty="0" smtClean="0"/>
              <a:t> </a:t>
            </a:r>
            <a:r>
              <a:rPr lang="cs-CZ" baseline="0" dirty="0" err="1" smtClean="0"/>
              <a:t>specified</a:t>
            </a:r>
            <a:r>
              <a:rPr lang="cs-CZ" baseline="0" dirty="0" smtClean="0"/>
              <a:t>. </a:t>
            </a:r>
            <a:r>
              <a:rPr lang="cs-CZ" dirty="0" err="1" smtClean="0"/>
              <a:t>You</a:t>
            </a:r>
            <a:r>
              <a:rPr lang="en-US" dirty="0" smtClean="0"/>
              <a:t> </a:t>
            </a:r>
            <a:r>
              <a:rPr lang="cs-CZ" dirty="0" smtClean="0"/>
              <a:t>c</a:t>
            </a:r>
            <a:r>
              <a:rPr lang="en-US" dirty="0" smtClean="0"/>
              <a:t>an use already existed methodology</a:t>
            </a:r>
            <a:r>
              <a:rPr lang="cs-CZ" dirty="0" smtClean="0"/>
              <a:t> </a:t>
            </a:r>
            <a:r>
              <a:rPr lang="cs-CZ" dirty="0" err="1" smtClean="0"/>
              <a:t>or</a:t>
            </a:r>
            <a:r>
              <a:rPr lang="cs-CZ" dirty="0" smtClean="0"/>
              <a:t> </a:t>
            </a:r>
            <a:r>
              <a:rPr lang="cs-CZ" dirty="0" err="1" smtClean="0"/>
              <a:t>suggest</a:t>
            </a:r>
            <a:r>
              <a:rPr lang="cs-CZ" dirty="0" smtClean="0"/>
              <a:t> </a:t>
            </a:r>
            <a:r>
              <a:rPr lang="en-US" dirty="0" smtClean="0"/>
              <a:t>a new methodology</a:t>
            </a:r>
            <a:r>
              <a:rPr lang="cs-CZ" dirty="0" smtClean="0"/>
              <a:t>.</a:t>
            </a: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We</a:t>
            </a:r>
            <a:r>
              <a:rPr lang="cs-CZ" baseline="0" dirty="0" smtClean="0"/>
              <a:t> </a:t>
            </a:r>
            <a:r>
              <a:rPr lang="cs-CZ" baseline="0" dirty="0" err="1" smtClean="0"/>
              <a:t>usually</a:t>
            </a:r>
            <a:r>
              <a:rPr lang="cs-CZ" baseline="0" dirty="0" smtClean="0"/>
              <a:t> </a:t>
            </a:r>
            <a:r>
              <a:rPr lang="cs-CZ" baseline="0" dirty="0" err="1" smtClean="0"/>
              <a:t>find</a:t>
            </a:r>
            <a:r>
              <a:rPr lang="cs-CZ" baseline="0" dirty="0" smtClean="0"/>
              <a:t> </a:t>
            </a:r>
            <a:r>
              <a:rPr lang="cs-CZ" baseline="0" dirty="0" err="1" smtClean="0"/>
              <a:t>out</a:t>
            </a:r>
            <a:r>
              <a:rPr lang="cs-CZ" baseline="0" dirty="0" smtClean="0"/>
              <a:t> </a:t>
            </a:r>
            <a:r>
              <a:rPr lang="cs-CZ" baseline="0" dirty="0" err="1" smtClean="0"/>
              <a:t>that</a:t>
            </a:r>
            <a:r>
              <a:rPr lang="cs-CZ" baseline="0" dirty="0" smtClean="0"/>
              <a:t> </a:t>
            </a:r>
            <a:r>
              <a:rPr lang="cs-CZ" baseline="0" dirty="0" err="1" smtClean="0"/>
              <a:t>inputs</a:t>
            </a:r>
            <a:r>
              <a:rPr lang="cs-CZ" baseline="0" dirty="0" smtClean="0"/>
              <a:t> and </a:t>
            </a:r>
            <a:r>
              <a:rPr lang="cs-CZ" baseline="0" dirty="0" err="1" smtClean="0"/>
              <a:t>surroundings</a:t>
            </a:r>
            <a:r>
              <a:rPr lang="cs-CZ" baseline="0" dirty="0" smtClean="0"/>
              <a:t> in </a:t>
            </a:r>
            <a:r>
              <a:rPr lang="cs-CZ" baseline="0" dirty="0" err="1" smtClean="0"/>
              <a:t>different</a:t>
            </a:r>
            <a:r>
              <a:rPr lang="cs-CZ" baseline="0" dirty="0" smtClean="0"/>
              <a:t> </a:t>
            </a:r>
            <a:r>
              <a:rPr lang="cs-CZ" baseline="0" dirty="0" err="1" smtClean="0"/>
              <a:t>countries</a:t>
            </a:r>
            <a:r>
              <a:rPr lang="cs-CZ" baseline="0" dirty="0" smtClean="0"/>
              <a:t> are not </a:t>
            </a:r>
            <a:r>
              <a:rPr lang="cs-CZ" baseline="0" dirty="0" err="1" smtClean="0"/>
              <a:t>same</a:t>
            </a:r>
            <a:r>
              <a:rPr lang="cs-CZ" baseline="0" dirty="0" smtClean="0"/>
              <a:t>. </a:t>
            </a:r>
            <a:r>
              <a:rPr lang="cs-CZ" baseline="0" dirty="0" err="1" smtClean="0"/>
              <a:t>If</a:t>
            </a:r>
            <a:r>
              <a:rPr lang="cs-CZ" baseline="0" dirty="0" smtClean="0"/>
              <a:t> </a:t>
            </a:r>
            <a:r>
              <a:rPr lang="cs-CZ" baseline="0" dirty="0" err="1" smtClean="0"/>
              <a:t>the</a:t>
            </a:r>
            <a:r>
              <a:rPr lang="cs-CZ" baseline="0" dirty="0" smtClean="0"/>
              <a:t> </a:t>
            </a:r>
            <a:r>
              <a:rPr lang="cs-CZ" baseline="0" dirty="0" err="1" smtClean="0"/>
              <a:t>inputs</a:t>
            </a:r>
            <a:r>
              <a:rPr lang="cs-CZ" baseline="0" dirty="0" smtClean="0"/>
              <a:t> are not very </a:t>
            </a:r>
            <a:r>
              <a:rPr lang="cs-CZ" baseline="0" dirty="0" err="1" smtClean="0"/>
              <a:t>different</a:t>
            </a:r>
            <a:r>
              <a:rPr lang="cs-CZ" baseline="0" dirty="0" smtClean="0"/>
              <a:t>, </a:t>
            </a:r>
            <a:r>
              <a:rPr lang="cs-CZ" baseline="0" dirty="0" err="1" smtClean="0"/>
              <a:t>we</a:t>
            </a:r>
            <a:r>
              <a:rPr lang="cs-CZ" baseline="0" dirty="0" smtClean="0"/>
              <a:t> </a:t>
            </a:r>
            <a:r>
              <a:rPr lang="cs-CZ" baseline="0" dirty="0" err="1" smtClean="0"/>
              <a:t>can</a:t>
            </a:r>
            <a:r>
              <a:rPr lang="cs-CZ" baseline="0" dirty="0" smtClean="0"/>
              <a:t> </a:t>
            </a:r>
            <a:r>
              <a:rPr lang="cs-CZ" baseline="0" dirty="0" err="1" smtClean="0"/>
              <a:t>compare</a:t>
            </a:r>
            <a:r>
              <a:rPr lang="cs-CZ" baseline="0" dirty="0" smtClean="0"/>
              <a:t> </a:t>
            </a:r>
            <a:r>
              <a:rPr lang="cs-CZ" baseline="0" dirty="0" err="1" smtClean="0"/>
              <a:t>the</a:t>
            </a:r>
            <a:r>
              <a:rPr lang="cs-CZ" baseline="0" dirty="0" smtClean="0"/>
              <a:t> </a:t>
            </a:r>
            <a:r>
              <a:rPr lang="cs-CZ" baseline="0" dirty="0" err="1" smtClean="0"/>
              <a:t>results</a:t>
            </a:r>
            <a:r>
              <a:rPr lang="cs-CZ" baseline="0" dirty="0" smtClean="0"/>
              <a:t> but </a:t>
            </a:r>
            <a:r>
              <a:rPr lang="cs-CZ" baseline="0" dirty="0" err="1" smtClean="0"/>
              <a:t>we</a:t>
            </a:r>
            <a:r>
              <a:rPr lang="cs-CZ" baseline="0" dirty="0" smtClean="0"/>
              <a:t> </a:t>
            </a:r>
            <a:r>
              <a:rPr lang="cs-CZ" baseline="0" dirty="0" err="1" smtClean="0"/>
              <a:t>should</a:t>
            </a:r>
            <a:r>
              <a:rPr lang="cs-CZ" baseline="0" dirty="0" smtClean="0"/>
              <a:t> </a:t>
            </a:r>
            <a:r>
              <a:rPr lang="cs-CZ" baseline="0" dirty="0" err="1" smtClean="0"/>
              <a:t>underline</a:t>
            </a:r>
            <a:r>
              <a:rPr lang="cs-CZ" baseline="0" dirty="0" smtClean="0"/>
              <a:t> </a:t>
            </a:r>
            <a:r>
              <a:rPr lang="cs-CZ" baseline="0" dirty="0" err="1" smtClean="0"/>
              <a:t>the</a:t>
            </a:r>
            <a:r>
              <a:rPr lang="cs-CZ" baseline="0" dirty="0" smtClean="0"/>
              <a:t> </a:t>
            </a:r>
            <a:r>
              <a:rPr lang="cs-CZ" baseline="0" dirty="0" err="1" smtClean="0"/>
              <a:t>differencies</a:t>
            </a:r>
            <a:r>
              <a:rPr lang="cs-CZ"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Secondly</a:t>
            </a:r>
            <a:r>
              <a:rPr lang="cs-CZ" dirty="0" smtClean="0"/>
              <a:t>, </a:t>
            </a:r>
            <a:r>
              <a:rPr lang="cs-CZ" dirty="0" err="1" smtClean="0"/>
              <a:t>Benchmarking</a:t>
            </a:r>
            <a:r>
              <a:rPr lang="cs-CZ" baseline="0" dirty="0" smtClean="0"/>
              <a:t> </a:t>
            </a:r>
            <a:r>
              <a:rPr lang="cs-CZ" baseline="0" dirty="0" err="1" smtClean="0"/>
              <a:t>Information</a:t>
            </a:r>
            <a:r>
              <a:rPr lang="cs-CZ" baseline="0" dirty="0" smtClean="0"/>
              <a:t> Exchange Project</a:t>
            </a:r>
            <a:r>
              <a:rPr lang="cs-CZ" dirty="0" smtClean="0"/>
              <a:t> </a:t>
            </a:r>
            <a:r>
              <a:rPr lang="cs-CZ" dirty="0" err="1" smtClean="0"/>
              <a:t>can</a:t>
            </a:r>
            <a:r>
              <a:rPr lang="cs-CZ" dirty="0" smtClean="0"/>
              <a:t> </a:t>
            </a:r>
            <a:r>
              <a:rPr lang="cs-CZ" dirty="0" err="1" smtClean="0"/>
              <a:t>bring</a:t>
            </a:r>
            <a:r>
              <a:rPr lang="cs-CZ" dirty="0" smtClean="0"/>
              <a:t> </a:t>
            </a:r>
            <a:r>
              <a:rPr lang="cs-CZ" dirty="0" err="1" smtClean="0"/>
              <a:t>you</a:t>
            </a:r>
            <a:r>
              <a:rPr lang="cs-CZ" dirty="0" smtClean="0"/>
              <a:t> a monitoring </a:t>
            </a:r>
            <a:r>
              <a:rPr lang="cs-CZ" dirty="0" err="1" smtClean="0"/>
              <a:t>of</a:t>
            </a:r>
            <a:r>
              <a:rPr lang="cs-CZ" dirty="0" smtClean="0"/>
              <a:t> </a:t>
            </a:r>
            <a:r>
              <a:rPr lang="cs-CZ" dirty="0" err="1" smtClean="0"/>
              <a:t>systems</a:t>
            </a:r>
            <a:r>
              <a:rPr lang="cs-CZ" dirty="0" smtClean="0"/>
              <a:t> and</a:t>
            </a:r>
            <a:r>
              <a:rPr lang="cs-CZ" baseline="0" dirty="0" smtClean="0"/>
              <a:t> </a:t>
            </a:r>
            <a:r>
              <a:rPr lang="cs-CZ" baseline="0" dirty="0" err="1" smtClean="0"/>
              <a:t>indicators</a:t>
            </a:r>
            <a:r>
              <a:rPr lang="cs-CZ" dirty="0" smtClean="0"/>
              <a:t> </a:t>
            </a:r>
            <a:r>
              <a:rPr lang="cs-CZ" dirty="0" err="1" smtClean="0"/>
              <a:t>or</a:t>
            </a:r>
            <a:r>
              <a:rPr lang="cs-CZ" dirty="0" smtClean="0"/>
              <a:t> a </a:t>
            </a:r>
            <a:r>
              <a:rPr lang="cs-CZ" dirty="0" err="1" smtClean="0"/>
              <a:t>detection</a:t>
            </a:r>
            <a:r>
              <a:rPr lang="cs-CZ" dirty="0" smtClean="0"/>
              <a:t> </a:t>
            </a:r>
            <a:r>
              <a:rPr lang="cs-CZ" dirty="0" err="1" smtClean="0"/>
              <a:t>of</a:t>
            </a:r>
            <a:r>
              <a:rPr lang="cs-CZ" dirty="0" smtClean="0"/>
              <a:t> </a:t>
            </a:r>
            <a:r>
              <a:rPr lang="cs-CZ" dirty="0" err="1" smtClean="0"/>
              <a:t>new</a:t>
            </a:r>
            <a:r>
              <a:rPr lang="cs-CZ" dirty="0" smtClean="0"/>
              <a:t> audit </a:t>
            </a:r>
            <a:r>
              <a:rPr lang="cs-CZ" dirty="0" err="1" smtClean="0"/>
              <a:t>field</a:t>
            </a:r>
            <a:r>
              <a:rPr lang="cs-CZ"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Thirdly</a:t>
            </a:r>
            <a:r>
              <a:rPr lang="cs-CZ" dirty="0" smtClean="0"/>
              <a:t>, </a:t>
            </a:r>
            <a:r>
              <a:rPr lang="cs-CZ" dirty="0" err="1" smtClean="0"/>
              <a:t>results</a:t>
            </a:r>
            <a:r>
              <a:rPr lang="cs-CZ" dirty="0" smtClean="0"/>
              <a:t> </a:t>
            </a:r>
            <a:r>
              <a:rPr lang="cs-CZ" dirty="0" err="1" smtClean="0"/>
              <a:t>can</a:t>
            </a:r>
            <a:r>
              <a:rPr lang="cs-CZ" baseline="0" dirty="0" smtClean="0"/>
              <a:t> </a:t>
            </a:r>
            <a:r>
              <a:rPr lang="cs-CZ" baseline="0" dirty="0" err="1" smtClean="0"/>
              <a:t>be</a:t>
            </a:r>
            <a:r>
              <a:rPr lang="cs-CZ" baseline="0" dirty="0" smtClean="0"/>
              <a:t> </a:t>
            </a:r>
            <a:r>
              <a:rPr lang="cs-CZ" baseline="0" dirty="0" err="1" smtClean="0"/>
              <a:t>used</a:t>
            </a:r>
            <a:r>
              <a:rPr lang="cs-CZ" baseline="0" dirty="0" smtClean="0"/>
              <a:t> by </a:t>
            </a:r>
            <a:r>
              <a:rPr lang="cs-CZ" baseline="0" dirty="0" err="1" smtClean="0"/>
              <a:t>anyone</a:t>
            </a:r>
            <a:r>
              <a:rPr lang="cs-CZ" baseline="0" dirty="0" smtClean="0"/>
              <a:t>. </a:t>
            </a:r>
            <a:r>
              <a:rPr lang="cs-CZ" baseline="0" dirty="0" err="1" smtClean="0"/>
              <a:t>The</a:t>
            </a:r>
            <a:r>
              <a:rPr lang="cs-CZ" baseline="0" dirty="0" smtClean="0"/>
              <a:t> more </a:t>
            </a:r>
            <a:r>
              <a:rPr lang="cs-CZ" baseline="0" dirty="0" err="1" smtClean="0"/>
              <a:t>countries</a:t>
            </a:r>
            <a:r>
              <a:rPr lang="cs-CZ" baseline="0" dirty="0" smtClean="0"/>
              <a:t> </a:t>
            </a:r>
            <a:r>
              <a:rPr lang="cs-CZ" baseline="0" dirty="0" err="1" smtClean="0"/>
              <a:t>participate</a:t>
            </a:r>
            <a:r>
              <a:rPr lang="cs-CZ" baseline="0" dirty="0" smtClean="0"/>
              <a:t> in </a:t>
            </a:r>
            <a:r>
              <a:rPr lang="cs-CZ" baseline="0" dirty="0" err="1" smtClean="0"/>
              <a:t>Benchmarking</a:t>
            </a:r>
            <a:r>
              <a:rPr lang="cs-CZ" baseline="0" dirty="0" smtClean="0"/>
              <a:t> </a:t>
            </a:r>
            <a:r>
              <a:rPr lang="cs-CZ" baseline="0" dirty="0" err="1" smtClean="0"/>
              <a:t>Information</a:t>
            </a:r>
            <a:r>
              <a:rPr lang="cs-CZ" baseline="0" dirty="0" smtClean="0"/>
              <a:t> Exchange Project, </a:t>
            </a:r>
            <a:r>
              <a:rPr lang="cs-CZ" baseline="0" dirty="0" err="1" smtClean="0"/>
              <a:t>the</a:t>
            </a:r>
            <a:r>
              <a:rPr lang="cs-CZ" baseline="0" dirty="0" smtClean="0"/>
              <a:t> </a:t>
            </a:r>
            <a:r>
              <a:rPr lang="cs-CZ" baseline="0" dirty="0" err="1" smtClean="0"/>
              <a:t>better</a:t>
            </a:r>
            <a:r>
              <a:rPr lang="cs-CZ" baseline="0" dirty="0" smtClean="0"/>
              <a:t> </a:t>
            </a:r>
            <a:r>
              <a:rPr lang="cs-CZ" baseline="0" dirty="0" err="1" smtClean="0"/>
              <a:t>you</a:t>
            </a:r>
            <a:r>
              <a:rPr lang="cs-CZ" baseline="0" dirty="0" smtClean="0"/>
              <a:t> </a:t>
            </a:r>
            <a:r>
              <a:rPr lang="cs-CZ" baseline="0" dirty="0" err="1" smtClean="0"/>
              <a:t>will</a:t>
            </a:r>
            <a:r>
              <a:rPr lang="cs-CZ" baseline="0" dirty="0" smtClean="0"/>
              <a:t> use </a:t>
            </a:r>
            <a:r>
              <a:rPr lang="cs-CZ" baseline="0" dirty="0" err="1" smtClean="0"/>
              <a:t>the</a:t>
            </a:r>
            <a:r>
              <a:rPr lang="cs-CZ" baseline="0" dirty="0" smtClean="0"/>
              <a:t> </a:t>
            </a:r>
            <a:r>
              <a:rPr lang="cs-CZ" baseline="0" dirty="0" err="1" smtClean="0"/>
              <a:t>results</a:t>
            </a:r>
            <a:r>
              <a:rPr lang="cs-CZ" baseline="0" dirty="0" smtClean="0"/>
              <a:t> </a:t>
            </a:r>
            <a:r>
              <a:rPr lang="cs-CZ" baseline="0" dirty="0" err="1" smtClean="0"/>
              <a:t>for</a:t>
            </a:r>
            <a:r>
              <a:rPr lang="cs-CZ" baseline="0" dirty="0" smtClean="0"/>
              <a:t> </a:t>
            </a:r>
            <a:r>
              <a:rPr lang="cs-CZ" baseline="0" dirty="0" err="1" smtClean="0"/>
              <a:t>international</a:t>
            </a:r>
            <a:r>
              <a:rPr lang="cs-CZ" baseline="0" dirty="0" smtClean="0"/>
              <a:t> </a:t>
            </a:r>
            <a:r>
              <a:rPr lang="cs-CZ" baseline="0" dirty="0" err="1" smtClean="0"/>
              <a:t>comparison</a:t>
            </a:r>
            <a:r>
              <a:rPr lang="cs-CZ" baseline="0" dirty="0" smtClean="0"/>
              <a:t>.</a:t>
            </a:r>
            <a:endParaRPr lang="cs-CZ"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16</a:t>
            </a:fld>
            <a:endParaRPr lang="cs-CZ"/>
          </a:p>
        </p:txBody>
      </p:sp>
    </p:spTree>
    <p:extLst>
      <p:ext uri="{BB962C8B-B14F-4D97-AF65-F5344CB8AC3E}">
        <p14:creationId xmlns:p14="http://schemas.microsoft.com/office/powerpoint/2010/main" val="407791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dirty="0" smtClean="0"/>
              <a:t>On</a:t>
            </a:r>
            <a:r>
              <a:rPr lang="sk-SK" baseline="0" dirty="0" smtClean="0"/>
              <a:t> </a:t>
            </a:r>
            <a:r>
              <a:rPr lang="sk-SK" baseline="0" dirty="0" err="1" smtClean="0"/>
              <a:t>behalf</a:t>
            </a:r>
            <a:r>
              <a:rPr lang="sk-SK" baseline="0" dirty="0" smtClean="0"/>
              <a:t> of SAO CR I </a:t>
            </a:r>
            <a:r>
              <a:rPr lang="sk-SK" baseline="0" dirty="0" err="1" smtClean="0"/>
              <a:t>would</a:t>
            </a:r>
            <a:r>
              <a:rPr lang="sk-SK" baseline="0" dirty="0" smtClean="0"/>
              <a:t> </a:t>
            </a:r>
            <a:r>
              <a:rPr lang="sk-SK" baseline="0" dirty="0" err="1" smtClean="0"/>
              <a:t>like</a:t>
            </a:r>
            <a:r>
              <a:rPr lang="sk-SK" baseline="0" dirty="0" smtClean="0"/>
              <a:t> to </a:t>
            </a:r>
            <a:r>
              <a:rPr lang="sk-SK" baseline="0" dirty="0" err="1" smtClean="0"/>
              <a:t>invite</a:t>
            </a:r>
            <a:r>
              <a:rPr lang="sk-SK" baseline="0" dirty="0" smtClean="0"/>
              <a:t> </a:t>
            </a:r>
            <a:r>
              <a:rPr lang="sk-SK" baseline="0" dirty="0" err="1" smtClean="0"/>
              <a:t>you</a:t>
            </a:r>
            <a:r>
              <a:rPr lang="sk-SK" baseline="0" dirty="0" smtClean="0"/>
              <a:t> to </a:t>
            </a:r>
            <a:r>
              <a:rPr lang="sk-SK" baseline="0" dirty="0" err="1" smtClean="0"/>
              <a:t>participate</a:t>
            </a:r>
            <a:r>
              <a:rPr lang="sk-SK" baseline="0" dirty="0" smtClean="0"/>
              <a:t> in </a:t>
            </a:r>
            <a:r>
              <a:rPr lang="sk-SK" baseline="0" dirty="0" err="1" smtClean="0"/>
              <a:t>the</a:t>
            </a:r>
            <a:r>
              <a:rPr lang="sk-SK" baseline="0" dirty="0" smtClean="0"/>
              <a:t> </a:t>
            </a:r>
            <a:r>
              <a:rPr lang="sk-SK" baseline="0" dirty="0" err="1" smtClean="0"/>
              <a:t>project</a:t>
            </a:r>
            <a:r>
              <a:rPr lang="sk-SK" baseline="0" dirty="0" smtClean="0"/>
              <a:t>. Let</a:t>
            </a:r>
            <a:r>
              <a:rPr lang="en-US" baseline="0" dirty="0" smtClean="0"/>
              <a:t>’s BIEP!</a:t>
            </a:r>
            <a:endParaRPr lang="en-GB"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17</a:t>
            </a:fld>
            <a:endParaRPr lang="cs-CZ"/>
          </a:p>
        </p:txBody>
      </p:sp>
    </p:spTree>
    <p:extLst>
      <p:ext uri="{BB962C8B-B14F-4D97-AF65-F5344CB8AC3E}">
        <p14:creationId xmlns:p14="http://schemas.microsoft.com/office/powerpoint/2010/main" val="415705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18</a:t>
            </a:fld>
            <a:endParaRPr lang="cs-CZ"/>
          </a:p>
        </p:txBody>
      </p:sp>
    </p:spTree>
    <p:extLst>
      <p:ext uri="{BB962C8B-B14F-4D97-AF65-F5344CB8AC3E}">
        <p14:creationId xmlns:p14="http://schemas.microsoft.com/office/powerpoint/2010/main" val="5749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noProof="0" dirty="0" smtClean="0"/>
              <a:t>Before</a:t>
            </a:r>
            <a:r>
              <a:rPr lang="en-US" sz="1200" b="0" baseline="0" noProof="0" dirty="0" smtClean="0"/>
              <a:t> digging deeper into the project Did you know the </a:t>
            </a:r>
            <a:r>
              <a:rPr lang="en-US" sz="1200" b="0" noProof="0" dirty="0" smtClean="0"/>
              <a:t>average office space per state worker in C</a:t>
            </a:r>
            <a:r>
              <a:rPr lang="sk-SK" sz="1200" b="0" noProof="0" dirty="0" smtClean="0"/>
              <a:t>R</a:t>
            </a:r>
            <a:r>
              <a:rPr lang="en-US" sz="1200" b="0" noProof="0" dirty="0" smtClean="0"/>
              <a:t> in 2016 was much higher compared to the United Kingdom</a:t>
            </a:r>
            <a:r>
              <a:rPr lang="sk-SK" sz="1200" b="0" noProof="0" dirty="0" smtClean="0"/>
              <a:t>?</a:t>
            </a:r>
            <a:r>
              <a:rPr lang="en-US" sz="1200" b="0" noProof="0" dirty="0" smtClean="0"/>
              <a:t> Study methodologies slightly differ,</a:t>
            </a:r>
            <a:r>
              <a:rPr lang="en-US" sz="1200" b="0" baseline="0" noProof="0" dirty="0" smtClean="0"/>
              <a:t> but as a result it clearly presents effect for improving performance management in this field of government </a:t>
            </a:r>
            <a:r>
              <a:rPr lang="en-US" sz="1200" b="0" baseline="0" noProof="0" dirty="0" err="1" smtClean="0"/>
              <a:t>expe</a:t>
            </a:r>
            <a:r>
              <a:rPr lang="sk-SK" sz="1200" b="0" baseline="0" noProof="0" dirty="0" smtClean="0"/>
              <a:t>n</a:t>
            </a:r>
            <a:r>
              <a:rPr lang="en-US" sz="1200" b="0" baseline="0" noProof="0" dirty="0" err="1" smtClean="0"/>
              <a:t>ditures</a:t>
            </a:r>
            <a:r>
              <a:rPr lang="en-US" sz="1200" b="0" baseline="0" noProof="0" dirty="0" smtClean="0"/>
              <a:t>. Later on I will be a little bit more specific concerning this benchmarking topic.</a:t>
            </a:r>
            <a:endParaRPr lang="en-US" sz="1200" b="0" noProof="0" dirty="0" smtClean="0"/>
          </a:p>
          <a:p>
            <a:endParaRPr lang="en-US" dirty="0" smtClean="0"/>
          </a:p>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2</a:t>
            </a:fld>
            <a:endParaRPr lang="cs-CZ"/>
          </a:p>
        </p:txBody>
      </p:sp>
    </p:spTree>
    <p:extLst>
      <p:ext uri="{BB962C8B-B14F-4D97-AF65-F5344CB8AC3E}">
        <p14:creationId xmlns:p14="http://schemas.microsoft.com/office/powerpoint/2010/main" val="110557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dirty="0" smtClean="0"/>
              <a:t>W</a:t>
            </a:r>
            <a:r>
              <a:rPr lang="en-US" dirty="0" smtClean="0"/>
              <a:t>e find support for this </a:t>
            </a:r>
            <a:r>
              <a:rPr lang="sk-SK" dirty="0" err="1" smtClean="0"/>
              <a:t>benchmarking</a:t>
            </a:r>
            <a:r>
              <a:rPr lang="sk-SK" baseline="0" dirty="0" smtClean="0"/>
              <a:t> </a:t>
            </a:r>
            <a:r>
              <a:rPr lang="sk-SK" baseline="0" dirty="0" err="1" smtClean="0"/>
              <a:t>activity</a:t>
            </a:r>
            <a:r>
              <a:rPr lang="sk-SK" dirty="0" smtClean="0"/>
              <a:t> </a:t>
            </a:r>
            <a:r>
              <a:rPr lang="en-US" dirty="0" smtClean="0"/>
              <a:t>in </a:t>
            </a:r>
            <a:r>
              <a:rPr lang="sk-SK" dirty="0" smtClean="0"/>
              <a:t>ISSAI</a:t>
            </a:r>
            <a:r>
              <a:rPr lang="en-US" dirty="0" smtClean="0"/>
              <a:t>s!</a:t>
            </a:r>
          </a:p>
          <a:p>
            <a:r>
              <a:rPr lang="sk-SK" dirty="0" smtClean="0"/>
              <a:t>So, l</a:t>
            </a:r>
            <a:r>
              <a:rPr lang="en-US" dirty="0" smtClean="0"/>
              <a:t>et me </a:t>
            </a:r>
            <a:r>
              <a:rPr lang="cs-CZ" dirty="0" err="1" smtClean="0"/>
              <a:t>say</a:t>
            </a:r>
            <a:r>
              <a:rPr lang="cs-CZ" dirty="0" smtClean="0"/>
              <a:t> a </a:t>
            </a:r>
            <a:r>
              <a:rPr lang="cs-CZ" dirty="0" err="1" smtClean="0"/>
              <a:t>few</a:t>
            </a:r>
            <a:r>
              <a:rPr lang="cs-CZ" baseline="0" dirty="0" smtClean="0"/>
              <a:t> </a:t>
            </a:r>
            <a:r>
              <a:rPr lang="cs-CZ" baseline="0" dirty="0" err="1" smtClean="0"/>
              <a:t>words</a:t>
            </a:r>
            <a:r>
              <a:rPr lang="cs-CZ" baseline="0" dirty="0" smtClean="0"/>
              <a:t> </a:t>
            </a:r>
            <a:r>
              <a:rPr lang="en-US" dirty="0" smtClean="0"/>
              <a:t>about the international audit standards </a:t>
            </a:r>
            <a:r>
              <a:rPr lang="sk-SK" dirty="0" err="1" smtClean="0"/>
              <a:t>concerned</a:t>
            </a:r>
            <a:r>
              <a:rPr lang="en-US" dirty="0" smtClean="0"/>
              <a:t>.</a:t>
            </a:r>
            <a:endParaRPr lang="cs-CZ" dirty="0" smtClean="0"/>
          </a:p>
          <a:p>
            <a:r>
              <a:rPr lang="en-GB" dirty="0" smtClean="0"/>
              <a:t>I am sure the all of us know that ISSAIs are encouraging SAIs to cooperate internationally and the BIEP, that I am going to report about, should be the tool that gives encouragement to share ideas and experiences based on agreed methodology for specific fields of examination and comparison. </a:t>
            </a:r>
            <a:endParaRPr lang="cs-CZ" dirty="0" smtClean="0"/>
          </a:p>
          <a:p>
            <a:r>
              <a:rPr lang="en-GB" dirty="0" smtClean="0"/>
              <a:t>Lima declaration clearly states the purpose on international cooperation however its form is up to our SAIs.</a:t>
            </a:r>
            <a:endParaRPr lang="cs-CZ"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3</a:t>
            </a:fld>
            <a:endParaRPr lang="cs-CZ"/>
          </a:p>
        </p:txBody>
      </p:sp>
    </p:spTree>
    <p:extLst>
      <p:ext uri="{BB962C8B-B14F-4D97-AF65-F5344CB8AC3E}">
        <p14:creationId xmlns:p14="http://schemas.microsoft.com/office/powerpoint/2010/main" val="420932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we will take a closer look at the second level of ISSAI. Let ´s expand our recognition and understanding of this core principle to include cross-border data and information sharing in our daily working routine. For example, the </a:t>
            </a:r>
            <a:r>
              <a:rPr lang="sk-SK" dirty="0" smtClean="0"/>
              <a:t>Slovak</a:t>
            </a:r>
            <a:r>
              <a:rPr lang="en-US" dirty="0" smtClean="0"/>
              <a:t> SAO cannot ask Austrian´s government for data and information directly. The only way to get the data is to ask the Austrian Court of Audit to provide them to us. So, the qualitative change of our approach is based on standardized cooperation procedures on the executive level of management and of course on the level of authorized auditors. Standardized procedures on the operational level are linked to different tasks that also cover methodology issues of data and information collecting and sharing. </a:t>
            </a:r>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4</a:t>
            </a:fld>
            <a:endParaRPr lang="cs-CZ"/>
          </a:p>
        </p:txBody>
      </p:sp>
    </p:spTree>
    <p:extLst>
      <p:ext uri="{BB962C8B-B14F-4D97-AF65-F5344CB8AC3E}">
        <p14:creationId xmlns:p14="http://schemas.microsoft.com/office/powerpoint/2010/main" val="214879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In addition to introducing project BIEP, let me show you an interesting database</a:t>
            </a:r>
            <a:r>
              <a:rPr lang="en-US" baseline="0" noProof="0" dirty="0" smtClean="0"/>
              <a:t> that the Czech Republic is administering. This is a screenshot of a webpage of a </a:t>
            </a:r>
            <a:r>
              <a:rPr lang="en-US" noProof="0" dirty="0" smtClean="0"/>
              <a:t>database of audits on the EUROSAI</a:t>
            </a:r>
            <a:r>
              <a:rPr lang="en-US" baseline="0" noProof="0" dirty="0" smtClean="0"/>
              <a:t> website. The database was launched in 2015 with the aim to gain and collect as many audits as possible that were carried out by the EUROSAI member states and the database is accessible to the auditors of course</a:t>
            </a:r>
            <a:r>
              <a:rPr lang="sk-SK" baseline="0" noProof="0" dirty="0" smtClean="0"/>
              <a:t>,</a:t>
            </a:r>
            <a:r>
              <a:rPr lang="en-US" baseline="0" noProof="0" dirty="0" smtClean="0"/>
              <a:t> but to the public as well. Combining tool BIEP and EUROSAI Database of audits we get a higher level of learning capacity of effectiveness and </a:t>
            </a:r>
            <a:r>
              <a:rPr lang="en-US" baseline="0" noProof="0" dirty="0" err="1" smtClean="0"/>
              <a:t>optim</a:t>
            </a:r>
            <a:r>
              <a:rPr lang="cs-CZ" baseline="0" noProof="0" dirty="0" err="1" smtClean="0"/>
              <a:t>ization</a:t>
            </a:r>
            <a:r>
              <a:rPr lang="sk-SK" baseline="0" noProof="0" dirty="0" smtClean="0"/>
              <a:t>.</a:t>
            </a:r>
            <a:endParaRPr lang="cs-CZ"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At the moment, there</a:t>
            </a:r>
            <a:r>
              <a:rPr lang="en-US" baseline="0" noProof="0" dirty="0" smtClean="0"/>
              <a:t> are 28 EUROSAI member states and the European Court of Auditors contributing to the database. So over half of EUROSAI members add various materials concerned with their audits. Most recent new contributor is Iceland and Ireland. </a:t>
            </a:r>
            <a:r>
              <a:rPr lang="en-US" noProof="0" dirty="0" smtClean="0"/>
              <a:t>At the moment there</a:t>
            </a:r>
            <a:r>
              <a:rPr lang="en-US" baseline="0" noProof="0" dirty="0" smtClean="0"/>
              <a:t> are more than 1500 audit reports in the database.</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5</a:t>
            </a:fld>
            <a:endParaRPr lang="cs-CZ"/>
          </a:p>
        </p:txBody>
      </p:sp>
    </p:spTree>
    <p:extLst>
      <p:ext uri="{BB962C8B-B14F-4D97-AF65-F5344CB8AC3E}">
        <p14:creationId xmlns:p14="http://schemas.microsoft.com/office/powerpoint/2010/main" val="38718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For better understanding on this</a:t>
            </a:r>
            <a:r>
              <a:rPr lang="en-US" sz="1200" kern="1200" baseline="0" noProof="0" dirty="0" smtClean="0">
                <a:solidFill>
                  <a:schemeClr val="tx1"/>
                </a:solidFill>
                <a:effectLst/>
                <a:latin typeface="+mn-lt"/>
                <a:ea typeface="+mn-ea"/>
                <a:cs typeface="+mn-cs"/>
              </a:rPr>
              <a:t> slide I present three forms of cooperative audits which are clarified in the ISSAI 5800.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The BIEP brings a different approach, actually a completely new approach, because it offers the most flexible way of cooperation between SAIs. </a:t>
            </a:r>
            <a:r>
              <a:rPr lang="en-US" dirty="0" smtClean="0"/>
              <a:t>The BIEP is a tool</a:t>
            </a:r>
            <a:r>
              <a:rPr lang="en-US" baseline="0" dirty="0" smtClean="0"/>
              <a:t> that gives encouragement to share ideas and experiences based on same methodology for specific field. A methodology should be developed and verified by a SAI. This type of cooperation between SAIs can save time and audit costs and is very efficient from the view of administrative procedures compared to classic forms of cooperative audits.</a:t>
            </a:r>
            <a:endParaRPr lang="en-US" dirty="0" smtClean="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6</a:t>
            </a:fld>
            <a:endParaRPr lang="cs-CZ"/>
          </a:p>
        </p:txBody>
      </p:sp>
    </p:spTree>
    <p:extLst>
      <p:ext uri="{BB962C8B-B14F-4D97-AF65-F5344CB8AC3E}">
        <p14:creationId xmlns:p14="http://schemas.microsoft.com/office/powerpoint/2010/main" val="365606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smtClean="0"/>
              <a:t>So what is BIEP about?</a:t>
            </a:r>
          </a:p>
          <a:p>
            <a:r>
              <a:rPr lang="en-US" noProof="0" dirty="0" smtClean="0"/>
              <a:t>We could call this project a new light coordinated</a:t>
            </a:r>
            <a:r>
              <a:rPr lang="en-US" baseline="0" noProof="0" dirty="0" smtClean="0"/>
              <a:t> audit approach. </a:t>
            </a:r>
            <a:r>
              <a:rPr lang="sk-SK" baseline="0" noProof="0" dirty="0" smtClean="0"/>
              <a:t>CR</a:t>
            </a:r>
            <a:r>
              <a:rPr lang="en-US" noProof="0" dirty="0" smtClean="0"/>
              <a:t> </a:t>
            </a:r>
            <a:r>
              <a:rPr lang="en-US" baseline="0" noProof="0" dirty="0" smtClean="0"/>
              <a:t>introduced the BIEP at the V4+2 meeting in </a:t>
            </a:r>
            <a:r>
              <a:rPr lang="en-US" baseline="0" noProof="0" dirty="0" err="1" smtClean="0"/>
              <a:t>Lednice</a:t>
            </a:r>
            <a:r>
              <a:rPr lang="en-US" baseline="0" noProof="0" dirty="0" smtClean="0"/>
              <a:t> in September 2016. The data and information exchange is based on the principles of 3C – communication, cooperation and comparison. These principles were introduced at the EUROSAI Congress in </a:t>
            </a:r>
            <a:r>
              <a:rPr lang="en-US" baseline="0" noProof="0" dirty="0" err="1" smtClean="0"/>
              <a:t>Instanbul</a:t>
            </a:r>
            <a:r>
              <a:rPr lang="en-US" baseline="0" noProof="0" dirty="0" smtClean="0"/>
              <a:t> last year and we are keen to apply them consistently and we encourage other SAIs to do same here.</a:t>
            </a:r>
          </a:p>
          <a:p>
            <a:r>
              <a:rPr lang="en-US" baseline="0" noProof="0" dirty="0" smtClean="0"/>
              <a:t>Within BIEP we generally use different benchmarking methods which allow to compare the practice in different countries. Comparable indicators can be for example the cost of highways </a:t>
            </a:r>
            <a:r>
              <a:rPr lang="en-US" baseline="0" noProof="0" dirty="0" err="1" smtClean="0"/>
              <a:t>contruction</a:t>
            </a:r>
            <a:r>
              <a:rPr lang="en-US" baseline="0" noProof="0" dirty="0" smtClean="0"/>
              <a:t> work per </a:t>
            </a:r>
            <a:r>
              <a:rPr lang="en-US" baseline="0" noProof="0" dirty="0" err="1" smtClean="0"/>
              <a:t>kilometre</a:t>
            </a:r>
            <a:r>
              <a:rPr lang="en-US" baseline="0" noProof="0" dirty="0" smtClean="0"/>
              <a:t>,  daily hospital costs per patient, cost for putting unemployed person to work and so on – it can be anything. Last but not least the BIEP can also identify a good practice so our approach is not limited only data or result—oriented benchmarking. We do a lot to proceed in the direction of linking results-oriented data to </a:t>
            </a:r>
            <a:r>
              <a:rPr lang="en-US" baseline="0" noProof="0" dirty="0" err="1" smtClean="0"/>
              <a:t>processe</a:t>
            </a:r>
            <a:r>
              <a:rPr lang="sk-SK" baseline="0" noProof="0" dirty="0" smtClean="0"/>
              <a:t>s</a:t>
            </a:r>
            <a:r>
              <a:rPr lang="en-US" baseline="0" noProof="0" dirty="0" smtClean="0"/>
              <a:t>-oriented and strategic-oriented benchmarking in analytical way.</a:t>
            </a:r>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7</a:t>
            </a:fld>
            <a:endParaRPr lang="cs-CZ"/>
          </a:p>
        </p:txBody>
      </p:sp>
    </p:spTree>
    <p:extLst>
      <p:ext uri="{BB962C8B-B14F-4D97-AF65-F5344CB8AC3E}">
        <p14:creationId xmlns:p14="http://schemas.microsoft.com/office/powerpoint/2010/main" val="152149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8</a:t>
            </a:fld>
            <a:endParaRPr lang="cs-CZ"/>
          </a:p>
        </p:txBody>
      </p:sp>
    </p:spTree>
    <p:extLst>
      <p:ext uri="{BB962C8B-B14F-4D97-AF65-F5344CB8AC3E}">
        <p14:creationId xmlns:p14="http://schemas.microsoft.com/office/powerpoint/2010/main" val="395412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EE5CE7-590C-4EEC-A1A9-2609D3739432}" type="slidenum">
              <a:rPr lang="cs-CZ" smtClean="0"/>
              <a:t>9</a:t>
            </a:fld>
            <a:endParaRPr lang="cs-CZ"/>
          </a:p>
        </p:txBody>
      </p:sp>
    </p:spTree>
    <p:extLst>
      <p:ext uri="{BB962C8B-B14F-4D97-AF65-F5344CB8AC3E}">
        <p14:creationId xmlns:p14="http://schemas.microsoft.com/office/powerpoint/2010/main" val="291335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8" name="Obdélník 7"/>
          <p:cNvSpPr/>
          <p:nvPr userDrawn="1"/>
        </p:nvSpPr>
        <p:spPr>
          <a:xfrm>
            <a:off x="6228184" y="6381384"/>
            <a:ext cx="2915816" cy="504000"/>
          </a:xfrm>
          <a:prstGeom prst="rect">
            <a:avLst/>
          </a:prstGeom>
          <a:solidFill>
            <a:srgbClr val="BD2A33"/>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endParaRPr lang="cs-CZ" sz="1400" cap="all" baseline="0" dirty="0">
              <a:solidFill>
                <a:schemeClr val="bg1"/>
              </a:solidFill>
            </a:endParaRPr>
          </a:p>
        </p:txBody>
      </p:sp>
      <p:sp>
        <p:nvSpPr>
          <p:cNvPr id="14" name="Nadpis 1"/>
          <p:cNvSpPr>
            <a:spLocks noGrp="1"/>
          </p:cNvSpPr>
          <p:nvPr>
            <p:ph type="title"/>
          </p:nvPr>
        </p:nvSpPr>
        <p:spPr>
          <a:xfrm>
            <a:off x="684213" y="2204864"/>
            <a:ext cx="8229600" cy="864096"/>
          </a:xfrm>
        </p:spPr>
        <p:txBody>
          <a:bodyPr>
            <a:noAutofit/>
          </a:bodyPr>
          <a:lstStyle>
            <a:lvl1pPr algn="l">
              <a:defRPr sz="4000" cap="all" baseline="0">
                <a:solidFill>
                  <a:srgbClr val="004595"/>
                </a:solidFill>
              </a:defRPr>
            </a:lvl1pPr>
          </a:lstStyle>
          <a:p>
            <a:r>
              <a:rPr lang="cs-CZ" smtClean="0"/>
              <a:t>Kliknutím lze upravit styl.</a:t>
            </a:r>
            <a:endParaRPr lang="cs-CZ" dirty="0"/>
          </a:p>
        </p:txBody>
      </p:sp>
      <p:sp>
        <p:nvSpPr>
          <p:cNvPr id="15" name="Zástupný symbol pro text 2"/>
          <p:cNvSpPr>
            <a:spLocks noGrp="1"/>
          </p:cNvSpPr>
          <p:nvPr>
            <p:ph type="body" idx="1"/>
          </p:nvPr>
        </p:nvSpPr>
        <p:spPr>
          <a:xfrm>
            <a:off x="683568" y="3077270"/>
            <a:ext cx="8208912" cy="495746"/>
          </a:xfrm>
        </p:spPr>
        <p:txBody>
          <a:bodyPr anchor="b">
            <a:noAutofit/>
          </a:bodyPr>
          <a:lstStyle>
            <a:lvl1pPr marL="0" indent="0">
              <a:buNone/>
              <a:defRPr sz="2400" b="1">
                <a:solidFill>
                  <a:srgbClr val="BD2A33"/>
                </a:solidFill>
                <a:latin typeface="Calibr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7" name="Zástupný symbol pro text 16"/>
          <p:cNvSpPr>
            <a:spLocks noGrp="1"/>
          </p:cNvSpPr>
          <p:nvPr>
            <p:ph type="body" sz="quarter" idx="10" hasCustomPrompt="1"/>
          </p:nvPr>
        </p:nvSpPr>
        <p:spPr>
          <a:xfrm>
            <a:off x="6353175" y="6453188"/>
            <a:ext cx="2682875" cy="360362"/>
          </a:xfrm>
        </p:spPr>
        <p:txBody>
          <a:bodyPr anchor="ctr">
            <a:noAutofit/>
          </a:bodyPr>
          <a:lstStyle>
            <a:lvl1pPr marL="0" indent="0" algn="ctr">
              <a:buNone/>
              <a:defRPr sz="1600" cap="all" baseline="0">
                <a:solidFill>
                  <a:schemeClr val="bg1"/>
                </a:solidFill>
              </a:defRPr>
            </a:lvl1pPr>
          </a:lstStyle>
          <a:p>
            <a:pPr lvl="0"/>
            <a:r>
              <a:rPr lang="cs-CZ" dirty="0" smtClean="0"/>
              <a:t>Místo, měsíc, rok</a:t>
            </a:r>
            <a:endParaRPr lang="cs-CZ" dirty="0"/>
          </a:p>
        </p:txBody>
      </p:sp>
      <p:pic>
        <p:nvPicPr>
          <p:cNvPr id="11" name="Obráze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576" y="536790"/>
            <a:ext cx="3304421" cy="731889"/>
          </a:xfrm>
          <a:prstGeom prst="rect">
            <a:avLst/>
          </a:prstGeom>
        </p:spPr>
      </p:pic>
      <p:pic>
        <p:nvPicPr>
          <p:cNvPr id="3" name="Obrázek 2"/>
          <p:cNvPicPr>
            <a:picLocks noChangeAspect="1"/>
          </p:cNvPicPr>
          <p:nvPr userDrawn="1"/>
        </p:nvPicPr>
        <p:blipFill rotWithShape="1">
          <a:blip r:embed="rId3">
            <a:extLst>
              <a:ext uri="{28A0092B-C50C-407E-A947-70E740481C1C}">
                <a14:useLocalDpi xmlns:a14="http://schemas.microsoft.com/office/drawing/2010/main" val="0"/>
              </a:ext>
            </a:extLst>
          </a:blip>
          <a:srcRect r="61437"/>
          <a:stretch/>
        </p:blipFill>
        <p:spPr>
          <a:xfrm>
            <a:off x="6084168" y="3876475"/>
            <a:ext cx="2520280" cy="2180471"/>
          </a:xfrm>
          <a:prstGeom prst="rect">
            <a:avLst/>
          </a:prstGeom>
        </p:spPr>
      </p:pic>
    </p:spTree>
    <p:extLst>
      <p:ext uri="{BB962C8B-B14F-4D97-AF65-F5344CB8AC3E}">
        <p14:creationId xmlns:p14="http://schemas.microsoft.com/office/powerpoint/2010/main" val="1511230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cxnSp>
        <p:nvCxnSpPr>
          <p:cNvPr id="9" name="Přímá spojovací čára 19"/>
          <p:cNvCxnSpPr/>
          <p:nvPr userDrawn="1"/>
        </p:nvCxnSpPr>
        <p:spPr>
          <a:xfrm>
            <a:off x="8892480" y="6561344"/>
            <a:ext cx="0" cy="144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userDrawn="1"/>
        </p:nvSpPr>
        <p:spPr>
          <a:xfrm>
            <a:off x="7164288" y="6479455"/>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
        <p:nvSpPr>
          <p:cNvPr id="2" name="Nadpis 1"/>
          <p:cNvSpPr>
            <a:spLocks noGrp="1"/>
          </p:cNvSpPr>
          <p:nvPr>
            <p:ph type="title"/>
          </p:nvPr>
        </p:nvSpPr>
        <p:spPr>
          <a:xfrm>
            <a:off x="683568" y="1104980"/>
            <a:ext cx="8229600" cy="667835"/>
          </a:xfrm>
        </p:spPr>
        <p:txBody>
          <a:bodyPr lIns="0">
            <a:noAutofit/>
          </a:bodyPr>
          <a:lstStyle>
            <a:lvl1pPr algn="l">
              <a:defRPr sz="3600">
                <a:solidFill>
                  <a:srgbClr val="004595"/>
                </a:solidFill>
              </a:defRPr>
            </a:lvl1pPr>
          </a:lstStyle>
          <a:p>
            <a:r>
              <a:rPr lang="cs-CZ" smtClean="0"/>
              <a:t>Kliknutím lze upravit styl.</a:t>
            </a:r>
            <a:endParaRPr lang="cs-CZ"/>
          </a:p>
        </p:txBody>
      </p:sp>
      <p:sp>
        <p:nvSpPr>
          <p:cNvPr id="3" name="Zástupný symbol pro obsah 2"/>
          <p:cNvSpPr>
            <a:spLocks noGrp="1"/>
          </p:cNvSpPr>
          <p:nvPr>
            <p:ph idx="1"/>
          </p:nvPr>
        </p:nvSpPr>
        <p:spPr>
          <a:xfrm>
            <a:off x="683568" y="2060848"/>
            <a:ext cx="7776864" cy="4104456"/>
          </a:xfrm>
        </p:spPr>
        <p:txBody>
          <a:bodyPr lIns="0"/>
          <a:lstStyle>
            <a:lvl1pPr marL="342900" indent="-342900">
              <a:buFontTx/>
              <a:buBlip>
                <a:blip r:embed="rId2"/>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p:txBody>
      </p:sp>
      <p:pic>
        <p:nvPicPr>
          <p:cNvPr id="7" name="Picture 2" descr="I:\LOGO NKÚ\_staré verze\NKU_LOGO 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6309320"/>
            <a:ext cx="543520" cy="3836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Přímá spojovací čára 18"/>
          <p:cNvCxnSpPr/>
          <p:nvPr userDrawn="1"/>
        </p:nvCxnSpPr>
        <p:spPr>
          <a:xfrm>
            <a:off x="8460432" y="6561344"/>
            <a:ext cx="0" cy="144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pic>
        <p:nvPicPr>
          <p:cNvPr id="4" name="Obráze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1600" y="6224934"/>
            <a:ext cx="635662" cy="512767"/>
          </a:xfrm>
          <a:prstGeom prst="rect">
            <a:avLst/>
          </a:prstGeom>
        </p:spPr>
      </p:pic>
      <p:pic>
        <p:nvPicPr>
          <p:cNvPr id="10" name="Obrázek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568" y="260648"/>
            <a:ext cx="2448272" cy="716196"/>
          </a:xfrm>
          <a:prstGeom prst="rect">
            <a:avLst/>
          </a:prstGeom>
        </p:spPr>
      </p:pic>
    </p:spTree>
    <p:extLst>
      <p:ext uri="{BB962C8B-B14F-4D97-AF65-F5344CB8AC3E}">
        <p14:creationId xmlns:p14="http://schemas.microsoft.com/office/powerpoint/2010/main" val="6978490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podnadpis">
    <p:spTree>
      <p:nvGrpSpPr>
        <p:cNvPr id="1" name=""/>
        <p:cNvGrpSpPr/>
        <p:nvPr/>
      </p:nvGrpSpPr>
      <p:grpSpPr>
        <a:xfrm>
          <a:off x="0" y="0"/>
          <a:ext cx="0" cy="0"/>
          <a:chOff x="0" y="0"/>
          <a:chExt cx="0" cy="0"/>
        </a:xfrm>
      </p:grpSpPr>
      <p:cxnSp>
        <p:nvCxnSpPr>
          <p:cNvPr id="9" name="Přímá spojovací čára 19"/>
          <p:cNvCxnSpPr/>
          <p:nvPr userDrawn="1"/>
        </p:nvCxnSpPr>
        <p:spPr>
          <a:xfrm>
            <a:off x="8892480" y="6561344"/>
            <a:ext cx="0" cy="144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userDrawn="1"/>
        </p:nvSpPr>
        <p:spPr>
          <a:xfrm>
            <a:off x="7164288" y="6479455"/>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sp>
        <p:nvSpPr>
          <p:cNvPr id="2" name="Nadpis 1"/>
          <p:cNvSpPr>
            <a:spLocks noGrp="1"/>
          </p:cNvSpPr>
          <p:nvPr>
            <p:ph type="title"/>
          </p:nvPr>
        </p:nvSpPr>
        <p:spPr>
          <a:xfrm>
            <a:off x="683568" y="1104980"/>
            <a:ext cx="8229600" cy="667835"/>
          </a:xfrm>
        </p:spPr>
        <p:txBody>
          <a:bodyPr lIns="0">
            <a:noAutofit/>
          </a:bodyPr>
          <a:lstStyle>
            <a:lvl1pPr algn="l">
              <a:defRPr sz="3600">
                <a:solidFill>
                  <a:srgbClr val="004595"/>
                </a:solidFill>
              </a:defRPr>
            </a:lvl1pPr>
          </a:lstStyle>
          <a:p>
            <a:r>
              <a:rPr lang="cs-CZ" smtClean="0"/>
              <a:t>Kliknutím lze upravit styl.</a:t>
            </a:r>
            <a:endParaRPr lang="cs-CZ"/>
          </a:p>
        </p:txBody>
      </p:sp>
      <p:sp>
        <p:nvSpPr>
          <p:cNvPr id="3" name="Zástupný symbol pro obsah 2"/>
          <p:cNvSpPr>
            <a:spLocks noGrp="1"/>
          </p:cNvSpPr>
          <p:nvPr>
            <p:ph idx="1"/>
          </p:nvPr>
        </p:nvSpPr>
        <p:spPr>
          <a:xfrm>
            <a:off x="683568" y="2342574"/>
            <a:ext cx="7776864" cy="3822729"/>
          </a:xfrm>
        </p:spPr>
        <p:txBody>
          <a:bodyPr lIns="0"/>
          <a:lstStyle>
            <a:lvl1pPr marL="342900" indent="-342900">
              <a:buFontTx/>
              <a:buBlip>
                <a:blip r:embed="rId2"/>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p:txBody>
      </p:sp>
      <p:pic>
        <p:nvPicPr>
          <p:cNvPr id="7" name="Picture 2" descr="I:\LOGO NKÚ\_staré verze\NKU_LOGO 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6309320"/>
            <a:ext cx="543520" cy="38368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Přímá spojovací čára 18"/>
          <p:cNvCxnSpPr/>
          <p:nvPr userDrawn="1"/>
        </p:nvCxnSpPr>
        <p:spPr>
          <a:xfrm>
            <a:off x="8460432" y="6561344"/>
            <a:ext cx="0" cy="144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pic>
        <p:nvPicPr>
          <p:cNvPr id="4" name="Obráze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1600" y="6224934"/>
            <a:ext cx="635662" cy="512767"/>
          </a:xfrm>
          <a:prstGeom prst="rect">
            <a:avLst/>
          </a:prstGeom>
        </p:spPr>
      </p:pic>
      <p:pic>
        <p:nvPicPr>
          <p:cNvPr id="10" name="Obrázek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568" y="260648"/>
            <a:ext cx="2448272" cy="716196"/>
          </a:xfrm>
          <a:prstGeom prst="rect">
            <a:avLst/>
          </a:prstGeom>
        </p:spPr>
      </p:pic>
      <p:sp>
        <p:nvSpPr>
          <p:cNvPr id="15" name="Zástupný symbol pro text 14"/>
          <p:cNvSpPr>
            <a:spLocks noGrp="1"/>
          </p:cNvSpPr>
          <p:nvPr>
            <p:ph type="body" sz="quarter" idx="10" hasCustomPrompt="1"/>
          </p:nvPr>
        </p:nvSpPr>
        <p:spPr>
          <a:xfrm>
            <a:off x="683568" y="1674740"/>
            <a:ext cx="8229600" cy="340166"/>
          </a:xfrm>
        </p:spPr>
        <p:txBody>
          <a:bodyPr lIns="0">
            <a:noAutofit/>
          </a:bodyPr>
          <a:lstStyle>
            <a:lvl1pPr marL="0" indent="0">
              <a:spcBef>
                <a:spcPts val="0"/>
              </a:spcBef>
              <a:buNone/>
              <a:defRPr sz="2000">
                <a:solidFill>
                  <a:srgbClr val="C00000"/>
                </a:solidFill>
              </a:defRPr>
            </a:lvl1pPr>
          </a:lstStyle>
          <a:p>
            <a:pPr lvl="0"/>
            <a:r>
              <a:rPr lang="en-US" dirty="0" smtClean="0"/>
              <a:t>PODNADPIS</a:t>
            </a:r>
            <a:endParaRPr lang="cs-CZ" dirty="0"/>
          </a:p>
        </p:txBody>
      </p:sp>
    </p:spTree>
    <p:extLst>
      <p:ext uri="{BB962C8B-B14F-4D97-AF65-F5344CB8AC3E}">
        <p14:creationId xmlns:p14="http://schemas.microsoft.com/office/powerpoint/2010/main" val="200029461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0009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va obsahy">
    <p:spTree>
      <p:nvGrpSpPr>
        <p:cNvPr id="1" name=""/>
        <p:cNvGrpSpPr/>
        <p:nvPr/>
      </p:nvGrpSpPr>
      <p:grpSpPr>
        <a:xfrm>
          <a:off x="0" y="0"/>
          <a:ext cx="0" cy="0"/>
          <a:chOff x="0" y="0"/>
          <a:chExt cx="0" cy="0"/>
        </a:xfrm>
      </p:grpSpPr>
      <p:pic>
        <p:nvPicPr>
          <p:cNvPr id="13" name="Picture 2" descr="I:\LOGO NKÚ\_staré verze\NKU_LOGO 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6309320"/>
            <a:ext cx="543520" cy="383687"/>
          </a:xfrm>
          <a:prstGeom prst="rect">
            <a:avLst/>
          </a:prstGeom>
          <a:noFill/>
          <a:extLst>
            <a:ext uri="{909E8E84-426E-40DD-AFC4-6F175D3DCCD1}">
              <a14:hiddenFill xmlns:a14="http://schemas.microsoft.com/office/drawing/2010/main">
                <a:solidFill>
                  <a:srgbClr val="FFFFFF"/>
                </a:solidFill>
              </a14:hiddenFill>
            </a:ext>
          </a:extLst>
        </p:spPr>
      </p:pic>
      <p:sp>
        <p:nvSpPr>
          <p:cNvPr id="16" name="Nadpis 1"/>
          <p:cNvSpPr>
            <a:spLocks noGrp="1"/>
          </p:cNvSpPr>
          <p:nvPr>
            <p:ph type="title"/>
          </p:nvPr>
        </p:nvSpPr>
        <p:spPr>
          <a:xfrm>
            <a:off x="684213" y="125413"/>
            <a:ext cx="8229600" cy="1143000"/>
          </a:xfrm>
        </p:spPr>
        <p:txBody>
          <a:bodyPr>
            <a:noAutofit/>
          </a:bodyPr>
          <a:lstStyle>
            <a:lvl1pPr algn="l">
              <a:defRPr sz="3600">
                <a:solidFill>
                  <a:srgbClr val="004595"/>
                </a:solidFill>
              </a:defRPr>
            </a:lvl1pPr>
          </a:lstStyle>
          <a:p>
            <a:r>
              <a:rPr lang="cs-CZ" smtClean="0"/>
              <a:t>Kliknutím lze upravit styl.</a:t>
            </a:r>
            <a:endParaRPr lang="cs-CZ"/>
          </a:p>
        </p:txBody>
      </p:sp>
      <p:sp>
        <p:nvSpPr>
          <p:cNvPr id="17" name="Zástupný symbol pro obsah 2"/>
          <p:cNvSpPr>
            <a:spLocks noGrp="1"/>
          </p:cNvSpPr>
          <p:nvPr>
            <p:ph idx="1"/>
          </p:nvPr>
        </p:nvSpPr>
        <p:spPr>
          <a:xfrm>
            <a:off x="684213" y="1268760"/>
            <a:ext cx="4032448" cy="4896544"/>
          </a:xfrm>
        </p:spPr>
        <p:txBody>
          <a:bodyPr/>
          <a:lstStyle>
            <a:lvl1pPr marL="342900" indent="-342900">
              <a:buFontTx/>
              <a:buBlip>
                <a:blip r:embed="rId3"/>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19" name="Zástupný symbol pro obsah 2"/>
          <p:cNvSpPr>
            <a:spLocks noGrp="1"/>
          </p:cNvSpPr>
          <p:nvPr>
            <p:ph idx="13"/>
          </p:nvPr>
        </p:nvSpPr>
        <p:spPr>
          <a:xfrm>
            <a:off x="4860032" y="1268760"/>
            <a:ext cx="4032448" cy="4896544"/>
          </a:xfrm>
        </p:spPr>
        <p:txBody>
          <a:bodyPr/>
          <a:lstStyle>
            <a:lvl1pPr marL="342900" indent="-342900">
              <a:buFontTx/>
              <a:buBlip>
                <a:blip r:embed="rId3"/>
              </a:buBlip>
              <a:defRPr sz="2400">
                <a:latin typeface="Calibri Light" pitchFamily="34" charset="0"/>
              </a:defRPr>
            </a:lvl1pPr>
            <a:lvl2pPr marL="742950" indent="-285750">
              <a:buClr>
                <a:srgbClr val="004595"/>
              </a:buClr>
              <a:buFont typeface="Arial" pitchFamily="34" charset="0"/>
              <a:buChar char="•"/>
              <a:defRPr sz="2200">
                <a:latin typeface="Calibri Light" pitchFamily="34" charset="0"/>
              </a:defRPr>
            </a:lvl2pPr>
            <a:lvl3pPr marL="1143000" indent="-228600">
              <a:buClr>
                <a:srgbClr val="004595"/>
              </a:buClr>
              <a:buFont typeface="Wingdings" pitchFamily="2" charset="2"/>
              <a:buChar char="§"/>
              <a:defRPr sz="2000">
                <a:latin typeface="Calibri Light" pitchFamily="34" charset="0"/>
              </a:defRPr>
            </a:lvl3pPr>
            <a:lvl4pPr>
              <a:buClr>
                <a:srgbClr val="004595"/>
              </a:buClr>
              <a:tabLst/>
              <a:defRPr sz="1800">
                <a:latin typeface="Calibri Light" pitchFamily="34" charset="0"/>
              </a:defRPr>
            </a:lvl4pPr>
            <a:lvl5pP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cxnSp>
        <p:nvCxnSpPr>
          <p:cNvPr id="21" name="Přímá spojovací čára 19"/>
          <p:cNvCxnSpPr/>
          <p:nvPr userDrawn="1"/>
        </p:nvCxnSpPr>
        <p:spPr>
          <a:xfrm>
            <a:off x="8892480" y="6561344"/>
            <a:ext cx="0" cy="144000"/>
          </a:xfrm>
          <a:prstGeom prst="line">
            <a:avLst/>
          </a:prstGeom>
          <a:ln w="38100" cmpd="sng">
            <a:solidFill>
              <a:srgbClr val="BD2A33"/>
            </a:solidFill>
          </a:ln>
        </p:spPr>
        <p:style>
          <a:lnRef idx="1">
            <a:schemeClr val="accent1"/>
          </a:lnRef>
          <a:fillRef idx="0">
            <a:schemeClr val="accent1"/>
          </a:fillRef>
          <a:effectRef idx="0">
            <a:schemeClr val="accent1"/>
          </a:effectRef>
          <a:fontRef idx="minor">
            <a:schemeClr val="tx1"/>
          </a:fontRef>
        </p:style>
      </p:cxnSp>
      <p:sp>
        <p:nvSpPr>
          <p:cNvPr id="22" name="TextovéPole 21"/>
          <p:cNvSpPr txBox="1"/>
          <p:nvPr userDrawn="1"/>
        </p:nvSpPr>
        <p:spPr>
          <a:xfrm>
            <a:off x="7164288" y="6479455"/>
            <a:ext cx="1728192" cy="307777"/>
          </a:xfrm>
          <a:prstGeom prst="rect">
            <a:avLst/>
          </a:prstGeom>
          <a:noFill/>
        </p:spPr>
        <p:txBody>
          <a:bodyPr wrap="square" rtlCol="0">
            <a:spAutoFit/>
          </a:bodyPr>
          <a:lstStyle/>
          <a:p>
            <a:pPr algn="r"/>
            <a:fld id="{08FB7A43-E1B0-4E2F-8F48-9E8BE9B2FC4C}" type="slidenum">
              <a:rPr lang="cs-CZ" sz="1400" smtClean="0">
                <a:solidFill>
                  <a:srgbClr val="004595"/>
                </a:solidFill>
              </a:rPr>
              <a:pPr algn="r"/>
              <a:t>‹#›</a:t>
            </a:fld>
            <a:endParaRPr lang="cs-CZ" sz="1400" dirty="0">
              <a:solidFill>
                <a:srgbClr val="004595"/>
              </a:solidFill>
            </a:endParaRPr>
          </a:p>
        </p:txBody>
      </p:sp>
      <p:cxnSp>
        <p:nvCxnSpPr>
          <p:cNvPr id="23" name="Přímá spojovací čára 18"/>
          <p:cNvCxnSpPr/>
          <p:nvPr userDrawn="1"/>
        </p:nvCxnSpPr>
        <p:spPr>
          <a:xfrm>
            <a:off x="8460432" y="6561344"/>
            <a:ext cx="0" cy="144000"/>
          </a:xfrm>
          <a:prstGeom prst="line">
            <a:avLst/>
          </a:prstGeom>
          <a:ln w="12700" cmpd="sng">
            <a:solidFill>
              <a:srgbClr val="0045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7581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89928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71"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eurosai.org/en/databases/audi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rojekty.nku.cz/BIEPwr3e52xih8y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3" y="2420888"/>
            <a:ext cx="8229600" cy="864096"/>
          </a:xfrm>
        </p:spPr>
        <p:txBody>
          <a:bodyPr/>
          <a:lstStyle/>
          <a:p>
            <a:r>
              <a:rPr lang="en-US" dirty="0" smtClean="0"/>
              <a:t>Benchmarking Information Exchange project</a:t>
            </a:r>
            <a:endParaRPr lang="en-US" dirty="0"/>
          </a:p>
        </p:txBody>
      </p:sp>
      <p:sp>
        <p:nvSpPr>
          <p:cNvPr id="4" name="Zástupný symbol pro text 3"/>
          <p:cNvSpPr>
            <a:spLocks noGrp="1"/>
          </p:cNvSpPr>
          <p:nvPr>
            <p:ph type="body" sz="quarter" idx="10"/>
          </p:nvPr>
        </p:nvSpPr>
        <p:spPr/>
        <p:txBody>
          <a:bodyPr/>
          <a:lstStyle/>
          <a:p>
            <a:r>
              <a:rPr lang="cs-CZ" sz="1400" dirty="0" err="1" smtClean="0"/>
              <a:t>rome</a:t>
            </a:r>
            <a:r>
              <a:rPr lang="cs-CZ" sz="1400" dirty="0" smtClean="0"/>
              <a:t>, </a:t>
            </a:r>
            <a:br>
              <a:rPr lang="cs-CZ" sz="1400" dirty="0" smtClean="0"/>
            </a:br>
            <a:r>
              <a:rPr lang="cs-CZ" sz="1400" dirty="0" err="1" smtClean="0"/>
              <a:t>march</a:t>
            </a:r>
            <a:r>
              <a:rPr lang="cs-CZ" sz="1400" dirty="0" smtClean="0"/>
              <a:t> 2018</a:t>
            </a:r>
            <a:endParaRPr lang="cs-CZ" sz="1400" dirty="0"/>
          </a:p>
        </p:txBody>
      </p:sp>
      <p:pic>
        <p:nvPicPr>
          <p:cNvPr id="6" name="Obrázek 5"/>
          <p:cNvPicPr>
            <a:picLocks noChangeAspect="1"/>
          </p:cNvPicPr>
          <p:nvPr/>
        </p:nvPicPr>
        <p:blipFill>
          <a:blip r:embed="rId3"/>
          <a:stretch>
            <a:fillRect/>
          </a:stretch>
        </p:blipFill>
        <p:spPr>
          <a:xfrm>
            <a:off x="7452320" y="471504"/>
            <a:ext cx="1121761" cy="829128"/>
          </a:xfrm>
          <a:prstGeom prst="rect">
            <a:avLst/>
          </a:prstGeom>
        </p:spPr>
      </p:pic>
      <p:sp>
        <p:nvSpPr>
          <p:cNvPr id="7" name="Obdélník 6"/>
          <p:cNvSpPr/>
          <p:nvPr/>
        </p:nvSpPr>
        <p:spPr>
          <a:xfrm>
            <a:off x="684213" y="5013176"/>
            <a:ext cx="4572000" cy="375487"/>
          </a:xfrm>
          <a:prstGeom prst="rect">
            <a:avLst/>
          </a:prstGeom>
        </p:spPr>
        <p:txBody>
          <a:bodyPr>
            <a:spAutoFit/>
          </a:bodyPr>
          <a:lstStyle/>
          <a:p>
            <a:pPr>
              <a:lnSpc>
                <a:spcPct val="115000"/>
              </a:lnSpc>
              <a:spcAft>
                <a:spcPts val="1000"/>
              </a:spcAft>
            </a:pPr>
            <a:r>
              <a:rPr lang="cs-CZ" sz="16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WORKING </a:t>
            </a:r>
            <a:r>
              <a:rPr lang="cs-CZ" sz="160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GROUP ON </a:t>
            </a:r>
            <a:r>
              <a:rPr lang="cs-CZ" sz="16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KEY NATIONAL INDICATORS</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ovéPole 8"/>
          <p:cNvSpPr txBox="1"/>
          <p:nvPr/>
        </p:nvSpPr>
        <p:spPr>
          <a:xfrm>
            <a:off x="5076056" y="692696"/>
            <a:ext cx="2303386" cy="646331"/>
          </a:xfrm>
          <a:prstGeom prst="rect">
            <a:avLst/>
          </a:prstGeom>
          <a:noFill/>
        </p:spPr>
        <p:txBody>
          <a:bodyPr wrap="none" rtlCol="0">
            <a:spAutoFit/>
          </a:bodyPr>
          <a:lstStyle/>
          <a:p>
            <a:pPr algn="r"/>
            <a:r>
              <a:rPr lang="en-US" dirty="0">
                <a:solidFill>
                  <a:srgbClr val="004595"/>
                </a:solidFill>
              </a:rPr>
              <a:t>Supreme Audit Office </a:t>
            </a:r>
            <a:r>
              <a:rPr lang="cs-CZ" dirty="0" smtClean="0">
                <a:solidFill>
                  <a:srgbClr val="004595"/>
                </a:solidFill>
              </a:rPr>
              <a:t/>
            </a:r>
            <a:br>
              <a:rPr lang="cs-CZ" dirty="0" smtClean="0">
                <a:solidFill>
                  <a:srgbClr val="004595"/>
                </a:solidFill>
              </a:rPr>
            </a:br>
            <a:r>
              <a:rPr lang="en-US" dirty="0" smtClean="0">
                <a:solidFill>
                  <a:srgbClr val="004595"/>
                </a:solidFill>
              </a:rPr>
              <a:t>of </a:t>
            </a:r>
            <a:r>
              <a:rPr lang="en-US" dirty="0">
                <a:solidFill>
                  <a:srgbClr val="004595"/>
                </a:solidFill>
              </a:rPr>
              <a:t>the Slovak Republic </a:t>
            </a:r>
          </a:p>
        </p:txBody>
      </p:sp>
      <p:sp>
        <p:nvSpPr>
          <p:cNvPr id="10" name="Zástupný symbol pro text 9"/>
          <p:cNvSpPr>
            <a:spLocks noGrp="1"/>
          </p:cNvSpPr>
          <p:nvPr>
            <p:ph type="body" idx="1"/>
          </p:nvPr>
        </p:nvSpPr>
        <p:spPr>
          <a:xfrm>
            <a:off x="684213" y="3429000"/>
            <a:ext cx="8208912" cy="933150"/>
          </a:xfrm>
        </p:spPr>
        <p:txBody>
          <a:bodyPr/>
          <a:lstStyle/>
          <a:p>
            <a:r>
              <a:rPr lang="cs-CZ" b="0" dirty="0" smtClean="0">
                <a:solidFill>
                  <a:srgbClr val="C00000"/>
                </a:solidFill>
                <a:latin typeface="+mn-lt"/>
              </a:rPr>
              <a:t>Jana Juriová</a:t>
            </a:r>
          </a:p>
          <a:p>
            <a:r>
              <a:rPr lang="cs-CZ" b="0" dirty="0" err="1">
                <a:solidFill>
                  <a:srgbClr val="C00000"/>
                </a:solidFill>
                <a:latin typeface="+mn-lt"/>
              </a:rPr>
              <a:t>a</a:t>
            </a:r>
            <a:r>
              <a:rPr lang="cs-CZ" b="0" dirty="0" err="1" smtClean="0">
                <a:solidFill>
                  <a:srgbClr val="C00000"/>
                </a:solidFill>
                <a:latin typeface="+mn-lt"/>
              </a:rPr>
              <a:t>nalytical</a:t>
            </a:r>
            <a:r>
              <a:rPr lang="cs-CZ" b="0" dirty="0" smtClean="0">
                <a:solidFill>
                  <a:srgbClr val="C00000"/>
                </a:solidFill>
                <a:latin typeface="+mn-lt"/>
              </a:rPr>
              <a:t> department, SAO SR</a:t>
            </a:r>
          </a:p>
        </p:txBody>
      </p:sp>
    </p:spTree>
    <p:extLst>
      <p:ext uri="{BB962C8B-B14F-4D97-AF65-F5344CB8AC3E}">
        <p14:creationId xmlns:p14="http://schemas.microsoft.com/office/powerpoint/2010/main" val="46767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347864" y="605261"/>
            <a:ext cx="8229600" cy="667835"/>
          </a:xfrm>
        </p:spPr>
        <p:txBody>
          <a:bodyPr/>
          <a:lstStyle/>
          <a:p>
            <a:r>
              <a:rPr lang="en-US" dirty="0"/>
              <a:t>Unlimited areas of comparison</a:t>
            </a:r>
          </a:p>
        </p:txBody>
      </p:sp>
      <p:graphicFrame>
        <p:nvGraphicFramePr>
          <p:cNvPr id="5" name="Zástupný symbol pro obsah 3"/>
          <p:cNvGraphicFramePr>
            <a:graphicFrameLocks noGrp="1"/>
          </p:cNvGraphicFramePr>
          <p:nvPr>
            <p:extLst>
              <p:ext uri="{D42A27DB-BD31-4B8C-83A1-F6EECF244321}">
                <p14:modId xmlns:p14="http://schemas.microsoft.com/office/powerpoint/2010/main" val="2740578793"/>
              </p:ext>
            </p:extLst>
          </p:nvPr>
        </p:nvGraphicFramePr>
        <p:xfrm>
          <a:off x="899592" y="1556792"/>
          <a:ext cx="8535686" cy="482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751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40768"/>
            <a:ext cx="8496944" cy="667835"/>
          </a:xfrm>
        </p:spPr>
        <p:txBody>
          <a:bodyPr/>
          <a:lstStyle/>
          <a:p>
            <a:r>
              <a:rPr lang="en-GB" dirty="0" smtClean="0"/>
              <a:t>Area of comparison: </a:t>
            </a:r>
            <a:r>
              <a:rPr lang="cs-CZ" dirty="0" err="1" smtClean="0"/>
              <a:t>Government</a:t>
            </a:r>
            <a:r>
              <a:rPr lang="cs-CZ" dirty="0" smtClean="0"/>
              <a:t> </a:t>
            </a:r>
            <a:r>
              <a:rPr lang="en-GB" dirty="0" smtClean="0"/>
              <a:t>Real </a:t>
            </a:r>
            <a:r>
              <a:rPr lang="cs-CZ" dirty="0" smtClean="0"/>
              <a:t>E</a:t>
            </a:r>
            <a:r>
              <a:rPr lang="en-GB" dirty="0" smtClean="0"/>
              <a:t>state </a:t>
            </a:r>
            <a:endParaRPr lang="en-GB" dirty="0"/>
          </a:p>
        </p:txBody>
      </p:sp>
      <p:sp>
        <p:nvSpPr>
          <p:cNvPr id="3" name="Zástupný symbol pro obsah 2"/>
          <p:cNvSpPr>
            <a:spLocks noGrp="1"/>
          </p:cNvSpPr>
          <p:nvPr>
            <p:ph idx="1"/>
          </p:nvPr>
        </p:nvSpPr>
        <p:spPr>
          <a:xfrm>
            <a:off x="755576" y="2564904"/>
            <a:ext cx="7776864" cy="4104456"/>
          </a:xfrm>
        </p:spPr>
        <p:txBody>
          <a:bodyPr>
            <a:normAutofit/>
          </a:bodyPr>
          <a:lstStyle/>
          <a:p>
            <a:r>
              <a:rPr lang="en-GB" dirty="0" smtClean="0"/>
              <a:t>Sub-area: Management of utilisation of buildings </a:t>
            </a:r>
            <a:r>
              <a:rPr lang="cs-CZ" dirty="0" smtClean="0"/>
              <a:t>                </a:t>
            </a:r>
            <a:r>
              <a:rPr lang="en-GB" dirty="0" smtClean="0"/>
              <a:t>by government departments and agencies</a:t>
            </a:r>
          </a:p>
          <a:p>
            <a:r>
              <a:rPr lang="en-GB" dirty="0" smtClean="0"/>
              <a:t>A</a:t>
            </a:r>
            <a:r>
              <a:rPr lang="sk-SK" dirty="0" err="1" smtClean="0"/>
              <a:t>udit</a:t>
            </a:r>
            <a:r>
              <a:rPr lang="sk-SK" dirty="0" smtClean="0"/>
              <a:t> of SAO CR in 2017</a:t>
            </a:r>
            <a:endParaRPr lang="en-GB" sz="2000" dirty="0" smtClean="0"/>
          </a:p>
          <a:p>
            <a:r>
              <a:rPr lang="en-GB" sz="2000" dirty="0"/>
              <a:t>Data collection not limited to V4+2</a:t>
            </a:r>
          </a:p>
          <a:p>
            <a:r>
              <a:rPr lang="en-GB" sz="2000" dirty="0"/>
              <a:t>Draft be</a:t>
            </a:r>
            <a:r>
              <a:rPr lang="cs-CZ" sz="2000" dirty="0"/>
              <a:t>n</a:t>
            </a:r>
            <a:r>
              <a:rPr lang="en-GB" sz="2000" dirty="0" err="1"/>
              <a:t>chmarking</a:t>
            </a:r>
            <a:r>
              <a:rPr lang="en-GB" sz="2000" dirty="0"/>
              <a:t> methodology designed and shared</a:t>
            </a:r>
          </a:p>
          <a:p>
            <a:r>
              <a:rPr lang="en-GB" sz="2000" dirty="0"/>
              <a:t>KPIs identified and set</a:t>
            </a:r>
          </a:p>
          <a:p>
            <a:r>
              <a:rPr lang="en-GB" sz="2000" dirty="0"/>
              <a:t>Benchmark value for the KPIs learnt </a:t>
            </a:r>
          </a:p>
          <a:p>
            <a:pPr marL="0" indent="0">
              <a:buNone/>
            </a:pPr>
            <a:endParaRPr lang="en-US" sz="2000" dirty="0"/>
          </a:p>
        </p:txBody>
      </p:sp>
    </p:spTree>
    <p:extLst>
      <p:ext uri="{BB962C8B-B14F-4D97-AF65-F5344CB8AC3E}">
        <p14:creationId xmlns:p14="http://schemas.microsoft.com/office/powerpoint/2010/main" val="358148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79912" y="116632"/>
            <a:ext cx="11305256" cy="1584176"/>
          </a:xfrm>
        </p:spPr>
        <p:txBody>
          <a:bodyPr/>
          <a:lstStyle/>
          <a:p>
            <a:r>
              <a:rPr lang="sk-SK" sz="2800" dirty="0" smtClean="0"/>
              <a:t>E</a:t>
            </a:r>
            <a:r>
              <a:rPr lang="en-US" sz="2800" dirty="0" err="1" smtClean="0"/>
              <a:t>xpenditure</a:t>
            </a:r>
            <a:r>
              <a:rPr lang="en-US" sz="2800" dirty="0" smtClean="0"/>
              <a:t> </a:t>
            </a:r>
            <a:r>
              <a:rPr lang="en-US" sz="2800" dirty="0"/>
              <a:t>on the operation </a:t>
            </a:r>
            <a:r>
              <a:rPr lang="en-US" sz="2800" dirty="0" smtClean="0"/>
              <a:t>and</a:t>
            </a:r>
            <a:r>
              <a:rPr lang="sk-SK" sz="2800" dirty="0" smtClean="0"/>
              <a:t/>
            </a:r>
            <a:br>
              <a:rPr lang="sk-SK" sz="2800" dirty="0" smtClean="0"/>
            </a:br>
            <a:r>
              <a:rPr lang="en-US" sz="2800" dirty="0" smtClean="0"/>
              <a:t>the use </a:t>
            </a:r>
            <a:r>
              <a:rPr lang="en-US" sz="2800" dirty="0"/>
              <a:t>of immovable property</a:t>
            </a:r>
            <a:endParaRPr lang="en-GB" sz="3000" dirty="0"/>
          </a:p>
        </p:txBody>
      </p:sp>
      <p:sp>
        <p:nvSpPr>
          <p:cNvPr id="3" name="Zástupný symbol pro obsah 2"/>
          <p:cNvSpPr>
            <a:spLocks noGrp="1"/>
          </p:cNvSpPr>
          <p:nvPr>
            <p:ph idx="1"/>
          </p:nvPr>
        </p:nvSpPr>
        <p:spPr/>
        <p:txBody>
          <a:bodyPr>
            <a:normAutofit/>
          </a:bodyPr>
          <a:lstStyle/>
          <a:p>
            <a:pPr>
              <a:spcAft>
                <a:spcPts val="1200"/>
              </a:spcAft>
            </a:pPr>
            <a:r>
              <a:rPr lang="en-US" dirty="0"/>
              <a:t>Data source – Central register of administrative buildings</a:t>
            </a:r>
          </a:p>
          <a:p>
            <a:r>
              <a:rPr lang="en-US" dirty="0"/>
              <a:t>Results of international comparison</a:t>
            </a:r>
          </a:p>
          <a:p>
            <a:pPr lvl="1"/>
            <a:r>
              <a:rPr lang="en-US" dirty="0"/>
              <a:t>Benchmarking strategic level</a:t>
            </a:r>
          </a:p>
          <a:p>
            <a:pPr lvl="1">
              <a:spcAft>
                <a:spcPts val="1200"/>
              </a:spcAft>
            </a:pPr>
            <a:r>
              <a:rPr lang="en-US" dirty="0"/>
              <a:t>Benchmarking operational level</a:t>
            </a:r>
          </a:p>
          <a:p>
            <a:r>
              <a:rPr lang="en-US" dirty="0"/>
              <a:t>Process of cooperation</a:t>
            </a:r>
          </a:p>
          <a:p>
            <a:pPr lvl="1"/>
            <a:r>
              <a:rPr lang="en-US" dirty="0"/>
              <a:t>Desk Research</a:t>
            </a:r>
          </a:p>
          <a:p>
            <a:pPr lvl="1"/>
            <a:r>
              <a:rPr lang="en-US" dirty="0"/>
              <a:t>Questionnaire to SAIs</a:t>
            </a:r>
          </a:p>
          <a:p>
            <a:pPr lvl="1"/>
            <a:r>
              <a:rPr lang="en-US" dirty="0"/>
              <a:t>Communication with SAIs to specify the information</a:t>
            </a:r>
          </a:p>
        </p:txBody>
      </p:sp>
    </p:spTree>
    <p:extLst>
      <p:ext uri="{BB962C8B-B14F-4D97-AF65-F5344CB8AC3E}">
        <p14:creationId xmlns:p14="http://schemas.microsoft.com/office/powerpoint/2010/main" val="62510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67944" y="188640"/>
            <a:ext cx="11305256" cy="1584176"/>
          </a:xfrm>
        </p:spPr>
        <p:txBody>
          <a:bodyPr/>
          <a:lstStyle/>
          <a:p>
            <a:r>
              <a:rPr lang="en-US" sz="2800" dirty="0"/>
              <a:t>Key </a:t>
            </a:r>
            <a:r>
              <a:rPr lang="sk-SK" sz="2800" dirty="0" smtClean="0"/>
              <a:t>P</a:t>
            </a:r>
            <a:r>
              <a:rPr lang="en-US" sz="2800" dirty="0" err="1" smtClean="0"/>
              <a:t>erformance</a:t>
            </a:r>
            <a:r>
              <a:rPr lang="en-US" sz="2800" dirty="0" smtClean="0"/>
              <a:t> </a:t>
            </a:r>
            <a:r>
              <a:rPr lang="sk-SK" sz="2800" dirty="0" smtClean="0"/>
              <a:t>I</a:t>
            </a:r>
            <a:r>
              <a:rPr lang="en-US" sz="2800" dirty="0" err="1" smtClean="0"/>
              <a:t>ndicators</a:t>
            </a:r>
            <a:endParaRPr lang="en-GB" sz="3000" dirty="0"/>
          </a:p>
        </p:txBody>
      </p:sp>
      <p:pic>
        <p:nvPicPr>
          <p:cNvPr id="5" name="Obrázek 6"/>
          <p:cNvPicPr>
            <a:picLocks noChangeAspect="1"/>
          </p:cNvPicPr>
          <p:nvPr/>
        </p:nvPicPr>
        <p:blipFill rotWithShape="1">
          <a:blip r:embed="rId3"/>
          <a:srcRect l="2" t="11779" r="8384" b="7021"/>
          <a:stretch/>
        </p:blipFill>
        <p:spPr>
          <a:xfrm>
            <a:off x="392276" y="1484784"/>
            <a:ext cx="8521537" cy="4392488"/>
          </a:xfrm>
          <a:prstGeom prst="rect">
            <a:avLst/>
          </a:prstGeom>
        </p:spPr>
      </p:pic>
    </p:spTree>
    <p:extLst>
      <p:ext uri="{BB962C8B-B14F-4D97-AF65-F5344CB8AC3E}">
        <p14:creationId xmlns:p14="http://schemas.microsoft.com/office/powerpoint/2010/main" val="4069437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268760"/>
            <a:ext cx="8496944" cy="1368152"/>
          </a:xfrm>
        </p:spPr>
        <p:txBody>
          <a:bodyPr/>
          <a:lstStyle/>
          <a:p>
            <a:r>
              <a:rPr lang="en-GB" dirty="0" smtClean="0"/>
              <a:t>Area of comparison: </a:t>
            </a:r>
            <a:r>
              <a:rPr lang="sk-SK" dirty="0" err="1"/>
              <a:t>Animal</a:t>
            </a:r>
            <a:r>
              <a:rPr lang="sk-SK" dirty="0"/>
              <a:t> and </a:t>
            </a:r>
            <a:r>
              <a:rPr lang="sk-SK" dirty="0" err="1"/>
              <a:t>Plant</a:t>
            </a:r>
            <a:r>
              <a:rPr lang="sk-SK" dirty="0"/>
              <a:t> </a:t>
            </a:r>
            <a:r>
              <a:rPr lang="sk-SK" dirty="0" err="1"/>
              <a:t>Production</a:t>
            </a:r>
            <a:endParaRPr lang="en-GB" dirty="0"/>
          </a:p>
        </p:txBody>
      </p:sp>
      <p:sp>
        <p:nvSpPr>
          <p:cNvPr id="3" name="Zástupný symbol pro obsah 2"/>
          <p:cNvSpPr>
            <a:spLocks noGrp="1"/>
          </p:cNvSpPr>
          <p:nvPr>
            <p:ph idx="1"/>
          </p:nvPr>
        </p:nvSpPr>
        <p:spPr>
          <a:xfrm>
            <a:off x="899592" y="2852936"/>
            <a:ext cx="7776864" cy="4104456"/>
          </a:xfrm>
        </p:spPr>
        <p:txBody>
          <a:bodyPr>
            <a:normAutofit/>
          </a:bodyPr>
          <a:lstStyle/>
          <a:p>
            <a:r>
              <a:rPr lang="en-US" dirty="0"/>
              <a:t>Structure of direct payments (sets of indicators from EU, %) + national sets of indicators – which is the best practice for indicators and open question about different other forms of support</a:t>
            </a:r>
          </a:p>
          <a:p>
            <a:r>
              <a:rPr lang="en-US" dirty="0"/>
              <a:t>The amount of contributions from state budget for particular countries (value added)</a:t>
            </a:r>
          </a:p>
          <a:p>
            <a:r>
              <a:rPr lang="en-US" dirty="0"/>
              <a:t>The amount of subsidy per 1 animal on average</a:t>
            </a:r>
          </a:p>
          <a:p>
            <a:pPr marL="0" indent="0">
              <a:buNone/>
            </a:pPr>
            <a:endParaRPr lang="en-US" sz="2000" dirty="0"/>
          </a:p>
        </p:txBody>
      </p:sp>
    </p:spTree>
    <p:extLst>
      <p:ext uri="{BB962C8B-B14F-4D97-AF65-F5344CB8AC3E}">
        <p14:creationId xmlns:p14="http://schemas.microsoft.com/office/powerpoint/2010/main" val="61423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661" y="1412776"/>
            <a:ext cx="8496944" cy="667835"/>
          </a:xfrm>
        </p:spPr>
        <p:txBody>
          <a:bodyPr/>
          <a:lstStyle/>
          <a:p>
            <a:r>
              <a:rPr lang="en-GB" sz="3200" dirty="0" smtClean="0"/>
              <a:t>Area of comparison: Building-up, reconstruction and maintenance of roads</a:t>
            </a:r>
            <a:endParaRPr lang="en-GB" sz="3200" dirty="0"/>
          </a:p>
        </p:txBody>
      </p:sp>
      <p:sp>
        <p:nvSpPr>
          <p:cNvPr id="3" name="Zástupný symbol pro obsah 2"/>
          <p:cNvSpPr>
            <a:spLocks noGrp="1"/>
          </p:cNvSpPr>
          <p:nvPr>
            <p:ph idx="1"/>
          </p:nvPr>
        </p:nvSpPr>
        <p:spPr>
          <a:xfrm>
            <a:off x="755576" y="2492896"/>
            <a:ext cx="7776864" cy="4104456"/>
          </a:xfrm>
        </p:spPr>
        <p:txBody>
          <a:bodyPr>
            <a:normAutofit/>
          </a:bodyPr>
          <a:lstStyle/>
          <a:p>
            <a:pPr algn="just"/>
            <a:r>
              <a:rPr lang="en-GB" sz="2000" dirty="0" smtClean="0"/>
              <a:t>Sub-area: Expenditures on bridges construction works and their maintenance</a:t>
            </a:r>
            <a:r>
              <a:rPr lang="sk-SK" sz="2000" dirty="0" smtClean="0"/>
              <a:t> –</a:t>
            </a:r>
            <a:r>
              <a:rPr lang="sk-SK" sz="2000" dirty="0" err="1" smtClean="0"/>
              <a:t>proposal</a:t>
            </a:r>
            <a:r>
              <a:rPr lang="sk-SK" sz="2000" dirty="0" smtClean="0"/>
              <a:t> of SAO SR</a:t>
            </a:r>
            <a:endParaRPr lang="en-GB" sz="2000" dirty="0" smtClean="0"/>
          </a:p>
          <a:p>
            <a:pPr algn="just"/>
            <a:r>
              <a:rPr lang="en-GB" sz="2000" dirty="0" smtClean="0"/>
              <a:t>DESK REVIEW (SAO SR)</a:t>
            </a:r>
            <a:r>
              <a:rPr lang="sk-SK" sz="2000" dirty="0" smtClean="0"/>
              <a:t> – </a:t>
            </a:r>
            <a:r>
              <a:rPr lang="sk-SK" sz="2000" dirty="0" err="1" smtClean="0"/>
              <a:t>bridges</a:t>
            </a:r>
            <a:r>
              <a:rPr lang="sk-SK" sz="2000" dirty="0" smtClean="0"/>
              <a:t> on </a:t>
            </a:r>
            <a:r>
              <a:rPr lang="sk-SK" sz="2000" dirty="0" err="1" smtClean="0"/>
              <a:t>the</a:t>
            </a:r>
            <a:r>
              <a:rPr lang="sk-SK" sz="2000" dirty="0" smtClean="0"/>
              <a:t> </a:t>
            </a:r>
            <a:r>
              <a:rPr lang="sk-SK" sz="2000" dirty="0" err="1" smtClean="0"/>
              <a:t>roads</a:t>
            </a:r>
            <a:r>
              <a:rPr lang="sk-SK" sz="2000" dirty="0" smtClean="0"/>
              <a:t> of 2nd and 3rd </a:t>
            </a:r>
            <a:r>
              <a:rPr lang="sk-SK" sz="2000" dirty="0" err="1" smtClean="0"/>
              <a:t>class</a:t>
            </a:r>
            <a:endParaRPr lang="sk-SK" sz="2000" dirty="0" smtClean="0"/>
          </a:p>
          <a:p>
            <a:pPr algn="just"/>
            <a:r>
              <a:rPr lang="sk-SK" sz="2000" dirty="0" smtClean="0"/>
              <a:t>AUDIT (SAO CR) – </a:t>
            </a:r>
            <a:r>
              <a:rPr lang="sk-SK" sz="2000" dirty="0" err="1" smtClean="0"/>
              <a:t>mainly</a:t>
            </a:r>
            <a:r>
              <a:rPr lang="sk-SK" sz="2000" dirty="0" smtClean="0"/>
              <a:t> </a:t>
            </a:r>
            <a:r>
              <a:rPr lang="sk-SK" sz="2000" dirty="0" err="1" smtClean="0"/>
              <a:t>roads</a:t>
            </a:r>
            <a:r>
              <a:rPr lang="sk-SK" sz="2000" dirty="0" smtClean="0"/>
              <a:t> of 2nd and 3rd </a:t>
            </a:r>
            <a:r>
              <a:rPr lang="sk-SK" sz="2000" dirty="0" err="1" smtClean="0"/>
              <a:t>class</a:t>
            </a:r>
            <a:r>
              <a:rPr lang="sk-SK" sz="2000" dirty="0" smtClean="0"/>
              <a:t>, </a:t>
            </a:r>
            <a:r>
              <a:rPr lang="sk-SK" sz="2000" dirty="0" err="1" smtClean="0"/>
              <a:t>but</a:t>
            </a:r>
            <a:r>
              <a:rPr lang="sk-SK" sz="2000" dirty="0" smtClean="0"/>
              <a:t> </a:t>
            </a:r>
            <a:r>
              <a:rPr lang="sk-SK" sz="2000" dirty="0" err="1" smtClean="0"/>
              <a:t>included</a:t>
            </a:r>
            <a:r>
              <a:rPr lang="sk-SK" sz="2000" dirty="0" smtClean="0"/>
              <a:t> 5 </a:t>
            </a:r>
            <a:r>
              <a:rPr lang="sk-SK" sz="2000" dirty="0" err="1" smtClean="0"/>
              <a:t>projects</a:t>
            </a:r>
            <a:r>
              <a:rPr lang="sk-SK" sz="2000" dirty="0" smtClean="0"/>
              <a:t> </a:t>
            </a:r>
            <a:r>
              <a:rPr lang="sk-SK" sz="2000" dirty="0" err="1" smtClean="0"/>
              <a:t>for</a:t>
            </a:r>
            <a:r>
              <a:rPr lang="sk-SK" sz="2000" dirty="0" smtClean="0"/>
              <a:t> </a:t>
            </a:r>
            <a:r>
              <a:rPr lang="sk-SK" sz="2000" dirty="0" err="1" smtClean="0"/>
              <a:t>bridges</a:t>
            </a:r>
            <a:endParaRPr lang="en-GB" sz="2000" dirty="0" smtClean="0"/>
          </a:p>
          <a:p>
            <a:pPr algn="just"/>
            <a:r>
              <a:rPr lang="en-GB" sz="2000" dirty="0" smtClean="0"/>
              <a:t>Benchmarking cover performance KPI (costs) and processes</a:t>
            </a:r>
            <a:endParaRPr lang="en-GB" sz="2000" dirty="0" smtClean="0">
              <a:solidFill>
                <a:srgbClr val="FF0000"/>
              </a:solidFill>
            </a:endParaRPr>
          </a:p>
          <a:p>
            <a:pPr algn="just"/>
            <a:r>
              <a:rPr lang="en-GB" sz="2000" dirty="0" smtClean="0"/>
              <a:t>Information and data collection reduced on </a:t>
            </a:r>
            <a:r>
              <a:rPr lang="en-GB" sz="2000" dirty="0" err="1" smtClean="0"/>
              <a:t>Czechia</a:t>
            </a:r>
            <a:r>
              <a:rPr lang="en-GB" sz="2000" dirty="0" smtClean="0"/>
              <a:t> and Slovakia</a:t>
            </a:r>
          </a:p>
          <a:p>
            <a:pPr algn="just"/>
            <a:r>
              <a:rPr lang="en-GB" sz="2000" dirty="0" smtClean="0"/>
              <a:t>Benchmarking methodology still in progress</a:t>
            </a:r>
            <a:endParaRPr lang="en-GB" sz="2000" dirty="0" smtClean="0">
              <a:solidFill>
                <a:srgbClr val="FF0000"/>
              </a:solidFill>
            </a:endParaRPr>
          </a:p>
          <a:p>
            <a:pPr algn="just"/>
            <a:r>
              <a:rPr lang="en-GB" sz="2000" dirty="0" smtClean="0"/>
              <a:t>KPIs</a:t>
            </a:r>
            <a:r>
              <a:rPr lang="sk-SK" sz="2000" dirty="0" smtClean="0"/>
              <a:t>: </a:t>
            </a:r>
            <a:r>
              <a:rPr lang="sk-SK" sz="2000" dirty="0" err="1" smtClean="0"/>
              <a:t>sources</a:t>
            </a:r>
            <a:r>
              <a:rPr lang="sk-SK" sz="2000" dirty="0" smtClean="0"/>
              <a:t> of </a:t>
            </a:r>
            <a:r>
              <a:rPr lang="sk-SK" sz="2000" dirty="0" err="1" smtClean="0"/>
              <a:t>financing</a:t>
            </a:r>
            <a:r>
              <a:rPr lang="sk-SK" sz="2000" dirty="0" smtClean="0"/>
              <a:t>, state of </a:t>
            </a:r>
            <a:r>
              <a:rPr lang="sk-SK" sz="2000" dirty="0" err="1" smtClean="0"/>
              <a:t>the</a:t>
            </a:r>
            <a:r>
              <a:rPr lang="sk-SK" sz="2000" dirty="0" smtClean="0"/>
              <a:t> </a:t>
            </a:r>
            <a:r>
              <a:rPr lang="sk-SK" sz="2000" dirty="0" err="1" smtClean="0"/>
              <a:t>roads</a:t>
            </a:r>
            <a:r>
              <a:rPr lang="sk-SK" sz="2000" dirty="0" smtClean="0"/>
              <a:t> in 2016</a:t>
            </a:r>
            <a:r>
              <a:rPr lang="en-GB" sz="2000" dirty="0" smtClean="0"/>
              <a:t> and </a:t>
            </a:r>
            <a:r>
              <a:rPr lang="sk-SK" sz="2000" dirty="0" err="1" smtClean="0"/>
              <a:t>processes</a:t>
            </a:r>
            <a:r>
              <a:rPr lang="sk-SK" sz="2000" dirty="0" smtClean="0"/>
              <a:t> are </a:t>
            </a:r>
            <a:r>
              <a:rPr lang="en-GB" sz="2000" dirty="0" smtClean="0"/>
              <a:t>benchmarked</a:t>
            </a:r>
            <a:endParaRPr lang="en-GB" sz="2000" dirty="0" smtClean="0">
              <a:solidFill>
                <a:srgbClr val="FF0000"/>
              </a:solidFill>
            </a:endParaRPr>
          </a:p>
          <a:p>
            <a:pPr marL="0" indent="0" algn="just">
              <a:buNone/>
            </a:pPr>
            <a:endParaRPr lang="en-US" sz="2000" dirty="0"/>
          </a:p>
        </p:txBody>
      </p:sp>
    </p:spTree>
    <p:extLst>
      <p:ext uri="{BB962C8B-B14F-4D97-AF65-F5344CB8AC3E}">
        <p14:creationId xmlns:p14="http://schemas.microsoft.com/office/powerpoint/2010/main" val="2908098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8128" y="1419024"/>
            <a:ext cx="8229600" cy="667835"/>
          </a:xfrm>
        </p:spPr>
        <p:txBody>
          <a:bodyPr/>
          <a:lstStyle/>
          <a:p>
            <a:r>
              <a:rPr lang="sk-SK" dirty="0" smtClean="0"/>
              <a:t>FUTURE COOPERATION AND CHALLENGES</a:t>
            </a:r>
            <a:endParaRPr lang="en-US" dirty="0"/>
          </a:p>
        </p:txBody>
      </p:sp>
      <p:sp>
        <p:nvSpPr>
          <p:cNvPr id="3" name="Zástupný objekt pre text 2"/>
          <p:cNvSpPr>
            <a:spLocks noGrp="1"/>
          </p:cNvSpPr>
          <p:nvPr>
            <p:ph type="body" sz="quarter" idx="10"/>
          </p:nvPr>
        </p:nvSpPr>
        <p:spPr>
          <a:xfrm>
            <a:off x="728543" y="5733256"/>
            <a:ext cx="8229600" cy="340166"/>
          </a:xfrm>
        </p:spPr>
        <p:txBody>
          <a:bodyPr/>
          <a:lstStyle/>
          <a:p>
            <a:r>
              <a:rPr lang="sk-SK" dirty="0" err="1" smtClean="0"/>
              <a:t>Estonia</a:t>
            </a:r>
            <a:r>
              <a:rPr lang="sk-SK" dirty="0" smtClean="0"/>
              <a:t>, </a:t>
            </a:r>
            <a:r>
              <a:rPr lang="sk-SK" dirty="0" err="1" smtClean="0"/>
              <a:t>Poland</a:t>
            </a:r>
            <a:r>
              <a:rPr lang="sk-SK" dirty="0" smtClean="0"/>
              <a:t> – </a:t>
            </a:r>
            <a:r>
              <a:rPr lang="sk-SK" dirty="0" err="1" smtClean="0"/>
              <a:t>expected</a:t>
            </a:r>
            <a:r>
              <a:rPr lang="sk-SK" dirty="0" smtClean="0"/>
              <a:t> </a:t>
            </a:r>
            <a:r>
              <a:rPr lang="sk-SK" dirty="0" err="1" smtClean="0"/>
              <a:t>communication</a:t>
            </a:r>
            <a:r>
              <a:rPr lang="sk-SK" dirty="0" smtClean="0"/>
              <a:t> of SAO CR, </a:t>
            </a:r>
            <a:r>
              <a:rPr lang="sk-SK" dirty="0" err="1" smtClean="0"/>
              <a:t>effort</a:t>
            </a:r>
            <a:r>
              <a:rPr lang="sk-SK" dirty="0" smtClean="0"/>
              <a:t> to </a:t>
            </a:r>
            <a:r>
              <a:rPr lang="sk-SK" dirty="0" err="1" smtClean="0"/>
              <a:t>join</a:t>
            </a:r>
            <a:r>
              <a:rPr lang="sk-SK" dirty="0" smtClean="0"/>
              <a:t> BIEP</a:t>
            </a:r>
            <a:endParaRPr lang="sk-SK" dirty="0"/>
          </a:p>
        </p:txBody>
      </p:sp>
      <p:sp>
        <p:nvSpPr>
          <p:cNvPr id="4" name="BlokTextu 3"/>
          <p:cNvSpPr txBox="1"/>
          <p:nvPr/>
        </p:nvSpPr>
        <p:spPr>
          <a:xfrm>
            <a:off x="971600" y="2336162"/>
            <a:ext cx="7200800" cy="4524315"/>
          </a:xfrm>
          <a:prstGeom prst="rect">
            <a:avLst/>
          </a:prstGeom>
          <a:noFill/>
        </p:spPr>
        <p:txBody>
          <a:bodyPr wrap="square" rtlCol="0">
            <a:spAutoFit/>
          </a:bodyPr>
          <a:lstStyle/>
          <a:p>
            <a:pPr marL="285750" indent="-285750">
              <a:spcAft>
                <a:spcPts val="1200"/>
              </a:spcAft>
              <a:buFont typeface="Wingdings" panose="05000000000000000000" pitchFamily="2" charset="2"/>
              <a:buChar char="q"/>
            </a:pPr>
            <a:r>
              <a:rPr lang="en-US" dirty="0" smtClean="0"/>
              <a:t>Platform for </a:t>
            </a:r>
            <a:r>
              <a:rPr lang="sk-SK" dirty="0" err="1" smtClean="0"/>
              <a:t>sharing</a:t>
            </a:r>
            <a:r>
              <a:rPr lang="en-US" dirty="0" smtClean="0"/>
              <a:t> databases and exchange of data</a:t>
            </a:r>
            <a:endParaRPr lang="sk-SK" dirty="0" smtClean="0"/>
          </a:p>
          <a:p>
            <a:pPr marL="285750" indent="-285750">
              <a:spcAft>
                <a:spcPts val="1200"/>
              </a:spcAft>
              <a:buFont typeface="Wingdings" panose="05000000000000000000" pitchFamily="2" charset="2"/>
              <a:buChar char="q"/>
            </a:pPr>
            <a:r>
              <a:rPr lang="en-GB" dirty="0">
                <a:solidFill>
                  <a:srgbClr val="FF0000"/>
                </a:solidFill>
              </a:rPr>
              <a:t>Shared methodology is key success factor</a:t>
            </a:r>
          </a:p>
          <a:p>
            <a:pPr marL="285750" indent="-285750">
              <a:spcAft>
                <a:spcPts val="1200"/>
              </a:spcAft>
              <a:buFont typeface="Wingdings" panose="05000000000000000000" pitchFamily="2" charset="2"/>
              <a:buChar char="q"/>
            </a:pPr>
            <a:r>
              <a:rPr lang="en-US" dirty="0" smtClean="0"/>
              <a:t>Need </a:t>
            </a:r>
            <a:r>
              <a:rPr lang="sk-SK" dirty="0" err="1" smtClean="0"/>
              <a:t>for</a:t>
            </a:r>
            <a:r>
              <a:rPr lang="sk-SK" dirty="0" smtClean="0"/>
              <a:t> </a:t>
            </a:r>
            <a:r>
              <a:rPr lang="en-US" dirty="0" smtClean="0"/>
              <a:t>more coordination and information</a:t>
            </a:r>
          </a:p>
          <a:p>
            <a:pPr marL="285750" indent="-285750">
              <a:spcAft>
                <a:spcPts val="1200"/>
              </a:spcAft>
              <a:buFont typeface="Wingdings" panose="05000000000000000000" pitchFamily="2" charset="2"/>
              <a:buChar char="q"/>
            </a:pPr>
            <a:r>
              <a:rPr lang="en-US" dirty="0" smtClean="0"/>
              <a:t>SAI CR prepares new web page of BIEP</a:t>
            </a:r>
            <a:endParaRPr lang="sk-SK" dirty="0" smtClean="0"/>
          </a:p>
          <a:p>
            <a:pPr marL="285750" indent="-285750">
              <a:spcAft>
                <a:spcPts val="1200"/>
              </a:spcAft>
              <a:buFont typeface="Wingdings" panose="05000000000000000000" pitchFamily="2" charset="2"/>
              <a:buChar char="q"/>
            </a:pPr>
            <a:r>
              <a:rPr lang="sk-SK" dirty="0" err="1" smtClean="0"/>
              <a:t>Extranet</a:t>
            </a:r>
            <a:r>
              <a:rPr lang="sk-SK" dirty="0" smtClean="0"/>
              <a:t> </a:t>
            </a:r>
            <a:r>
              <a:rPr lang="sk-SK" dirty="0" err="1" smtClean="0"/>
              <a:t>is</a:t>
            </a:r>
            <a:r>
              <a:rPr lang="sk-SK" dirty="0" smtClean="0"/>
              <a:t> </a:t>
            </a:r>
            <a:r>
              <a:rPr lang="sk-SK" dirty="0" err="1" smtClean="0"/>
              <a:t>expected</a:t>
            </a:r>
            <a:r>
              <a:rPr lang="sk-SK" dirty="0" smtClean="0"/>
              <a:t> to </a:t>
            </a:r>
            <a:r>
              <a:rPr lang="sk-SK" dirty="0" err="1" smtClean="0"/>
              <a:t>contain</a:t>
            </a:r>
            <a:r>
              <a:rPr lang="sk-SK" dirty="0" smtClean="0"/>
              <a:t> </a:t>
            </a:r>
            <a:r>
              <a:rPr lang="sk-SK" dirty="0" err="1" smtClean="0"/>
              <a:t>database</a:t>
            </a:r>
            <a:r>
              <a:rPr lang="sk-SK" dirty="0" smtClean="0"/>
              <a:t> </a:t>
            </a:r>
            <a:r>
              <a:rPr lang="sk-SK" dirty="0" err="1" smtClean="0"/>
              <a:t>with</a:t>
            </a:r>
            <a:r>
              <a:rPr lang="sk-SK" dirty="0" smtClean="0"/>
              <a:t> KPI in </a:t>
            </a:r>
            <a:r>
              <a:rPr lang="sk-SK" dirty="0" err="1" smtClean="0"/>
              <a:t>different</a:t>
            </a:r>
            <a:r>
              <a:rPr lang="sk-SK" dirty="0" smtClean="0"/>
              <a:t> </a:t>
            </a:r>
            <a:r>
              <a:rPr lang="sk-SK" dirty="0" err="1" smtClean="0"/>
              <a:t>fields</a:t>
            </a:r>
            <a:r>
              <a:rPr lang="sk-SK" dirty="0" smtClean="0"/>
              <a:t> of </a:t>
            </a:r>
            <a:r>
              <a:rPr lang="sk-SK" dirty="0" err="1" smtClean="0"/>
              <a:t>comparison</a:t>
            </a:r>
            <a:r>
              <a:rPr lang="sk-SK" dirty="0" smtClean="0"/>
              <a:t> </a:t>
            </a:r>
          </a:p>
          <a:p>
            <a:pPr marL="285750" indent="-285750">
              <a:spcAft>
                <a:spcPts val="1200"/>
              </a:spcAft>
              <a:buFont typeface="Wingdings" panose="05000000000000000000" pitchFamily="2" charset="2"/>
              <a:buChar char="q"/>
            </a:pPr>
            <a:r>
              <a:rPr lang="en-GB" dirty="0"/>
              <a:t>Annual audit plan exchange</a:t>
            </a:r>
            <a:r>
              <a:rPr lang="en-GB" dirty="0" smtClean="0"/>
              <a:t>?</a:t>
            </a:r>
            <a:endParaRPr lang="sk-SK" dirty="0" smtClean="0"/>
          </a:p>
          <a:p>
            <a:pPr marL="285750" indent="-285750">
              <a:spcAft>
                <a:spcPts val="1200"/>
              </a:spcAft>
              <a:buFont typeface="Wingdings" panose="05000000000000000000" pitchFamily="2" charset="2"/>
              <a:buChar char="q"/>
            </a:pPr>
            <a:r>
              <a:rPr lang="sk-SK" dirty="0" err="1"/>
              <a:t>Medium</a:t>
            </a:r>
            <a:r>
              <a:rPr lang="sk-SK" dirty="0"/>
              <a:t>-term audit </a:t>
            </a:r>
            <a:r>
              <a:rPr lang="sk-SK" dirty="0" err="1"/>
              <a:t>prospects</a:t>
            </a:r>
            <a:r>
              <a:rPr lang="sk-SK" dirty="0"/>
              <a:t> </a:t>
            </a:r>
            <a:r>
              <a:rPr lang="sk-SK" dirty="0" err="1"/>
              <a:t>exchange</a:t>
            </a:r>
            <a:r>
              <a:rPr lang="sk-SK" dirty="0"/>
              <a:t>?</a:t>
            </a:r>
          </a:p>
          <a:p>
            <a:pPr marL="285750" indent="-285750">
              <a:spcAft>
                <a:spcPts val="1200"/>
              </a:spcAft>
              <a:buFont typeface="Courier New" panose="02070309020205020404" pitchFamily="49" charset="0"/>
              <a:buChar char="o"/>
            </a:pPr>
            <a:endParaRPr lang="sk-SK" dirty="0" smtClean="0"/>
          </a:p>
          <a:p>
            <a:pPr marL="285750" indent="-285750">
              <a:spcAft>
                <a:spcPts val="1200"/>
              </a:spcAft>
              <a:buFont typeface="Courier New" panose="02070309020205020404" pitchFamily="49" charset="0"/>
              <a:buChar char="o"/>
            </a:pPr>
            <a:endParaRPr lang="en-GB" dirty="0"/>
          </a:p>
          <a:p>
            <a:pPr marL="285750" indent="-285750">
              <a:spcAft>
                <a:spcPts val="1200"/>
              </a:spcAft>
              <a:buFont typeface="Courier New" panose="02070309020205020404" pitchFamily="49" charset="0"/>
              <a:buChar char="o"/>
            </a:pPr>
            <a:endParaRPr lang="en-US" dirty="0"/>
          </a:p>
        </p:txBody>
      </p:sp>
    </p:spTree>
    <p:extLst>
      <p:ext uri="{BB962C8B-B14F-4D97-AF65-F5344CB8AC3E}">
        <p14:creationId xmlns:p14="http://schemas.microsoft.com/office/powerpoint/2010/main" val="2307355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l="-286"/>
          <a:stretch/>
        </p:blipFill>
        <p:spPr>
          <a:xfrm>
            <a:off x="179512" y="188640"/>
            <a:ext cx="8743349" cy="6048672"/>
          </a:xfrm>
          <a:prstGeom prst="rect">
            <a:avLst/>
          </a:prstGeom>
        </p:spPr>
      </p:pic>
      <p:sp>
        <p:nvSpPr>
          <p:cNvPr id="9" name="TextovéPole 8"/>
          <p:cNvSpPr txBox="1"/>
          <p:nvPr/>
        </p:nvSpPr>
        <p:spPr>
          <a:xfrm rot="20599207">
            <a:off x="1670866" y="2489701"/>
            <a:ext cx="5760640" cy="1446550"/>
          </a:xfrm>
          <a:prstGeom prst="rect">
            <a:avLst/>
          </a:prstGeom>
          <a:solidFill>
            <a:schemeClr val="lt1">
              <a:alpha val="0"/>
            </a:schemeClr>
          </a:solidFill>
          <a:ln w="889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cs-CZ" sz="8800" b="1" dirty="0" err="1" smtClean="0">
                <a:solidFill>
                  <a:srgbClr val="BD2A33"/>
                </a:solidFill>
              </a:rPr>
              <a:t>Let‘s</a:t>
            </a:r>
            <a:r>
              <a:rPr lang="cs-CZ" sz="8800" b="1" dirty="0" smtClean="0">
                <a:solidFill>
                  <a:srgbClr val="BD2A33"/>
                </a:solidFill>
              </a:rPr>
              <a:t> BIEP</a:t>
            </a:r>
            <a:endParaRPr lang="cs-CZ" sz="8800" b="1" dirty="0">
              <a:solidFill>
                <a:srgbClr val="BD2A33"/>
              </a:solidFill>
            </a:endParaRPr>
          </a:p>
        </p:txBody>
      </p:sp>
      <p:pic>
        <p:nvPicPr>
          <p:cNvPr id="4" name="Obrázek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34690" y="188640"/>
            <a:ext cx="779123" cy="648072"/>
          </a:xfrm>
          <a:prstGeom prst="rect">
            <a:avLst/>
          </a:prstGeom>
        </p:spPr>
      </p:pic>
    </p:spTree>
    <p:extLst>
      <p:ext uri="{BB962C8B-B14F-4D97-AF65-F5344CB8AC3E}">
        <p14:creationId xmlns:p14="http://schemas.microsoft.com/office/powerpoint/2010/main" val="347331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6381384"/>
            <a:ext cx="6732240" cy="504000"/>
          </a:xfrm>
          <a:prstGeom prst="rect">
            <a:avLst/>
          </a:prstGeom>
          <a:solidFill>
            <a:srgbClr val="BD2A33"/>
          </a:solidFill>
          <a:ln>
            <a:noFill/>
          </a:ln>
        </p:spPr>
        <p:style>
          <a:lnRef idx="2">
            <a:schemeClr val="accent1">
              <a:shade val="50000"/>
            </a:schemeClr>
          </a:lnRef>
          <a:fillRef idx="1">
            <a:schemeClr val="accent1"/>
          </a:fillRef>
          <a:effectRef idx="0">
            <a:schemeClr val="accent1"/>
          </a:effectRef>
          <a:fontRef idx="minor">
            <a:schemeClr val="lt1"/>
          </a:fontRef>
        </p:style>
        <p:txBody>
          <a:bodyPr rIns="972000" rtlCol="0" anchor="ctr"/>
          <a:lstStyle/>
          <a:p>
            <a:pPr algn="r"/>
            <a:endParaRPr lang="cs-CZ" sz="1400" dirty="0">
              <a:solidFill>
                <a:schemeClr val="bg1"/>
              </a:solidFill>
            </a:endParaRPr>
          </a:p>
        </p:txBody>
      </p:sp>
      <p:sp>
        <p:nvSpPr>
          <p:cNvPr id="8" name="Nadpis 1"/>
          <p:cNvSpPr txBox="1">
            <a:spLocks/>
          </p:cNvSpPr>
          <p:nvPr/>
        </p:nvSpPr>
        <p:spPr>
          <a:xfrm>
            <a:off x="755576" y="1946148"/>
            <a:ext cx="8316416" cy="1625244"/>
          </a:xfrm>
          <a:prstGeom prst="rect">
            <a:avLst/>
          </a:prstGeom>
        </p:spPr>
        <p:txBody>
          <a:bodyPr lIns="0" tIns="0" rIns="0" bIns="7200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004595"/>
                </a:solidFill>
              </a:rPr>
              <a:t>Thanks for your attention.</a:t>
            </a:r>
          </a:p>
        </p:txBody>
      </p:sp>
      <p:sp>
        <p:nvSpPr>
          <p:cNvPr id="9" name="Podnadpis 2"/>
          <p:cNvSpPr txBox="1">
            <a:spLocks/>
          </p:cNvSpPr>
          <p:nvPr/>
        </p:nvSpPr>
        <p:spPr>
          <a:xfrm>
            <a:off x="755576" y="3833986"/>
            <a:ext cx="8316416" cy="36933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dirty="0" smtClean="0">
                <a:solidFill>
                  <a:srgbClr val="BD2A33"/>
                </a:solidFill>
                <a:latin typeface="+mj-lt"/>
              </a:rPr>
              <a:t>Jana Juriová</a:t>
            </a:r>
            <a:r>
              <a:rPr lang="en-GB" sz="2400" dirty="0" smtClean="0">
                <a:solidFill>
                  <a:srgbClr val="004595"/>
                </a:solidFill>
                <a:latin typeface="+mj-lt"/>
              </a:rPr>
              <a:t>|</a:t>
            </a:r>
            <a:r>
              <a:rPr lang="sk-SK" sz="2400" dirty="0" err="1" smtClean="0">
                <a:solidFill>
                  <a:srgbClr val="004595"/>
                </a:solidFill>
                <a:latin typeface="+mj-lt"/>
              </a:rPr>
              <a:t>jana</a:t>
            </a:r>
            <a:r>
              <a:rPr lang="cs-CZ" sz="2400" dirty="0" smtClean="0">
                <a:solidFill>
                  <a:srgbClr val="004595"/>
                </a:solidFill>
                <a:latin typeface="+mj-lt"/>
              </a:rPr>
              <a:t>.juriova@nku.gov.sk</a:t>
            </a:r>
            <a:endParaRPr lang="en-GB" sz="2700" dirty="0" smtClean="0">
              <a:solidFill>
                <a:srgbClr val="004595"/>
              </a:solidFill>
              <a:latin typeface="+mj-lt"/>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797152"/>
            <a:ext cx="2938278" cy="859538"/>
          </a:xfrm>
          <a:prstGeom prst="rect">
            <a:avLst/>
          </a:prstGeom>
        </p:spPr>
      </p:pic>
    </p:spTree>
    <p:extLst>
      <p:ext uri="{BB962C8B-B14F-4D97-AF65-F5344CB8AC3E}">
        <p14:creationId xmlns:p14="http://schemas.microsoft.com/office/powerpoint/2010/main" val="579924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1196752"/>
            <a:ext cx="8229600" cy="1143000"/>
          </a:xfrm>
        </p:spPr>
        <p:txBody>
          <a:bodyPr/>
          <a:lstStyle/>
          <a:p>
            <a:r>
              <a:rPr lang="en-US" dirty="0" smtClean="0"/>
              <a:t>Did you know …?</a:t>
            </a:r>
            <a:endParaRPr lang="en-US" dirty="0"/>
          </a:p>
        </p:txBody>
      </p:sp>
      <p:sp>
        <p:nvSpPr>
          <p:cNvPr id="3" name="Zástupný symbol pro obsah 2"/>
          <p:cNvSpPr>
            <a:spLocks noGrp="1"/>
          </p:cNvSpPr>
          <p:nvPr>
            <p:ph idx="1"/>
          </p:nvPr>
        </p:nvSpPr>
        <p:spPr>
          <a:xfrm>
            <a:off x="611560" y="2564904"/>
            <a:ext cx="8229600" cy="3168352"/>
          </a:xfrm>
        </p:spPr>
        <p:txBody>
          <a:bodyPr>
            <a:normAutofit fontScale="62500" lnSpcReduction="20000"/>
          </a:bodyPr>
          <a:lstStyle/>
          <a:p>
            <a:pPr marL="0" indent="0">
              <a:buNone/>
            </a:pPr>
            <a:r>
              <a:rPr lang="en-US" sz="4600" b="1" dirty="0" smtClean="0"/>
              <a:t>The average office space per </a:t>
            </a:r>
            <a:r>
              <a:rPr lang="cs-CZ" sz="4600" b="1" dirty="0" err="1" smtClean="0"/>
              <a:t>government</a:t>
            </a:r>
            <a:r>
              <a:rPr lang="cs-CZ" sz="4600" b="1" dirty="0" smtClean="0"/>
              <a:t> </a:t>
            </a:r>
            <a:r>
              <a:rPr lang="cs-CZ" sz="4600" b="1" dirty="0" err="1" smtClean="0"/>
              <a:t>employee</a:t>
            </a:r>
            <a:r>
              <a:rPr lang="en-US" sz="4600" b="1" dirty="0" smtClean="0"/>
              <a:t> in Czech</a:t>
            </a:r>
            <a:r>
              <a:rPr lang="sk-SK" sz="4600" b="1" dirty="0" smtClean="0"/>
              <a:t> </a:t>
            </a:r>
            <a:r>
              <a:rPr lang="sk-SK" sz="4600" b="1" dirty="0" err="1" smtClean="0"/>
              <a:t>Republic</a:t>
            </a:r>
            <a:r>
              <a:rPr lang="en-US" sz="4600" b="1" dirty="0" smtClean="0"/>
              <a:t> in 2016 was 14 m</a:t>
            </a:r>
            <a:r>
              <a:rPr lang="en-US" sz="4800" b="1" dirty="0" smtClean="0"/>
              <a:t>²</a:t>
            </a:r>
            <a:r>
              <a:rPr lang="en-US" sz="4600" b="1" dirty="0" smtClean="0"/>
              <a:t> compared to the United Kingdom which was just 10 m</a:t>
            </a:r>
            <a:r>
              <a:rPr lang="en-US" sz="4800" b="1" dirty="0" smtClean="0"/>
              <a:t>²</a:t>
            </a:r>
            <a:r>
              <a:rPr lang="en-US" sz="4600" b="1" dirty="0" smtClean="0"/>
              <a:t>.</a:t>
            </a:r>
          </a:p>
          <a:p>
            <a:pPr marL="0" indent="0">
              <a:buNone/>
            </a:pPr>
            <a:endParaRPr lang="cs-CZ" sz="1900" b="1" dirty="0" smtClean="0"/>
          </a:p>
          <a:p>
            <a:pPr marL="0" indent="0">
              <a:buNone/>
            </a:pPr>
            <a:endParaRPr lang="en-US" sz="3200" b="1" dirty="0" smtClean="0"/>
          </a:p>
          <a:p>
            <a:pPr marL="0" indent="0">
              <a:spcBef>
                <a:spcPts val="0"/>
              </a:spcBef>
              <a:buNone/>
            </a:pPr>
            <a:r>
              <a:rPr lang="en-US" sz="2600" dirty="0" smtClean="0"/>
              <a:t>Source:</a:t>
            </a:r>
          </a:p>
          <a:p>
            <a:pPr marL="0" indent="0">
              <a:spcBef>
                <a:spcPts val="0"/>
              </a:spcBef>
              <a:buNone/>
            </a:pPr>
            <a:r>
              <a:rPr lang="en-US" sz="2600" dirty="0" smtClean="0"/>
              <a:t>SAO </a:t>
            </a:r>
            <a:r>
              <a:rPr lang="sk-SK" sz="2600" dirty="0" smtClean="0"/>
              <a:t>CR </a:t>
            </a:r>
            <a:r>
              <a:rPr lang="en-US" sz="2600" dirty="0" smtClean="0"/>
              <a:t>Audit Conclusion No. 16/26</a:t>
            </a:r>
          </a:p>
          <a:p>
            <a:pPr marL="0" indent="0">
              <a:spcBef>
                <a:spcPts val="0"/>
              </a:spcBef>
              <a:buNone/>
            </a:pPr>
            <a:r>
              <a:rPr lang="en-US" sz="2600" dirty="0" smtClean="0"/>
              <a:t>Cabinet Office (UK), The State of Estate report 2015-2016</a:t>
            </a:r>
          </a:p>
          <a:p>
            <a:pPr marL="0" indent="0">
              <a:spcBef>
                <a:spcPts val="0"/>
              </a:spcBef>
              <a:buNone/>
            </a:pPr>
            <a:r>
              <a:rPr lang="en-US" sz="2600" dirty="0" smtClean="0"/>
              <a:t>NAO (UK), Progress on the government estate strategy</a:t>
            </a:r>
          </a:p>
          <a:p>
            <a:pPr marL="0" indent="0">
              <a:buNone/>
            </a:pPr>
            <a:endParaRPr lang="cs-CZ" sz="3200" b="1" dirty="0"/>
          </a:p>
          <a:p>
            <a:pPr marL="0" indent="0">
              <a:buNone/>
            </a:pPr>
            <a:r>
              <a:rPr lang="it-IT" sz="3200" dirty="0"/>
              <a:t>	</a:t>
            </a:r>
          </a:p>
          <a:p>
            <a:pPr marL="0" indent="0">
              <a:spcAft>
                <a:spcPts val="2400"/>
              </a:spcAft>
              <a:buNone/>
            </a:pPr>
            <a:endParaRPr lang="cs-CZ" sz="32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486" y="3665956"/>
            <a:ext cx="3130674" cy="2087116"/>
          </a:xfrm>
          <a:prstGeom prst="rect">
            <a:avLst/>
          </a:prstGeom>
          <a:effectLst>
            <a:softEdge rad="63500"/>
          </a:effectLst>
        </p:spPr>
      </p:pic>
    </p:spTree>
    <p:extLst>
      <p:ext uri="{BB962C8B-B14F-4D97-AF65-F5344CB8AC3E}">
        <p14:creationId xmlns:p14="http://schemas.microsoft.com/office/powerpoint/2010/main" val="370821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13584" y="1052736"/>
            <a:ext cx="8229600" cy="667835"/>
          </a:xfrm>
        </p:spPr>
        <p:txBody>
          <a:bodyPr/>
          <a:lstStyle/>
          <a:p>
            <a:r>
              <a:rPr lang="en-US" dirty="0" smtClean="0"/>
              <a:t>ISSAI 1 – Lima Declaration</a:t>
            </a:r>
            <a:r>
              <a:rPr lang="sk-SK" dirty="0" smtClean="0"/>
              <a:t/>
            </a:r>
            <a:br>
              <a:rPr lang="sk-SK" dirty="0" smtClean="0"/>
            </a:br>
            <a:endParaRPr lang="en-GB" dirty="0"/>
          </a:p>
        </p:txBody>
      </p:sp>
      <p:sp>
        <p:nvSpPr>
          <p:cNvPr id="3" name="Zástupný symbol pro obsah 2"/>
          <p:cNvSpPr>
            <a:spLocks noGrp="1"/>
          </p:cNvSpPr>
          <p:nvPr>
            <p:ph idx="1"/>
          </p:nvPr>
        </p:nvSpPr>
        <p:spPr>
          <a:xfrm>
            <a:off x="1043608" y="2060848"/>
            <a:ext cx="3600400" cy="4104456"/>
          </a:xfrm>
        </p:spPr>
        <p:txBody>
          <a:bodyPr>
            <a:normAutofit fontScale="92500"/>
          </a:bodyPr>
          <a:lstStyle/>
          <a:p>
            <a:pPr marL="0" indent="0" algn="just">
              <a:buNone/>
            </a:pPr>
            <a:r>
              <a:rPr lang="cs-CZ" b="1" dirty="0">
                <a:solidFill>
                  <a:srgbClr val="C00000"/>
                </a:solidFill>
              </a:rPr>
              <a:t>SECTION 15, ARTICLE 1</a:t>
            </a:r>
            <a:endParaRPr lang="en-GB" b="1" dirty="0">
              <a:solidFill>
                <a:srgbClr val="C00000"/>
              </a:solidFill>
            </a:endParaRPr>
          </a:p>
          <a:p>
            <a:pPr marL="0" indent="0" algn="just">
              <a:buFontTx/>
              <a:buNone/>
            </a:pPr>
            <a:endParaRPr lang="en-US" dirty="0" smtClean="0"/>
          </a:p>
          <a:p>
            <a:pPr algn="just"/>
            <a:r>
              <a:rPr lang="en-US" b="1" dirty="0"/>
              <a:t>The international </a:t>
            </a:r>
            <a:r>
              <a:rPr lang="cs-CZ" b="1" dirty="0"/>
              <a:t>e</a:t>
            </a:r>
            <a:r>
              <a:rPr lang="en-US" b="1" dirty="0" err="1"/>
              <a:t>xchange</a:t>
            </a:r>
            <a:r>
              <a:rPr lang="en-US" b="1" dirty="0"/>
              <a:t> of ideas and experiences </a:t>
            </a:r>
            <a:r>
              <a:rPr lang="en-US" dirty="0"/>
              <a:t>within the International </a:t>
            </a:r>
            <a:r>
              <a:rPr lang="en-US" dirty="0" smtClean="0"/>
              <a:t>Organization </a:t>
            </a:r>
            <a:r>
              <a:rPr lang="en-US" dirty="0"/>
              <a:t>of Supreme </a:t>
            </a:r>
            <a:r>
              <a:rPr lang="sk-SK" dirty="0" smtClean="0"/>
              <a:t>A</a:t>
            </a:r>
            <a:r>
              <a:rPr lang="en-US" dirty="0" err="1" smtClean="0"/>
              <a:t>udit</a:t>
            </a:r>
            <a:r>
              <a:rPr lang="en-US" dirty="0" smtClean="0"/>
              <a:t> </a:t>
            </a:r>
            <a:r>
              <a:rPr lang="en-US" dirty="0"/>
              <a:t>Institutions, is an effective means of helping Supreme Audit Institutions accomplish their tasks.</a:t>
            </a:r>
          </a:p>
          <a:p>
            <a:pPr algn="just"/>
            <a:endParaRPr lang="en-US" dirty="0"/>
          </a:p>
        </p:txBody>
      </p:sp>
      <p:pic>
        <p:nvPicPr>
          <p:cNvPr id="4"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060848"/>
            <a:ext cx="2304256" cy="325892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6593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ISSAI </a:t>
            </a:r>
            <a:r>
              <a:rPr lang="en-US" dirty="0" smtClean="0"/>
              <a:t>10 – Mexico Declaration</a:t>
            </a:r>
            <a:endParaRPr lang="en-US" dirty="0"/>
          </a:p>
        </p:txBody>
      </p:sp>
      <p:sp>
        <p:nvSpPr>
          <p:cNvPr id="3" name="Zástupný symbol pro obsah 2"/>
          <p:cNvSpPr>
            <a:spLocks noGrp="1"/>
          </p:cNvSpPr>
          <p:nvPr>
            <p:ph idx="1"/>
          </p:nvPr>
        </p:nvSpPr>
        <p:spPr>
          <a:xfrm>
            <a:off x="673514" y="2342575"/>
            <a:ext cx="3960440" cy="3822729"/>
          </a:xfrm>
        </p:spPr>
        <p:txBody>
          <a:bodyPr/>
          <a:lstStyle/>
          <a:p>
            <a:pPr algn="just"/>
            <a:r>
              <a:rPr lang="en-US" b="1" dirty="0" smtClean="0"/>
              <a:t>Unrestricted access to information:</a:t>
            </a:r>
            <a:r>
              <a:rPr lang="en-US" dirty="0" smtClean="0"/>
              <a:t> SAIs should have adequate powers to obtain timely, unfettered, direct, and free access to all the necessary documents and information, for the proper discharge of their statutory responsibilities. </a:t>
            </a:r>
          </a:p>
          <a:p>
            <a:endParaRPr lang="cs-CZ" dirty="0"/>
          </a:p>
        </p:txBody>
      </p:sp>
      <p:sp>
        <p:nvSpPr>
          <p:cNvPr id="6" name="Zástupný symbol pro text 5"/>
          <p:cNvSpPr>
            <a:spLocks noGrp="1"/>
          </p:cNvSpPr>
          <p:nvPr>
            <p:ph type="body" sz="quarter" idx="10"/>
          </p:nvPr>
        </p:nvSpPr>
        <p:spPr/>
        <p:txBody>
          <a:bodyPr/>
          <a:lstStyle/>
          <a:p>
            <a:r>
              <a:rPr lang="cs-CZ" dirty="0" smtClean="0"/>
              <a:t>PRINCIPLE 4</a:t>
            </a:r>
            <a:endParaRPr lang="cs-CZ" dirty="0"/>
          </a:p>
        </p:txBody>
      </p:sp>
      <p:pic>
        <p:nvPicPr>
          <p:cNvPr id="5"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060848"/>
            <a:ext cx="2292556" cy="325892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691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07904" y="620688"/>
            <a:ext cx="8229600" cy="667835"/>
          </a:xfrm>
        </p:spPr>
        <p:txBody>
          <a:bodyPr/>
          <a:lstStyle/>
          <a:p>
            <a:r>
              <a:rPr lang="cs-CZ" dirty="0">
                <a:solidFill>
                  <a:schemeClr val="accent1">
                    <a:lumMod val="75000"/>
                  </a:schemeClr>
                </a:solidFill>
              </a:rPr>
              <a:t>EUROSAI Database </a:t>
            </a:r>
            <a:r>
              <a:rPr lang="cs-CZ" dirty="0" err="1">
                <a:solidFill>
                  <a:schemeClr val="accent1">
                    <a:lumMod val="75000"/>
                  </a:schemeClr>
                </a:solidFill>
              </a:rPr>
              <a:t>of</a:t>
            </a:r>
            <a:r>
              <a:rPr lang="cs-CZ" dirty="0">
                <a:solidFill>
                  <a:schemeClr val="accent1">
                    <a:lumMod val="75000"/>
                  </a:schemeClr>
                </a:solidFill>
              </a:rPr>
              <a:t> </a:t>
            </a:r>
            <a:r>
              <a:rPr lang="cs-CZ" dirty="0" err="1">
                <a:solidFill>
                  <a:schemeClr val="accent1">
                    <a:lumMod val="75000"/>
                  </a:schemeClr>
                </a:solidFill>
              </a:rPr>
              <a:t>audits</a:t>
            </a:r>
            <a:endParaRPr lang="en-US" dirty="0"/>
          </a:p>
        </p:txBody>
      </p:sp>
      <p:pic>
        <p:nvPicPr>
          <p:cNvPr id="8"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84784"/>
            <a:ext cx="7632848" cy="4455613"/>
          </a:xfrm>
          <a:prstGeom prst="rect">
            <a:avLst/>
          </a:prstGeom>
        </p:spPr>
      </p:pic>
      <p:sp>
        <p:nvSpPr>
          <p:cNvPr id="9" name="TextovéPole 4"/>
          <p:cNvSpPr txBox="1"/>
          <p:nvPr/>
        </p:nvSpPr>
        <p:spPr>
          <a:xfrm>
            <a:off x="1259632" y="6177316"/>
            <a:ext cx="7128792" cy="507831"/>
          </a:xfrm>
          <a:prstGeom prst="rect">
            <a:avLst/>
          </a:prstGeom>
          <a:noFill/>
        </p:spPr>
        <p:txBody>
          <a:bodyPr wrap="square" rtlCol="0" anchor="ctr">
            <a:spAutoFit/>
          </a:bodyPr>
          <a:lstStyle/>
          <a:p>
            <a:pPr algn="ctr">
              <a:lnSpc>
                <a:spcPct val="150000"/>
              </a:lnSpc>
            </a:pPr>
            <a:r>
              <a:rPr lang="cs-CZ" dirty="0">
                <a:hlinkClick r:id="rId4"/>
              </a:rPr>
              <a:t>http://www.eurosai.org/en/databases/audits/</a:t>
            </a:r>
            <a:endParaRPr lang="cs-CZ" dirty="0"/>
          </a:p>
        </p:txBody>
      </p:sp>
    </p:spTree>
    <p:extLst>
      <p:ext uri="{BB962C8B-B14F-4D97-AF65-F5344CB8AC3E}">
        <p14:creationId xmlns:p14="http://schemas.microsoft.com/office/powerpoint/2010/main" val="3023945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32494" y="604928"/>
            <a:ext cx="8229600" cy="667835"/>
          </a:xfrm>
        </p:spPr>
        <p:txBody>
          <a:bodyPr/>
          <a:lstStyle/>
          <a:p>
            <a:r>
              <a:rPr lang="en-US" dirty="0"/>
              <a:t>Types of cooperative audits</a:t>
            </a:r>
          </a:p>
        </p:txBody>
      </p:sp>
      <p:grpSp>
        <p:nvGrpSpPr>
          <p:cNvPr id="7" name="Skupina 6"/>
          <p:cNvGrpSpPr/>
          <p:nvPr/>
        </p:nvGrpSpPr>
        <p:grpSpPr>
          <a:xfrm>
            <a:off x="1122937" y="1484784"/>
            <a:ext cx="7352152" cy="4428883"/>
            <a:chOff x="2059026" y="1961573"/>
            <a:chExt cx="5025947" cy="2934861"/>
          </a:xfrm>
        </p:grpSpPr>
        <p:sp>
          <p:nvSpPr>
            <p:cNvPr id="8" name="Vývojový diagram: alternativní postup 4"/>
            <p:cNvSpPr/>
            <p:nvPr/>
          </p:nvSpPr>
          <p:spPr>
            <a:xfrm>
              <a:off x="2060130" y="2016321"/>
              <a:ext cx="1351754" cy="436524"/>
            </a:xfrm>
            <a:prstGeom prst="flowChartAlternateProcess">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t>PARALLEL AUDIT</a:t>
              </a:r>
              <a:endParaRPr lang="en-GB" sz="1400" dirty="0"/>
            </a:p>
          </p:txBody>
        </p:sp>
        <p:sp>
          <p:nvSpPr>
            <p:cNvPr id="9" name="Vývojový diagram: alternativní postup 5"/>
            <p:cNvSpPr/>
            <p:nvPr/>
          </p:nvSpPr>
          <p:spPr>
            <a:xfrm>
              <a:off x="2059026" y="2644900"/>
              <a:ext cx="1351754" cy="436524"/>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t>JOINT AUDIT</a:t>
              </a:r>
              <a:endParaRPr lang="en-GB" sz="1400" dirty="0"/>
            </a:p>
          </p:txBody>
        </p:sp>
        <p:sp>
          <p:nvSpPr>
            <p:cNvPr id="10" name="Vývojový diagram: alternativní postup 6"/>
            <p:cNvSpPr/>
            <p:nvPr/>
          </p:nvSpPr>
          <p:spPr>
            <a:xfrm>
              <a:off x="2069026" y="3273479"/>
              <a:ext cx="1351754" cy="436524"/>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t>COORDINATED AUDIT</a:t>
              </a:r>
              <a:endParaRPr lang="en-GB" sz="1400" dirty="0"/>
            </a:p>
          </p:txBody>
        </p:sp>
        <p:grpSp>
          <p:nvGrpSpPr>
            <p:cNvPr id="11" name="Skupina 10"/>
            <p:cNvGrpSpPr/>
            <p:nvPr/>
          </p:nvGrpSpPr>
          <p:grpSpPr>
            <a:xfrm>
              <a:off x="3661356" y="1961573"/>
              <a:ext cx="2055643" cy="547144"/>
              <a:chOff x="5171125" y="2496370"/>
              <a:chExt cx="3371070" cy="897264"/>
            </a:xfrm>
          </p:grpSpPr>
          <p:pic>
            <p:nvPicPr>
              <p:cNvPr id="30" name="Obrázek 2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96308" y="2944090"/>
                <a:ext cx="396000" cy="396001"/>
              </a:xfrm>
              <a:prstGeom prst="rect">
                <a:avLst/>
              </a:prstGeom>
            </p:spPr>
          </p:pic>
          <p:pic>
            <p:nvPicPr>
              <p:cNvPr id="31" name="Obrázek 2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71125" y="2533279"/>
                <a:ext cx="396000" cy="396001"/>
              </a:xfrm>
              <a:prstGeom prst="rect">
                <a:avLst/>
              </a:prstGeom>
            </p:spPr>
          </p:pic>
          <p:sp>
            <p:nvSpPr>
              <p:cNvPr id="32" name="TextovéPole 12"/>
              <p:cNvSpPr txBox="1"/>
              <p:nvPr/>
            </p:nvSpPr>
            <p:spPr>
              <a:xfrm>
                <a:off x="5652119" y="2496370"/>
                <a:ext cx="2890076" cy="4921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Separate audit reports</a:t>
                </a:r>
                <a:endParaRPr lang="en-GB" sz="1350" dirty="0"/>
              </a:p>
            </p:txBody>
          </p:sp>
          <p:sp>
            <p:nvSpPr>
              <p:cNvPr id="33" name="TextovéPole 13"/>
              <p:cNvSpPr txBox="1"/>
              <p:nvPr/>
            </p:nvSpPr>
            <p:spPr>
              <a:xfrm>
                <a:off x="5652119" y="2901527"/>
                <a:ext cx="2754114" cy="4921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Separate audit teams</a:t>
                </a:r>
                <a:endParaRPr lang="en-GB" sz="1350" dirty="0"/>
              </a:p>
            </p:txBody>
          </p:sp>
        </p:grpSp>
        <p:grpSp>
          <p:nvGrpSpPr>
            <p:cNvPr id="12" name="Skupina 11"/>
            <p:cNvGrpSpPr/>
            <p:nvPr/>
          </p:nvGrpSpPr>
          <p:grpSpPr>
            <a:xfrm>
              <a:off x="3676723" y="2581931"/>
              <a:ext cx="1451023" cy="558595"/>
              <a:chOff x="5196307" y="3730082"/>
              <a:chExt cx="2274132" cy="875465"/>
            </a:xfrm>
          </p:grpSpPr>
          <p:pic>
            <p:nvPicPr>
              <p:cNvPr id="26" name="Obrázek 2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96307" y="4183974"/>
                <a:ext cx="396000" cy="396000"/>
              </a:xfrm>
              <a:prstGeom prst="rect">
                <a:avLst/>
              </a:prstGeom>
            </p:spPr>
          </p:pic>
          <p:pic>
            <p:nvPicPr>
              <p:cNvPr id="27" name="Obrázek 2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96307" y="3760769"/>
                <a:ext cx="396000" cy="396000"/>
              </a:xfrm>
              <a:prstGeom prst="rect">
                <a:avLst/>
              </a:prstGeom>
            </p:spPr>
          </p:pic>
          <p:sp>
            <p:nvSpPr>
              <p:cNvPr id="28" name="TextovéPole 17"/>
              <p:cNvSpPr txBox="1"/>
              <p:nvPr/>
            </p:nvSpPr>
            <p:spPr>
              <a:xfrm>
                <a:off x="5652119" y="3730082"/>
                <a:ext cx="1818320" cy="4703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1 audit report</a:t>
                </a:r>
                <a:endParaRPr lang="en-GB" sz="1350" dirty="0"/>
              </a:p>
            </p:txBody>
          </p:sp>
          <p:sp>
            <p:nvSpPr>
              <p:cNvPr id="29" name="TextovéPole 18"/>
              <p:cNvSpPr txBox="1"/>
              <p:nvPr/>
            </p:nvSpPr>
            <p:spPr>
              <a:xfrm>
                <a:off x="5652120" y="4135240"/>
                <a:ext cx="1688385" cy="47030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1 audit team</a:t>
                </a:r>
                <a:endParaRPr lang="en-GB" sz="1350" dirty="0"/>
              </a:p>
            </p:txBody>
          </p:sp>
        </p:grpSp>
        <p:grpSp>
          <p:nvGrpSpPr>
            <p:cNvPr id="13" name="Skupina 12"/>
            <p:cNvGrpSpPr/>
            <p:nvPr/>
          </p:nvGrpSpPr>
          <p:grpSpPr>
            <a:xfrm>
              <a:off x="3676727" y="3230612"/>
              <a:ext cx="2290265" cy="563893"/>
              <a:chOff x="5196307" y="4932628"/>
              <a:chExt cx="4303048" cy="1059468"/>
            </a:xfrm>
          </p:grpSpPr>
          <p:pic>
            <p:nvPicPr>
              <p:cNvPr id="22" name="Obrázek 18"/>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96307" y="5419209"/>
                <a:ext cx="396000" cy="396000"/>
              </a:xfrm>
              <a:prstGeom prst="rect">
                <a:avLst/>
              </a:prstGeom>
            </p:spPr>
          </p:pic>
          <p:sp>
            <p:nvSpPr>
              <p:cNvPr id="23" name="TextovéPole 21"/>
              <p:cNvSpPr txBox="1"/>
              <p:nvPr/>
            </p:nvSpPr>
            <p:spPr>
              <a:xfrm>
                <a:off x="5718534" y="4932628"/>
                <a:ext cx="3741785" cy="373615"/>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350" dirty="0" smtClean="0"/>
                  <a:t> J</a:t>
                </a:r>
                <a:r>
                  <a:rPr lang="en-GB" sz="1350" dirty="0" err="1" smtClean="0"/>
                  <a:t>oint</a:t>
                </a:r>
                <a:r>
                  <a:rPr lang="en-GB" sz="1350" dirty="0" smtClean="0"/>
                  <a:t> audit with separate audit reports</a:t>
                </a:r>
                <a:endParaRPr lang="en-GB" sz="1350" dirty="0"/>
              </a:p>
            </p:txBody>
          </p:sp>
          <p:sp>
            <p:nvSpPr>
              <p:cNvPr id="24" name="TextovéPole 22"/>
              <p:cNvSpPr txBox="1"/>
              <p:nvPr/>
            </p:nvSpPr>
            <p:spPr>
              <a:xfrm>
                <a:off x="5718534" y="5359825"/>
                <a:ext cx="3780821" cy="632271"/>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350" dirty="0" smtClean="0"/>
                  <a:t>P</a:t>
                </a:r>
                <a:r>
                  <a:rPr lang="en-GB" sz="1350" dirty="0" err="1" smtClean="0"/>
                  <a:t>arallel</a:t>
                </a:r>
                <a:r>
                  <a:rPr lang="en-GB" sz="1350" dirty="0" smtClean="0"/>
                  <a:t> audit with single audit report, </a:t>
                </a:r>
                <a:br>
                  <a:rPr lang="en-GB" sz="1350" dirty="0" smtClean="0"/>
                </a:br>
                <a:r>
                  <a:rPr lang="en-GB" sz="1350" dirty="0" smtClean="0"/>
                  <a:t>in addition to separate national reports</a:t>
                </a:r>
                <a:endParaRPr lang="en-GB" sz="1350" dirty="0"/>
              </a:p>
            </p:txBody>
          </p:sp>
          <p:pic>
            <p:nvPicPr>
              <p:cNvPr id="25" name="Obrázek 21"/>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96307" y="5013176"/>
                <a:ext cx="396000" cy="396000"/>
              </a:xfrm>
              <a:prstGeom prst="rect">
                <a:avLst/>
              </a:prstGeom>
            </p:spPr>
          </p:pic>
        </p:grpSp>
        <p:cxnSp>
          <p:nvCxnSpPr>
            <p:cNvPr id="14" name="Přímá spojnice 10"/>
            <p:cNvCxnSpPr/>
            <p:nvPr/>
          </p:nvCxnSpPr>
          <p:spPr>
            <a:xfrm flipV="1">
              <a:off x="2085072" y="4042573"/>
              <a:ext cx="4999901" cy="7229"/>
            </a:xfrm>
            <a:prstGeom prst="line">
              <a:avLst/>
            </a:prstGeom>
          </p:spPr>
          <p:style>
            <a:lnRef idx="2">
              <a:schemeClr val="accent2"/>
            </a:lnRef>
            <a:fillRef idx="0">
              <a:schemeClr val="accent2"/>
            </a:fillRef>
            <a:effectRef idx="1">
              <a:schemeClr val="accent2"/>
            </a:effectRef>
            <a:fontRef idx="minor">
              <a:schemeClr val="tx1"/>
            </a:fontRef>
          </p:style>
        </p:cxnSp>
        <p:pic>
          <p:nvPicPr>
            <p:cNvPr id="15" name="Obrázek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0900" y="4281749"/>
              <a:ext cx="648000" cy="555059"/>
            </a:xfrm>
            <a:prstGeom prst="rect">
              <a:avLst/>
            </a:prstGeom>
          </p:spPr>
        </p:pic>
        <p:grpSp>
          <p:nvGrpSpPr>
            <p:cNvPr id="16" name="Skupina 15"/>
            <p:cNvGrpSpPr/>
            <p:nvPr/>
          </p:nvGrpSpPr>
          <p:grpSpPr>
            <a:xfrm>
              <a:off x="3676390" y="4337838"/>
              <a:ext cx="2830911" cy="558596"/>
              <a:chOff x="3651865" y="3957375"/>
              <a:chExt cx="2830911" cy="558596"/>
            </a:xfrm>
          </p:grpSpPr>
          <p:grpSp>
            <p:nvGrpSpPr>
              <p:cNvPr id="17" name="Skupina 16"/>
              <p:cNvGrpSpPr/>
              <p:nvPr/>
            </p:nvGrpSpPr>
            <p:grpSpPr>
              <a:xfrm>
                <a:off x="3652203" y="3957375"/>
                <a:ext cx="2830573" cy="558596"/>
                <a:chOff x="5196305" y="3730082"/>
                <a:chExt cx="4436238" cy="875465"/>
              </a:xfrm>
            </p:grpSpPr>
            <p:pic>
              <p:nvPicPr>
                <p:cNvPr id="19" name="Obrázek 1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96305" y="4202202"/>
                  <a:ext cx="395999" cy="396000"/>
                </a:xfrm>
                <a:prstGeom prst="rect">
                  <a:avLst/>
                </a:prstGeom>
              </p:spPr>
            </p:pic>
            <p:sp>
              <p:nvSpPr>
                <p:cNvPr id="20" name="TextovéPole 28"/>
                <p:cNvSpPr txBox="1"/>
                <p:nvPr/>
              </p:nvSpPr>
              <p:spPr>
                <a:xfrm>
                  <a:off x="5652119" y="3730082"/>
                  <a:ext cx="3980424" cy="470308"/>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Useful for unlimited audit reports</a:t>
                  </a:r>
                  <a:endParaRPr lang="en-GB" sz="1350" dirty="0"/>
                </a:p>
              </p:txBody>
            </p:sp>
            <p:sp>
              <p:nvSpPr>
                <p:cNvPr id="21" name="TextovéPole 29"/>
                <p:cNvSpPr txBox="1"/>
                <p:nvPr/>
              </p:nvSpPr>
              <p:spPr>
                <a:xfrm>
                  <a:off x="5652121" y="4135239"/>
                  <a:ext cx="3679950" cy="470308"/>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50" dirty="0" smtClean="0"/>
                    <a:t>No need for special audit team</a:t>
                  </a:r>
                  <a:endParaRPr lang="en-GB" sz="1350" dirty="0"/>
                </a:p>
              </p:txBody>
            </p:sp>
          </p:grpSp>
          <p:pic>
            <p:nvPicPr>
              <p:cNvPr id="18" name="Obrázek 1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51865" y="3970184"/>
                <a:ext cx="252670" cy="252670"/>
              </a:xfrm>
              <a:prstGeom prst="rect">
                <a:avLst/>
              </a:prstGeom>
            </p:spPr>
          </p:pic>
        </p:grpSp>
      </p:grpSp>
    </p:spTree>
    <p:extLst>
      <p:ext uri="{BB962C8B-B14F-4D97-AF65-F5344CB8AC3E}">
        <p14:creationId xmlns:p14="http://schemas.microsoft.com/office/powerpoint/2010/main" val="185318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4008" y="620688"/>
            <a:ext cx="8229600" cy="667835"/>
          </a:xfrm>
        </p:spPr>
        <p:txBody>
          <a:bodyPr/>
          <a:lstStyle/>
          <a:p>
            <a:r>
              <a:rPr lang="en-US" sz="3200" dirty="0"/>
              <a:t>What is BIEP about?</a:t>
            </a:r>
            <a:endParaRPr lang="en-GB" sz="3200" dirty="0">
              <a:solidFill>
                <a:schemeClr val="tx1"/>
              </a:solidFill>
            </a:endParaRPr>
          </a:p>
        </p:txBody>
      </p:sp>
      <p:sp>
        <p:nvSpPr>
          <p:cNvPr id="3" name="Obdĺžnik 2"/>
          <p:cNvSpPr/>
          <p:nvPr/>
        </p:nvSpPr>
        <p:spPr>
          <a:xfrm>
            <a:off x="611560" y="1844824"/>
            <a:ext cx="7776864" cy="3985706"/>
          </a:xfrm>
          <a:prstGeom prst="rect">
            <a:avLst/>
          </a:prstGeom>
        </p:spPr>
        <p:txBody>
          <a:bodyPr wrap="square">
            <a:spAutoFit/>
          </a:bodyPr>
          <a:lstStyle/>
          <a:p>
            <a:pPr algn="just">
              <a:spcAft>
                <a:spcPts val="1800"/>
              </a:spcAft>
            </a:pPr>
            <a:r>
              <a:rPr lang="en-US" sz="2000" dirty="0"/>
              <a:t>The new </a:t>
            </a:r>
            <a:r>
              <a:rPr lang="en-US" sz="2000" b="1" dirty="0">
                <a:solidFill>
                  <a:srgbClr val="004595"/>
                </a:solidFill>
              </a:rPr>
              <a:t>LIGHT COORDINATED AUDIT APPROACH</a:t>
            </a:r>
            <a:r>
              <a:rPr lang="en-US" sz="2000" dirty="0">
                <a:solidFill>
                  <a:srgbClr val="004595"/>
                </a:solidFill>
              </a:rPr>
              <a:t> </a:t>
            </a:r>
            <a:r>
              <a:rPr lang="en-US" sz="2000" dirty="0"/>
              <a:t>that is not limited to SAIs of V4+2</a:t>
            </a:r>
          </a:p>
          <a:p>
            <a:pPr algn="just">
              <a:spcAft>
                <a:spcPts val="1800"/>
              </a:spcAft>
            </a:pPr>
            <a:r>
              <a:rPr lang="en-US" sz="2000" dirty="0"/>
              <a:t>The innovative data and info</a:t>
            </a:r>
            <a:r>
              <a:rPr lang="cs-CZ" sz="2000" dirty="0"/>
              <a:t>r</a:t>
            </a:r>
            <a:r>
              <a:rPr lang="en-US" sz="2000" dirty="0" err="1"/>
              <a:t>mation</a:t>
            </a:r>
            <a:r>
              <a:rPr lang="en-US" sz="2000" dirty="0"/>
              <a:t> exchange based on the </a:t>
            </a:r>
            <a:r>
              <a:rPr lang="en-US" sz="2000" b="1" dirty="0">
                <a:solidFill>
                  <a:srgbClr val="BD2A33"/>
                </a:solidFill>
              </a:rPr>
              <a:t>principles of 3C:</a:t>
            </a:r>
            <a:r>
              <a:rPr lang="en-US" sz="2000" dirty="0">
                <a:solidFill>
                  <a:srgbClr val="BD2A33"/>
                </a:solidFill>
              </a:rPr>
              <a:t> communication, cooperation, comparison</a:t>
            </a:r>
          </a:p>
          <a:p>
            <a:pPr algn="just">
              <a:spcAft>
                <a:spcPts val="1800"/>
              </a:spcAft>
            </a:pPr>
            <a:r>
              <a:rPr lang="en-GB" sz="2000" dirty="0"/>
              <a:t>Enhance</a:t>
            </a:r>
            <a:r>
              <a:rPr lang="cs-CZ" sz="2000" dirty="0"/>
              <a:t>d</a:t>
            </a:r>
            <a:r>
              <a:rPr lang="en-GB" sz="2000" dirty="0"/>
              <a:t> use of data and development of common methodologies for comparison within the trans-boundary topics but </a:t>
            </a:r>
            <a:r>
              <a:rPr lang="cs-CZ" sz="2000" dirty="0"/>
              <a:t>not </a:t>
            </a:r>
            <a:r>
              <a:rPr lang="en-GB" sz="2000" dirty="0"/>
              <a:t>only </a:t>
            </a:r>
          </a:p>
          <a:p>
            <a:pPr algn="just">
              <a:spcAft>
                <a:spcPts val="1800"/>
              </a:spcAft>
            </a:pPr>
            <a:r>
              <a:rPr lang="en-GB" sz="2000" dirty="0"/>
              <a:t>The tool that can identify an area of</a:t>
            </a:r>
            <a:r>
              <a:rPr lang="cs-CZ" sz="2000" dirty="0"/>
              <a:t> </a:t>
            </a:r>
            <a:r>
              <a:rPr lang="en-GB" sz="2000" dirty="0"/>
              <a:t>best practice in public administration</a:t>
            </a:r>
          </a:p>
          <a:p>
            <a:pPr algn="just">
              <a:spcAft>
                <a:spcPts val="1800"/>
              </a:spcAft>
            </a:pPr>
            <a:r>
              <a:rPr lang="en-GB" sz="2000" dirty="0"/>
              <a:t>Provides new level of information for SAI’s audit reports</a:t>
            </a:r>
          </a:p>
          <a:p>
            <a:endParaRPr lang="en-US" dirty="0"/>
          </a:p>
        </p:txBody>
      </p:sp>
    </p:spTree>
    <p:extLst>
      <p:ext uri="{BB962C8B-B14F-4D97-AF65-F5344CB8AC3E}">
        <p14:creationId xmlns:p14="http://schemas.microsoft.com/office/powerpoint/2010/main" val="262731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19872" y="744941"/>
            <a:ext cx="8229600" cy="667835"/>
          </a:xfrm>
        </p:spPr>
        <p:txBody>
          <a:bodyPr/>
          <a:lstStyle/>
          <a:p>
            <a:r>
              <a:rPr lang="cs-CZ" dirty="0"/>
              <a:t>BIEP </a:t>
            </a:r>
            <a:r>
              <a:rPr lang="cs-CZ" dirty="0" err="1"/>
              <a:t>principles</a:t>
            </a:r>
            <a:r>
              <a:rPr lang="cs-CZ" dirty="0"/>
              <a:t> </a:t>
            </a:r>
            <a:r>
              <a:rPr lang="cs-CZ" dirty="0" err="1"/>
              <a:t>of</a:t>
            </a:r>
            <a:r>
              <a:rPr lang="cs-CZ" dirty="0"/>
              <a:t> </a:t>
            </a:r>
            <a:r>
              <a:rPr lang="cs-CZ" dirty="0" err="1"/>
              <a:t>cooperation</a:t>
            </a:r>
            <a:endParaRPr lang="en-US" dirty="0"/>
          </a:p>
        </p:txBody>
      </p:sp>
      <p:graphicFrame>
        <p:nvGraphicFramePr>
          <p:cNvPr id="5" name="Diagram 4"/>
          <p:cNvGraphicFramePr/>
          <p:nvPr>
            <p:extLst>
              <p:ext uri="{D42A27DB-BD31-4B8C-83A1-F6EECF244321}">
                <p14:modId xmlns:p14="http://schemas.microsoft.com/office/powerpoint/2010/main" val="2061004846"/>
              </p:ext>
            </p:extLst>
          </p:nvPr>
        </p:nvGraphicFramePr>
        <p:xfrm>
          <a:off x="983400" y="1628800"/>
          <a:ext cx="7512496"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22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683568" y="1104980"/>
            <a:ext cx="8229600" cy="667835"/>
          </a:xfrm>
        </p:spPr>
        <p:txBody>
          <a:bodyPr/>
          <a:lstStyle/>
          <a:p>
            <a:r>
              <a:rPr lang="cs-CZ" dirty="0"/>
              <a:t>EXTRANET </a:t>
            </a:r>
            <a:r>
              <a:rPr lang="cs-CZ" dirty="0" err="1"/>
              <a:t>for</a:t>
            </a:r>
            <a:r>
              <a:rPr lang="cs-CZ" dirty="0"/>
              <a:t> </a:t>
            </a:r>
            <a:r>
              <a:rPr lang="cs-CZ" dirty="0" err="1"/>
              <a:t>easy</a:t>
            </a:r>
            <a:r>
              <a:rPr lang="cs-CZ" dirty="0"/>
              <a:t> </a:t>
            </a:r>
            <a:r>
              <a:rPr lang="cs-CZ" dirty="0" err="1"/>
              <a:t>information</a:t>
            </a:r>
            <a:r>
              <a:rPr lang="cs-CZ" dirty="0"/>
              <a:t> </a:t>
            </a:r>
            <a:r>
              <a:rPr lang="cs-CZ" dirty="0" err="1"/>
              <a:t>exchange</a:t>
            </a:r>
            <a:endParaRPr lang="en-US" dirty="0"/>
          </a:p>
        </p:txBody>
      </p:sp>
      <p:pic>
        <p:nvPicPr>
          <p:cNvPr id="5" name="Obrázek 2">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8836" y="1916832"/>
            <a:ext cx="7775575" cy="3502344"/>
          </a:xfrm>
          <a:prstGeom prst="rect">
            <a:avLst/>
          </a:prstGeom>
        </p:spPr>
      </p:pic>
      <p:sp>
        <p:nvSpPr>
          <p:cNvPr id="6" name="Nadpis 1"/>
          <p:cNvSpPr txBox="1">
            <a:spLocks/>
          </p:cNvSpPr>
          <p:nvPr/>
        </p:nvSpPr>
        <p:spPr>
          <a:xfrm>
            <a:off x="734090" y="5624923"/>
            <a:ext cx="8229600" cy="10885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4595"/>
                </a:solidFill>
                <a:latin typeface="+mj-lt"/>
                <a:ea typeface="+mj-ea"/>
                <a:cs typeface="+mj-cs"/>
              </a:defRPr>
            </a:lvl1pPr>
          </a:lstStyle>
          <a:p>
            <a:pPr algn="ctr"/>
            <a:r>
              <a:rPr lang="cs-CZ" sz="2000" dirty="0">
                <a:hlinkClick r:id="rId3"/>
              </a:rPr>
              <a:t>https://projekty.nku.cz/BIEPwr3e52xih8yp</a:t>
            </a:r>
            <a:endParaRPr lang="en-US" sz="2000" dirty="0"/>
          </a:p>
        </p:txBody>
      </p:sp>
    </p:spTree>
    <p:extLst>
      <p:ext uri="{BB962C8B-B14F-4D97-AF65-F5344CB8AC3E}">
        <p14:creationId xmlns:p14="http://schemas.microsoft.com/office/powerpoint/2010/main" val="3983580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en">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1" id="{0F782382-25C7-4DE3-87A9-6FE907A651A6}" vid="{CC09B9A0-116E-4443-8354-324F5FE73EC5}"/>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804D5F41149724EBDFF3EF79D5C803B" ma:contentTypeVersion="3" ma:contentTypeDescription="Vytvoří nový dokument" ma:contentTypeScope="" ma:versionID="b48050521970c42d4abd522b8d104526">
  <xsd:schema xmlns:xsd="http://www.w3.org/2001/XMLSchema" xmlns:xs="http://www.w3.org/2001/XMLSchema" xmlns:p="http://schemas.microsoft.com/office/2006/metadata/properties" xmlns:ns1="http://schemas.microsoft.com/sharepoint/v3" xmlns:ns2="742eac6f-eb53-4257-aa86-339c4f2add96" targetNamespace="http://schemas.microsoft.com/office/2006/metadata/properties" ma:root="true" ma:fieldsID="fdde64ff82b9959d9e2dec1ac0b73655" ns1:_="" ns2:_="">
    <xsd:import namespace="http://schemas.microsoft.com/sharepoint/v3"/>
    <xsd:import namespace="742eac6f-eb53-4257-aa86-339c4f2add96"/>
    <xsd:element name="properties">
      <xsd:complexType>
        <xsd:sequence>
          <xsd:element name="documentManagement">
            <xsd:complexType>
              <xsd:all>
                <xsd:element ref="ns1:PublishingStartDate" minOccurs="0"/>
                <xsd:element ref="ns1:PublishingExpirationDate" minOccurs="0"/>
                <xsd:element ref="ns2:Kategorie" minOccurs="0"/>
                <xsd:element ref="ns2:OdborSprav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um zahájení plánování" ma:description="Datum zahájení plánování je sloupec webu, který vytvořila funkce Publikování. Používá se k zadání data a času, od kterého se tato stránka začne návštěvníkům webu zobrazovat." ma:internalName="PublishingStartDate">
      <xsd:simpleType>
        <xsd:restriction base="dms:Unknown"/>
      </xsd:simpleType>
    </xsd:element>
    <xsd:element name="PublishingExpirationDate" ma:index="9" nillable="true" ma:displayName="Datum ukončení plánování" ma:description="Datum ukončení plánování je sloupec webu, který vytvořila funkce Publikování. Používá se k zadání data a času, od kterého se tato stránka už nebude návštěvníkům webu zobrazovat."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2eac6f-eb53-4257-aa86-339c4f2add96" elementFormDefault="qualified">
    <xsd:import namespace="http://schemas.microsoft.com/office/2006/documentManagement/types"/>
    <xsd:import namespace="http://schemas.microsoft.com/office/infopath/2007/PartnerControls"/>
    <xsd:element name="Kategorie" ma:index="10" nillable="true" ma:displayName="Kategorie" ma:default="Nezařazeno" ma:format="Dropdown" ma:internalName="Kategorie">
      <xsd:simpleType>
        <xsd:restriction base="dms:Choice">
          <xsd:enumeration value="Autoprovoz"/>
          <xsd:enumeration value="BOZP, PO"/>
          <xsd:enumeration value="FKSP"/>
          <xsd:enumeration value="Korespondence"/>
          <xsd:enumeration value="Majetek"/>
          <xsd:enumeration value="Nezařazeno"/>
          <xsd:enumeration value="Personalistika"/>
          <xsd:enumeration value="Porady"/>
          <xsd:enumeration value="Pracovní cesty"/>
          <xsd:enumeration value="Prezentace"/>
          <xsd:enumeration value="Utajované informace"/>
          <xsd:enumeration value="Vzdělávání"/>
        </xsd:restriction>
      </xsd:simpleType>
    </xsd:element>
    <xsd:element name="OdborSpravce" ma:index="11" nillable="true" ma:displayName="OdborSpravce" ma:default="000 - nezařazeno" ma:format="Dropdown" ma:internalName="OdborSpravce">
      <xsd:simpleType>
        <xsd:restriction base="dms:Choice">
          <xsd:enumeration value="050 - odbor bezpečnostní"/>
          <xsd:enumeration value="130 - odbor personální"/>
          <xsd:enumeration value="150 - odbor finanční"/>
          <xsd:enumeration value="170 - odbor mezinárodních vztahů"/>
          <xsd:enumeration value="180 - odbor hospodářské správy"/>
          <xsd:enumeration value="190 - odbor komunikace"/>
          <xsd:enumeration value="000 - nezařaz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dborSpravce xmlns="742eac6f-eb53-4257-aa86-339c4f2add96">190 - odbor komunikace</OdborSpravce>
    <PublishingExpirationDate xmlns="http://schemas.microsoft.com/sharepoint/v3" xsi:nil="true"/>
    <PublishingStartDate xmlns="http://schemas.microsoft.com/sharepoint/v3" xsi:nil="true"/>
    <Kategorie xmlns="742eac6f-eb53-4257-aa86-339c4f2add96">Prezentace</Kategori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EB4DC4-F18D-427F-9AB8-E7B9D8E60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2eac6f-eb53-4257-aa86-339c4f2ad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4C5876-BCD8-467C-8D93-95F089E6F209}">
  <ds:schemaRefs>
    <ds:schemaRef ds:uri="http://purl.org/dc/terms/"/>
    <ds:schemaRef ds:uri="http://schemas.microsoft.com/sharepoint/v3"/>
    <ds:schemaRef ds:uri="http://www.w3.org/XML/1998/namespace"/>
    <ds:schemaRef ds:uri="http://purl.org/dc/elements/1.1/"/>
    <ds:schemaRef ds:uri="http://schemas.microsoft.com/office/2006/documentManagement/types"/>
    <ds:schemaRef ds:uri="http://purl.org/dc/dcmitype/"/>
    <ds:schemaRef ds:uri="742eac6f-eb53-4257-aa86-339c4f2add9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8DA2A2C-C83A-4E22-86E5-79655DF73D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Prezentace_en_2016_4x3</Template>
  <TotalTime>11451</TotalTime>
  <Words>2110</Words>
  <Application>Microsoft Office PowerPoint</Application>
  <PresentationFormat>Экран (4:3)</PresentationFormat>
  <Paragraphs>148</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Calibri Light</vt:lpstr>
      <vt:lpstr>Courier New</vt:lpstr>
      <vt:lpstr>Times New Roman</vt:lpstr>
      <vt:lpstr>Wingdings</vt:lpstr>
      <vt:lpstr>Prezentace_en</vt:lpstr>
      <vt:lpstr>Benchmarking Information Exchange project</vt:lpstr>
      <vt:lpstr>Did you know …?</vt:lpstr>
      <vt:lpstr>ISSAI 1 – Lima Declaration </vt:lpstr>
      <vt:lpstr>ISSAI 10 – Mexico Declaration</vt:lpstr>
      <vt:lpstr>EUROSAI Database of audits</vt:lpstr>
      <vt:lpstr>Types of cooperative audits</vt:lpstr>
      <vt:lpstr>What is BIEP about?</vt:lpstr>
      <vt:lpstr>BIEP principles of cooperation</vt:lpstr>
      <vt:lpstr>EXTRANET for easy information exchange</vt:lpstr>
      <vt:lpstr>Unlimited areas of comparison</vt:lpstr>
      <vt:lpstr>Area of comparison: Government Real Estate </vt:lpstr>
      <vt:lpstr>Expenditure on the operation and the use of immovable property</vt:lpstr>
      <vt:lpstr>Key Performance Indicators</vt:lpstr>
      <vt:lpstr>Area of comparison: Animal and Plant Production</vt:lpstr>
      <vt:lpstr>Area of comparison: Building-up, reconstruction and maintenance of roads</vt:lpstr>
      <vt:lpstr>FUTURE COOPERATION AND CHALLENGES</vt:lpstr>
      <vt:lpstr>Презентация PowerPoint</vt:lpstr>
      <vt:lpstr>Презентация PowerPoint</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Stefan.KABATEK@NKU.cz;Juriová Jana</dc:creator>
  <cp:lastModifiedBy>Конорева Юлия Николаевна</cp:lastModifiedBy>
  <cp:revision>191</cp:revision>
  <cp:lastPrinted>2017-04-04T08:46:43Z</cp:lastPrinted>
  <dcterms:created xsi:type="dcterms:W3CDTF">2017-03-09T13:35:12Z</dcterms:created>
  <dcterms:modified xsi:type="dcterms:W3CDTF">2019-09-03T13:48:28Z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0x0101003804D5F41149724EBDFF3EF79D5C803B</vt:lpwstr>
  </property>
</Properties>
</file>