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70" r:id="rId1"/>
  </p:sldMasterIdLst>
  <p:notesMasterIdLst>
    <p:notesMasterId r:id="rId12"/>
  </p:notesMasterIdLst>
  <p:handoutMasterIdLst>
    <p:handoutMasterId r:id="rId13"/>
  </p:handoutMasterIdLst>
  <p:sldIdLst>
    <p:sldId id="283" r:id="rId2"/>
    <p:sldId id="419" r:id="rId3"/>
    <p:sldId id="415" r:id="rId4"/>
    <p:sldId id="445" r:id="rId5"/>
    <p:sldId id="416" r:id="rId6"/>
    <p:sldId id="440" r:id="rId7"/>
    <p:sldId id="441" r:id="rId8"/>
    <p:sldId id="442" r:id="rId9"/>
    <p:sldId id="444" r:id="rId10"/>
    <p:sldId id="399" r:id="rId11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265" autoAdjust="0"/>
  </p:normalViewPr>
  <p:slideViewPr>
    <p:cSldViewPr>
      <p:cViewPr varScale="1">
        <p:scale>
          <a:sx n="109" d="100"/>
          <a:sy n="109" d="100"/>
        </p:scale>
        <p:origin x="17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A1290-F7DB-44CC-AD3F-7A25FAB625A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E4DAE28-6403-46C7-B803-EC0D153846F4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2400" b="1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Strategic areas</a:t>
          </a:r>
          <a:endParaRPr lang="en-US" sz="2400" b="1" noProof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76D25A0-DABF-4037-A2B3-37C0E292797E}" type="parTrans" cxnId="{38109155-1666-41E9-8C1A-09B0040939DC}">
      <dgm:prSet/>
      <dgm:spPr/>
      <dgm:t>
        <a:bodyPr/>
        <a:lstStyle/>
        <a:p>
          <a:pPr algn="ctr"/>
          <a:endParaRPr lang="sk-SK"/>
        </a:p>
      </dgm:t>
    </dgm:pt>
    <dgm:pt modelId="{28804A69-F1FE-467D-B391-A48EB9FA8BBE}" type="sibTrans" cxnId="{38109155-1666-41E9-8C1A-09B0040939DC}">
      <dgm:prSet/>
      <dgm:spPr/>
      <dgm:t>
        <a:bodyPr/>
        <a:lstStyle/>
        <a:p>
          <a:pPr algn="ctr"/>
          <a:endParaRPr lang="sk-SK"/>
        </a:p>
      </dgm:t>
    </dgm:pt>
    <dgm:pt modelId="{F18F1556-A9DA-4625-9578-ADDA3CA84F21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sk-SK" b="1" dirty="0" smtClean="0">
              <a:solidFill>
                <a:schemeClr val="tx1"/>
              </a:solidFill>
              <a:latin typeface="Arial Narrow" panose="020B0606020202030204" pitchFamily="34" charset="0"/>
            </a:rPr>
            <a:t>1. </a:t>
          </a:r>
          <a:r>
            <a:rPr lang="en-US" b="1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Global, European and national goals</a:t>
          </a:r>
          <a:endParaRPr lang="en-US" b="1" noProof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86F9B73-2D4D-4CCA-A977-EC082CE7E5CA}" type="parTrans" cxnId="{74E81A36-94FB-41C4-8C71-B830A3440B35}">
      <dgm:prSet/>
      <dgm:spPr/>
      <dgm:t>
        <a:bodyPr/>
        <a:lstStyle/>
        <a:p>
          <a:pPr algn="ctr"/>
          <a:endParaRPr lang="sk-SK"/>
        </a:p>
      </dgm:t>
    </dgm:pt>
    <dgm:pt modelId="{1F793EE0-1145-4F12-AEF1-22CA1A4E762A}" type="sibTrans" cxnId="{74E81A36-94FB-41C4-8C71-B830A3440B35}">
      <dgm:prSet/>
      <dgm:spPr/>
      <dgm:t>
        <a:bodyPr/>
        <a:lstStyle/>
        <a:p>
          <a:pPr algn="ctr"/>
          <a:endParaRPr lang="sk-SK"/>
        </a:p>
      </dgm:t>
    </dgm:pt>
    <dgm:pt modelId="{428C9C97-00DD-4C63-B658-5BFEA01CE857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sk-SK" b="1" dirty="0" smtClean="0">
              <a:solidFill>
                <a:schemeClr val="tx1"/>
              </a:solidFill>
              <a:latin typeface="Arial Narrow" panose="020B0606020202030204" pitchFamily="34" charset="0"/>
            </a:rPr>
            <a:t>2. </a:t>
          </a:r>
          <a:r>
            <a:rPr lang="en-US" b="1" dirty="0" smtClean="0">
              <a:solidFill>
                <a:schemeClr val="tx1"/>
              </a:solidFill>
              <a:latin typeface="Arial Narrow" panose="020B0606020202030204" pitchFamily="34" charset="0"/>
            </a:rPr>
            <a:t>National problems based on recommendations from national and international institutions</a:t>
          </a:r>
          <a:endParaRPr lang="sk-SK" b="1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 algn="ctr"/>
          <a:endParaRPr lang="en-US" b="1" noProof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738ACB9-9ED4-480B-829D-4C925784633E}" type="parTrans" cxnId="{93A4E234-485C-4BA9-9A6C-37B067460C1E}">
      <dgm:prSet/>
      <dgm:spPr/>
      <dgm:t>
        <a:bodyPr/>
        <a:lstStyle/>
        <a:p>
          <a:pPr algn="ctr"/>
          <a:endParaRPr lang="sk-SK"/>
        </a:p>
      </dgm:t>
    </dgm:pt>
    <dgm:pt modelId="{6EB7C3C7-9FCE-472C-BAC2-5D8C4B0CFA99}" type="sibTrans" cxnId="{93A4E234-485C-4BA9-9A6C-37B067460C1E}">
      <dgm:prSet/>
      <dgm:spPr/>
      <dgm:t>
        <a:bodyPr/>
        <a:lstStyle/>
        <a:p>
          <a:pPr algn="ctr"/>
          <a:endParaRPr lang="sk-SK"/>
        </a:p>
      </dgm:t>
    </dgm:pt>
    <dgm:pt modelId="{EEBF6594-B0CC-4907-8923-4755AA79809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sk-SK" b="1" dirty="0" smtClean="0">
              <a:solidFill>
                <a:schemeClr val="tx1"/>
              </a:solidFill>
              <a:latin typeface="Arial Narrow" panose="020B0606020202030204" pitchFamily="34" charset="0"/>
            </a:rPr>
            <a:t>3. </a:t>
          </a:r>
          <a:r>
            <a:rPr lang="en-US" b="1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Risks according to standards</a:t>
          </a:r>
          <a:endParaRPr lang="en-US" b="1" noProof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DC9895B1-E504-4EE1-9C59-C692C34672F1}" type="parTrans" cxnId="{F92C2B05-A612-4DF8-8976-C35F0AC5C5AF}">
      <dgm:prSet/>
      <dgm:spPr/>
      <dgm:t>
        <a:bodyPr/>
        <a:lstStyle/>
        <a:p>
          <a:pPr algn="ctr"/>
          <a:endParaRPr lang="sk-SK"/>
        </a:p>
      </dgm:t>
    </dgm:pt>
    <dgm:pt modelId="{C0CE3533-BB5A-469E-BECE-EBBA404DD5E0}" type="sibTrans" cxnId="{F92C2B05-A612-4DF8-8976-C35F0AC5C5AF}">
      <dgm:prSet/>
      <dgm:spPr/>
      <dgm:t>
        <a:bodyPr/>
        <a:lstStyle/>
        <a:p>
          <a:pPr algn="ctr"/>
          <a:endParaRPr lang="sk-SK"/>
        </a:p>
      </dgm:t>
    </dgm:pt>
    <dgm:pt modelId="{5BDB1A5E-3D80-4068-A54E-96FC758745D0}" type="pres">
      <dgm:prSet presAssocID="{C77A1290-F7DB-44CC-AD3F-7A25FAB625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59A3662-E454-47F8-89D9-A622D7BA6F66}" type="pres">
      <dgm:prSet presAssocID="{FE4DAE28-6403-46C7-B803-EC0D153846F4}" presName="centerShape" presStyleLbl="node0" presStyleIdx="0" presStyleCnt="1"/>
      <dgm:spPr/>
      <dgm:t>
        <a:bodyPr/>
        <a:lstStyle/>
        <a:p>
          <a:endParaRPr lang="sk-SK"/>
        </a:p>
      </dgm:t>
    </dgm:pt>
    <dgm:pt modelId="{7AD8BE2F-C151-49E5-8156-10C79900E42B}" type="pres">
      <dgm:prSet presAssocID="{F86F9B73-2D4D-4CCA-A977-EC082CE7E5CA}" presName="parTrans" presStyleLbl="bgSibTrans2D1" presStyleIdx="0" presStyleCnt="3"/>
      <dgm:spPr/>
      <dgm:t>
        <a:bodyPr/>
        <a:lstStyle/>
        <a:p>
          <a:endParaRPr lang="sk-SK"/>
        </a:p>
      </dgm:t>
    </dgm:pt>
    <dgm:pt modelId="{6A093432-AFF8-4B3A-A793-62C874401D43}" type="pres">
      <dgm:prSet presAssocID="{F18F1556-A9DA-4625-9578-ADDA3CA84F2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2148441-ABEF-47E5-8E93-EAE77494E97D}" type="pres">
      <dgm:prSet presAssocID="{E738ACB9-9ED4-480B-829D-4C925784633E}" presName="parTrans" presStyleLbl="bgSibTrans2D1" presStyleIdx="1" presStyleCnt="3"/>
      <dgm:spPr/>
      <dgm:t>
        <a:bodyPr/>
        <a:lstStyle/>
        <a:p>
          <a:endParaRPr lang="sk-SK"/>
        </a:p>
      </dgm:t>
    </dgm:pt>
    <dgm:pt modelId="{34FFFDA2-256A-4C28-B2C1-D7E3308D93DA}" type="pres">
      <dgm:prSet presAssocID="{428C9C97-00DD-4C63-B658-5BFEA01CE85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0295135-1EE0-412B-90DD-112FF8D48BFF}" type="pres">
      <dgm:prSet presAssocID="{DC9895B1-E504-4EE1-9C59-C692C34672F1}" presName="parTrans" presStyleLbl="bgSibTrans2D1" presStyleIdx="2" presStyleCnt="3"/>
      <dgm:spPr/>
      <dgm:t>
        <a:bodyPr/>
        <a:lstStyle/>
        <a:p>
          <a:endParaRPr lang="sk-SK"/>
        </a:p>
      </dgm:t>
    </dgm:pt>
    <dgm:pt modelId="{E67E1E6E-5222-4100-9BEE-17551D11750C}" type="pres">
      <dgm:prSet presAssocID="{EEBF6594-B0CC-4907-8923-4755AA798096}" presName="node" presStyleLbl="node1" presStyleIdx="2" presStyleCnt="3" custRadScaleRad="100891" custRadScaleInc="225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2EF7E1F-E276-46A5-99A5-F793FA2A88BC}" type="presOf" srcId="{428C9C97-00DD-4C63-B658-5BFEA01CE857}" destId="{34FFFDA2-256A-4C28-B2C1-D7E3308D93DA}" srcOrd="0" destOrd="0" presId="urn:microsoft.com/office/officeart/2005/8/layout/radial4"/>
    <dgm:cxn modelId="{0B3E32E1-48FC-4353-816C-15DE2F236227}" type="presOf" srcId="{FE4DAE28-6403-46C7-B803-EC0D153846F4}" destId="{859A3662-E454-47F8-89D9-A622D7BA6F66}" srcOrd="0" destOrd="0" presId="urn:microsoft.com/office/officeart/2005/8/layout/radial4"/>
    <dgm:cxn modelId="{F3B9146A-DC14-493C-96D2-C7338B2E0D7D}" type="presOf" srcId="{EEBF6594-B0CC-4907-8923-4755AA798096}" destId="{E67E1E6E-5222-4100-9BEE-17551D11750C}" srcOrd="0" destOrd="0" presId="urn:microsoft.com/office/officeart/2005/8/layout/radial4"/>
    <dgm:cxn modelId="{38109155-1666-41E9-8C1A-09B0040939DC}" srcId="{C77A1290-F7DB-44CC-AD3F-7A25FAB625A6}" destId="{FE4DAE28-6403-46C7-B803-EC0D153846F4}" srcOrd="0" destOrd="0" parTransId="{376D25A0-DABF-4037-A2B3-37C0E292797E}" sibTransId="{28804A69-F1FE-467D-B391-A48EB9FA8BBE}"/>
    <dgm:cxn modelId="{74E81A36-94FB-41C4-8C71-B830A3440B35}" srcId="{FE4DAE28-6403-46C7-B803-EC0D153846F4}" destId="{F18F1556-A9DA-4625-9578-ADDA3CA84F21}" srcOrd="0" destOrd="0" parTransId="{F86F9B73-2D4D-4CCA-A977-EC082CE7E5CA}" sibTransId="{1F793EE0-1145-4F12-AEF1-22CA1A4E762A}"/>
    <dgm:cxn modelId="{F92C2B05-A612-4DF8-8976-C35F0AC5C5AF}" srcId="{FE4DAE28-6403-46C7-B803-EC0D153846F4}" destId="{EEBF6594-B0CC-4907-8923-4755AA798096}" srcOrd="2" destOrd="0" parTransId="{DC9895B1-E504-4EE1-9C59-C692C34672F1}" sibTransId="{C0CE3533-BB5A-469E-BECE-EBBA404DD5E0}"/>
    <dgm:cxn modelId="{68CFD9FB-D1CD-4BEE-B673-D54DC3549921}" type="presOf" srcId="{F18F1556-A9DA-4625-9578-ADDA3CA84F21}" destId="{6A093432-AFF8-4B3A-A793-62C874401D43}" srcOrd="0" destOrd="0" presId="urn:microsoft.com/office/officeart/2005/8/layout/radial4"/>
    <dgm:cxn modelId="{29B3B10A-8BE6-49D5-8292-4B99BCA9CB65}" type="presOf" srcId="{F86F9B73-2D4D-4CCA-A977-EC082CE7E5CA}" destId="{7AD8BE2F-C151-49E5-8156-10C79900E42B}" srcOrd="0" destOrd="0" presId="urn:microsoft.com/office/officeart/2005/8/layout/radial4"/>
    <dgm:cxn modelId="{93A4E234-485C-4BA9-9A6C-37B067460C1E}" srcId="{FE4DAE28-6403-46C7-B803-EC0D153846F4}" destId="{428C9C97-00DD-4C63-B658-5BFEA01CE857}" srcOrd="1" destOrd="0" parTransId="{E738ACB9-9ED4-480B-829D-4C925784633E}" sibTransId="{6EB7C3C7-9FCE-472C-BAC2-5D8C4B0CFA99}"/>
    <dgm:cxn modelId="{0C77C3B9-FF2C-4868-928E-003952288BDA}" type="presOf" srcId="{E738ACB9-9ED4-480B-829D-4C925784633E}" destId="{12148441-ABEF-47E5-8E93-EAE77494E97D}" srcOrd="0" destOrd="0" presId="urn:microsoft.com/office/officeart/2005/8/layout/radial4"/>
    <dgm:cxn modelId="{5627732E-0BED-4B96-A470-8B1808C55863}" type="presOf" srcId="{DC9895B1-E504-4EE1-9C59-C692C34672F1}" destId="{80295135-1EE0-412B-90DD-112FF8D48BFF}" srcOrd="0" destOrd="0" presId="urn:microsoft.com/office/officeart/2005/8/layout/radial4"/>
    <dgm:cxn modelId="{5A5DABE9-A5F9-421F-B1D4-738D54E7A324}" type="presOf" srcId="{C77A1290-F7DB-44CC-AD3F-7A25FAB625A6}" destId="{5BDB1A5E-3D80-4068-A54E-96FC758745D0}" srcOrd="0" destOrd="0" presId="urn:microsoft.com/office/officeart/2005/8/layout/radial4"/>
    <dgm:cxn modelId="{BCDA5C8F-9506-49EA-85E6-5229426C3A3A}" type="presParOf" srcId="{5BDB1A5E-3D80-4068-A54E-96FC758745D0}" destId="{859A3662-E454-47F8-89D9-A622D7BA6F66}" srcOrd="0" destOrd="0" presId="urn:microsoft.com/office/officeart/2005/8/layout/radial4"/>
    <dgm:cxn modelId="{061FD0D8-E8BD-4D84-A284-43FA051EFDEB}" type="presParOf" srcId="{5BDB1A5E-3D80-4068-A54E-96FC758745D0}" destId="{7AD8BE2F-C151-49E5-8156-10C79900E42B}" srcOrd="1" destOrd="0" presId="urn:microsoft.com/office/officeart/2005/8/layout/radial4"/>
    <dgm:cxn modelId="{572D518B-9520-46D1-AEE6-D00C1A9DD00F}" type="presParOf" srcId="{5BDB1A5E-3D80-4068-A54E-96FC758745D0}" destId="{6A093432-AFF8-4B3A-A793-62C874401D43}" srcOrd="2" destOrd="0" presId="urn:microsoft.com/office/officeart/2005/8/layout/radial4"/>
    <dgm:cxn modelId="{78EE9ADF-C330-4F5D-881E-DE8707A5226D}" type="presParOf" srcId="{5BDB1A5E-3D80-4068-A54E-96FC758745D0}" destId="{12148441-ABEF-47E5-8E93-EAE77494E97D}" srcOrd="3" destOrd="0" presId="urn:microsoft.com/office/officeart/2005/8/layout/radial4"/>
    <dgm:cxn modelId="{6DDF56E6-69C8-4496-B25E-512AD23C8A74}" type="presParOf" srcId="{5BDB1A5E-3D80-4068-A54E-96FC758745D0}" destId="{34FFFDA2-256A-4C28-B2C1-D7E3308D93DA}" srcOrd="4" destOrd="0" presId="urn:microsoft.com/office/officeart/2005/8/layout/radial4"/>
    <dgm:cxn modelId="{4B0928BB-891F-46AD-82D0-D7FD7CD651AF}" type="presParOf" srcId="{5BDB1A5E-3D80-4068-A54E-96FC758745D0}" destId="{80295135-1EE0-412B-90DD-112FF8D48BFF}" srcOrd="5" destOrd="0" presId="urn:microsoft.com/office/officeart/2005/8/layout/radial4"/>
    <dgm:cxn modelId="{698B2D65-E518-4EEF-9629-D4C781D3F5E7}" type="presParOf" srcId="{5BDB1A5E-3D80-4068-A54E-96FC758745D0}" destId="{E67E1E6E-5222-4100-9BEE-17551D11750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A3662-E454-47F8-89D9-A622D7BA6F66}">
      <dsp:nvSpPr>
        <dsp:cNvPr id="0" name=""/>
        <dsp:cNvSpPr/>
      </dsp:nvSpPr>
      <dsp:spPr>
        <a:xfrm>
          <a:off x="2469772" y="2445548"/>
          <a:ext cx="2045229" cy="204522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Strategic areas</a:t>
          </a:r>
          <a:endParaRPr lang="en-US" sz="2400" b="1" kern="1200" noProof="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769289" y="2745065"/>
        <a:ext cx="1446195" cy="1446195"/>
      </dsp:txXfrm>
    </dsp:sp>
    <dsp:sp modelId="{7AD8BE2F-C151-49E5-8156-10C79900E42B}">
      <dsp:nvSpPr>
        <dsp:cNvPr id="0" name=""/>
        <dsp:cNvSpPr/>
      </dsp:nvSpPr>
      <dsp:spPr>
        <a:xfrm rot="12900000">
          <a:off x="1146527" y="2085729"/>
          <a:ext cx="1575534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93432-AFF8-4B3A-A793-62C874401D43}">
      <dsp:nvSpPr>
        <dsp:cNvPr id="0" name=""/>
        <dsp:cNvSpPr/>
      </dsp:nvSpPr>
      <dsp:spPr>
        <a:xfrm>
          <a:off x="317509" y="1148142"/>
          <a:ext cx="1942967" cy="15543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1. </a:t>
          </a:r>
          <a:r>
            <a:rPr lang="en-US" sz="1400" b="1" kern="1200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Global, European and national goals</a:t>
          </a:r>
          <a:endParaRPr lang="en-US" sz="1400" b="1" kern="1200" noProof="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63035" y="1193668"/>
        <a:ext cx="1851915" cy="1463322"/>
      </dsp:txXfrm>
    </dsp:sp>
    <dsp:sp modelId="{12148441-ABEF-47E5-8E93-EAE77494E97D}">
      <dsp:nvSpPr>
        <dsp:cNvPr id="0" name=""/>
        <dsp:cNvSpPr/>
      </dsp:nvSpPr>
      <dsp:spPr>
        <a:xfrm rot="16200000">
          <a:off x="2704620" y="1274637"/>
          <a:ext cx="1575534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FFDA2-256A-4C28-B2C1-D7E3308D93DA}">
      <dsp:nvSpPr>
        <dsp:cNvPr id="0" name=""/>
        <dsp:cNvSpPr/>
      </dsp:nvSpPr>
      <dsp:spPr>
        <a:xfrm>
          <a:off x="2520903" y="1128"/>
          <a:ext cx="1942967" cy="155437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2. </a:t>
          </a:r>
          <a:r>
            <a:rPr lang="en-US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National problems based on recommendations from national and international institutions</a:t>
          </a:r>
          <a:endParaRPr lang="sk-SK" sz="1400" b="1" kern="1200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noProof="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566429" y="46654"/>
        <a:ext cx="1851915" cy="1463322"/>
      </dsp:txXfrm>
    </dsp:sp>
    <dsp:sp modelId="{80295135-1EE0-412B-90DD-112FF8D48BFF}">
      <dsp:nvSpPr>
        <dsp:cNvPr id="0" name=""/>
        <dsp:cNvSpPr/>
      </dsp:nvSpPr>
      <dsp:spPr>
        <a:xfrm rot="19581108">
          <a:off x="4287216" y="2115785"/>
          <a:ext cx="1598182" cy="5828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E1E6E-5222-4100-9BEE-17551D11750C}">
      <dsp:nvSpPr>
        <dsp:cNvPr id="0" name=""/>
        <dsp:cNvSpPr/>
      </dsp:nvSpPr>
      <dsp:spPr>
        <a:xfrm>
          <a:off x="4780032" y="1187273"/>
          <a:ext cx="1942967" cy="155437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4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3. </a:t>
          </a:r>
          <a:r>
            <a:rPr lang="en-US" sz="1400" b="1" kern="1200" noProof="0" dirty="0" smtClean="0">
              <a:solidFill>
                <a:schemeClr val="tx1"/>
              </a:solidFill>
              <a:latin typeface="Arial Narrow" panose="020B0606020202030204" pitchFamily="34" charset="0"/>
            </a:rPr>
            <a:t>Risks according to standards</a:t>
          </a:r>
          <a:endParaRPr lang="en-US" sz="1400" b="1" kern="1200" noProof="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825558" y="1232799"/>
        <a:ext cx="1851915" cy="1463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7390937-8058-427B-A418-89D83E9D58CB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C2B97-AD22-4BE9-B2D4-7FF7FD056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1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6AE904-1D54-4018-B6D5-BB7CA405975F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630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03D3-253D-45A2-BF6C-086C5EC769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423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strategic audit plan and the audit priorities for</a:t>
            </a:r>
            <a:r>
              <a:rPr lang="en-US" baseline="0" dirty="0" smtClean="0"/>
              <a:t> the period of 2018 to 2020 are based on analysis of: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/>
              <a:t>Global, European and National Goals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/>
              <a:t>National topics based on recommendations from national and international institutions</a:t>
            </a:r>
            <a:endParaRPr lang="sk-SK" sz="12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noProof="0" dirty="0" smtClean="0"/>
              <a:t>Risks according to standards</a:t>
            </a:r>
            <a:endParaRPr lang="en-US" sz="1200" baseline="0" noProof="0" dirty="0" smtClean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63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9 </a:t>
            </a:r>
            <a:r>
              <a:rPr lang="sk-SK" dirty="0" err="1" smtClean="0"/>
              <a:t>areas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of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public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policies</a:t>
            </a:r>
            <a:r>
              <a:rPr lang="sk-SK" dirty="0" smtClean="0"/>
              <a:t> + </a:t>
            </a:r>
            <a:r>
              <a:rPr lang="sk-SK" dirty="0" err="1" smtClean="0"/>
              <a:t>eurofonds</a:t>
            </a:r>
            <a:r>
              <a:rPr lang="sk-SK" dirty="0" smtClean="0"/>
              <a:t> </a:t>
            </a:r>
            <a:r>
              <a:rPr lang="sk-SK" dirty="0" err="1" smtClean="0"/>
              <a:t>as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baseline="0" dirty="0" smtClean="0"/>
              <a:t> </a:t>
            </a:r>
            <a:r>
              <a:rPr lang="sk-SK" baseline="0" dirty="0" err="1" smtClean="0"/>
              <a:t>important</a:t>
            </a:r>
            <a:r>
              <a:rPr lang="sk-SK" baseline="0" dirty="0" smtClean="0"/>
              <a:t> </a:t>
            </a:r>
            <a:r>
              <a:rPr lang="sk-SK" baseline="0" dirty="0" err="1" smtClean="0"/>
              <a:t>tool</a:t>
            </a:r>
            <a:r>
              <a:rPr lang="sk-SK" baseline="0" dirty="0" smtClean="0"/>
              <a:t> </a:t>
            </a:r>
            <a:r>
              <a:rPr lang="sk-SK" baseline="0" dirty="0" err="1" smtClean="0"/>
              <a:t>of</a:t>
            </a:r>
            <a:r>
              <a:rPr lang="sk-SK" baseline="0" dirty="0" smtClean="0"/>
              <a:t> </a:t>
            </a:r>
            <a:r>
              <a:rPr lang="sk-SK" baseline="0" dirty="0" err="1" smtClean="0"/>
              <a:t>financing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policies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346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Voľná form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0BF21D7-3B07-4AD4-BF13-BDCFF85A51D2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62F6-946B-4B22-899B-4602ADAA29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3FAF5-1EC1-4BFB-AB52-501FF608AE5E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496-3DCF-4776-8C7C-AC0E33025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49152-4493-4239-934E-4E5A411A4F39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DC1A-74A9-4580-ACF8-7CEF7FB9E2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8A42-A0E5-4FBC-B86B-0109A8ACEA96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17A-AC77-4626-8854-9D16DC2DE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Výlož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0460E-AAB7-47C9-AD42-ECDE05A0B946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5CA3-CF97-4E4C-A257-BAE3615E05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623724-7BE2-462D-AD81-2146FF000F34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C2011-D6BC-42AB-8F3E-7FC400EBFD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864DBE-39A3-4705-BB60-78EF4B471316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BF8C3-722F-4391-BE60-EC9DAEDC39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CA2155-197D-459C-A1C7-337F3C5DDFF0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42796-C5A5-4245-ABBF-F3406217FE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E7A3-8B24-4E34-B781-B1532759F9FD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CB-C842-4972-9D5B-2D623A8235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7C77C1-BB73-428B-B480-8FB2FECA2314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B2CBA-B8EC-4F95-8EDA-7D92ECA21C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Voľná forma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Výlož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F9AB3-9C0D-454F-AE61-9B398B60DA50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D7AB10-8D51-40D5-BEA1-F8A68A06C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0097D6C-FDB8-411B-8008-C4218796E957}" type="datetime1">
              <a:rPr lang="sk-SK"/>
              <a:pPr>
                <a:defRPr/>
              </a:pPr>
              <a:t>3.9.2019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sk-SK"/>
              <a:t>NKÚ SR</a:t>
            </a: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303A0A-FA85-408F-8DC6-9ECEB857E9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  <p:sldLayoutId id="2147483785" r:id="rId5"/>
    <p:sldLayoutId id="2147483786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348880"/>
            <a:ext cx="6603324" cy="143259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 smtClean="0">
                <a:solidFill>
                  <a:srgbClr val="C00000"/>
                </a:solidFill>
              </a:rPr>
              <a:t/>
            </a:r>
            <a:br>
              <a:rPr lang="sk-SK" sz="4000" dirty="0" smtClean="0">
                <a:solidFill>
                  <a:srgbClr val="C00000"/>
                </a:solidFill>
              </a:rPr>
            </a:br>
            <a:r>
              <a:rPr lang="sk-SK" sz="4000" dirty="0" smtClean="0">
                <a:solidFill>
                  <a:srgbClr val="C00000"/>
                </a:solidFill>
              </a:rPr>
              <a:t/>
            </a:r>
            <a:br>
              <a:rPr lang="sk-SK" sz="4000" dirty="0" smtClean="0">
                <a:solidFill>
                  <a:srgbClr val="C00000"/>
                </a:solidFill>
              </a:rPr>
            </a:br>
            <a:r>
              <a:rPr lang="sk-SK" sz="4000" dirty="0" smtClean="0">
                <a:solidFill>
                  <a:srgbClr val="C00000"/>
                </a:solidFill>
              </a:rPr>
              <a:t/>
            </a:r>
            <a:br>
              <a:rPr lang="sk-SK" sz="4000" dirty="0" smtClean="0">
                <a:solidFill>
                  <a:srgbClr val="C00000"/>
                </a:solidFill>
              </a:rPr>
            </a:br>
            <a:r>
              <a:rPr lang="sk-SK" sz="4000" dirty="0" smtClean="0">
                <a:solidFill>
                  <a:srgbClr val="C00000"/>
                </a:solidFill>
              </a:rPr>
              <a:t/>
            </a:r>
            <a:br>
              <a:rPr lang="sk-SK" sz="4000" dirty="0" smtClean="0">
                <a:solidFill>
                  <a:srgbClr val="C00000"/>
                </a:solidFill>
              </a:rPr>
            </a:br>
            <a:r>
              <a:rPr lang="sk-SK" sz="4000" dirty="0" smtClean="0">
                <a:solidFill>
                  <a:srgbClr val="C00000"/>
                </a:solidFill>
              </a:rPr>
              <a:t/>
            </a:r>
            <a:br>
              <a:rPr lang="sk-SK" sz="4000" dirty="0" smtClean="0">
                <a:solidFill>
                  <a:srgbClr val="C00000"/>
                </a:solidFill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>
                <a:effectLst/>
              </a:rPr>
              <a:t/>
            </a:r>
            <a:br>
              <a:rPr lang="sk-SK" sz="2800" kern="0" dirty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2800" kern="0" dirty="0" smtClean="0">
                <a:effectLst/>
              </a:rPr>
              <a:t/>
            </a:r>
            <a:br>
              <a:rPr lang="sk-SK" sz="2800" kern="0" dirty="0" smtClean="0">
                <a:effectLst/>
              </a:rPr>
            </a:br>
            <a:r>
              <a:rPr lang="sk-SK" sz="4900" dirty="0" smtClean="0">
                <a:solidFill>
                  <a:srgbClr val="00B050"/>
                </a:solidFill>
                <a:effectLst/>
              </a:rPr>
              <a:t/>
            </a:r>
            <a:br>
              <a:rPr lang="sk-SK" sz="4900" dirty="0" smtClean="0">
                <a:solidFill>
                  <a:srgbClr val="00B050"/>
                </a:solidFill>
                <a:effectLst/>
              </a:rPr>
            </a:br>
            <a:r>
              <a:rPr lang="sk-SK" sz="4900" dirty="0" smtClean="0">
                <a:solidFill>
                  <a:srgbClr val="00B050"/>
                </a:solidFill>
                <a:effectLst/>
              </a:rPr>
              <a:t/>
            </a:r>
            <a:br>
              <a:rPr lang="sk-SK" sz="4900" dirty="0" smtClean="0">
                <a:solidFill>
                  <a:srgbClr val="00B050"/>
                </a:solidFill>
                <a:effectLst/>
              </a:rPr>
            </a:br>
            <a:r>
              <a:rPr lang="sk-SK" dirty="0" smtClean="0">
                <a:effectLst/>
                <a:latin typeface="Arial Narrow" panose="020B0606020202030204" pitchFamily="34" charset="0"/>
              </a:rPr>
              <a:t>Risk </a:t>
            </a:r>
            <a:r>
              <a:rPr lang="sk-SK" dirty="0" err="1" smtClean="0">
                <a:effectLst/>
                <a:latin typeface="Arial Narrow" panose="020B0606020202030204" pitchFamily="34" charset="0"/>
              </a:rPr>
              <a:t>analysis</a:t>
            </a:r>
            <a:r>
              <a:rPr lang="sk-SK" dirty="0" smtClean="0">
                <a:effectLst/>
                <a:latin typeface="Arial Narrow" panose="020B0606020202030204" pitchFamily="34" charset="0"/>
              </a:rPr>
              <a:t> at SAI Slovakia</a:t>
            </a:r>
            <a:br>
              <a:rPr lang="sk-SK" dirty="0" smtClean="0">
                <a:effectLst/>
                <a:latin typeface="Arial Narrow" panose="020B0606020202030204" pitchFamily="34" charset="0"/>
              </a:rPr>
            </a:br>
            <a:r>
              <a:rPr lang="sk-SK" sz="4000" dirty="0" smtClean="0">
                <a:effectLst/>
                <a:latin typeface="Arial Narrow" panose="020B0606020202030204" pitchFamily="34" charset="0"/>
              </a:rPr>
              <a:t>(</a:t>
            </a:r>
            <a:r>
              <a:rPr lang="sk-SK" sz="4000" dirty="0" err="1" smtClean="0">
                <a:effectLst/>
                <a:latin typeface="Arial Narrow" panose="020B0606020202030204" pitchFamily="34" charset="0"/>
              </a:rPr>
              <a:t>used</a:t>
            </a:r>
            <a:r>
              <a:rPr lang="sk-SK" sz="4000" dirty="0" smtClean="0">
                <a:effectLst/>
                <a:latin typeface="Arial Narrow" panose="020B0606020202030204" pitchFamily="34" charset="0"/>
              </a:rPr>
              <a:t> in </a:t>
            </a:r>
            <a:r>
              <a:rPr lang="sk-SK" sz="4000" dirty="0" err="1" smtClean="0">
                <a:effectLst/>
                <a:latin typeface="Arial Narrow" panose="020B0606020202030204" pitchFamily="34" charset="0"/>
              </a:rPr>
              <a:t>strategic</a:t>
            </a:r>
            <a:r>
              <a:rPr lang="sk-SK" sz="4000" dirty="0" smtClean="0">
                <a:effectLst/>
                <a:latin typeface="Arial Narrow" panose="020B0606020202030204" pitchFamily="34" charset="0"/>
              </a:rPr>
              <a:t> </a:t>
            </a:r>
            <a:r>
              <a:rPr lang="sk-SK" sz="4000" dirty="0" err="1" smtClean="0">
                <a:effectLst/>
                <a:latin typeface="Arial Narrow" panose="020B0606020202030204" pitchFamily="34" charset="0"/>
              </a:rPr>
              <a:t>planning</a:t>
            </a:r>
            <a:r>
              <a:rPr lang="sk-SK" sz="4000" dirty="0" smtClean="0">
                <a:effectLst/>
                <a:latin typeface="Arial Narrow" panose="020B0606020202030204" pitchFamily="34" charset="0"/>
              </a:rPr>
              <a:t>)</a:t>
            </a:r>
            <a:br>
              <a:rPr lang="sk-SK" sz="4000" dirty="0" smtClean="0">
                <a:effectLst/>
                <a:latin typeface="Arial Narrow" panose="020B0606020202030204" pitchFamily="34" charset="0"/>
              </a:rPr>
            </a:br>
            <a:r>
              <a:rPr lang="sk-SK" sz="3100" i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Jana Juriová</a:t>
            </a:r>
            <a:endParaRPr lang="sk-SK" sz="2200" i="1" dirty="0">
              <a:solidFill>
                <a:schemeClr val="accent6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85750" y="5589239"/>
            <a:ext cx="8686800" cy="1008113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sk-SK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sk-SK" sz="1600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Analytical</a:t>
            </a:r>
            <a:r>
              <a:rPr lang="sk-SK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 department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sk-SK" sz="1600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Supreme</a:t>
            </a:r>
            <a:r>
              <a:rPr lang="sk-SK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 Audit Office of </a:t>
            </a:r>
            <a:r>
              <a:rPr lang="sk-SK" sz="1600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the</a:t>
            </a:r>
            <a:r>
              <a:rPr lang="sk-SK" sz="16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 Slovak </a:t>
            </a:r>
            <a:r>
              <a:rPr lang="sk-SK" sz="1600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Republic</a:t>
            </a:r>
            <a:endParaRPr lang="sk-SK" sz="1600" dirty="0" smtClean="0">
              <a:solidFill>
                <a:schemeClr val="bg1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6" name="Obrázo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7710" y="428604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text 3"/>
          <p:cNvSpPr txBox="1">
            <a:spLocks/>
          </p:cNvSpPr>
          <p:nvPr/>
        </p:nvSpPr>
        <p:spPr>
          <a:xfrm>
            <a:off x="6289675" y="5949280"/>
            <a:ext cx="2682875" cy="538440"/>
          </a:xfrm>
          <a:prstGeom prst="rect">
            <a:avLst/>
          </a:prstGeom>
        </p:spPr>
        <p:txBody>
          <a:bodyPr vert="horz" anchor="b"/>
          <a:lstStyle>
            <a:defPPr>
              <a:defRPr lang="cs-CZ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000" b="1" kern="1200" smtClean="0">
                <a:solidFill>
                  <a:srgbClr val="FFFFFF"/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r>
              <a:rPr lang="cs-CZ" sz="1400" dirty="0"/>
              <a:t>R</a:t>
            </a:r>
            <a:r>
              <a:rPr lang="cs-CZ" sz="1400" dirty="0" smtClean="0"/>
              <a:t>ome, </a:t>
            </a:r>
            <a:r>
              <a:rPr lang="cs-CZ" sz="1400" dirty="0" err="1"/>
              <a:t>M</a:t>
            </a:r>
            <a:r>
              <a:rPr lang="cs-CZ" sz="1400" dirty="0" err="1" smtClean="0"/>
              <a:t>arch</a:t>
            </a:r>
            <a:r>
              <a:rPr lang="cs-CZ" sz="1400" dirty="0" smtClean="0"/>
              <a:t> 2018</a:t>
            </a:r>
            <a:endParaRPr lang="cs-CZ" sz="1400" dirty="0"/>
          </a:p>
        </p:txBody>
      </p:sp>
      <p:sp>
        <p:nvSpPr>
          <p:cNvPr id="9" name="Obdélník 6"/>
          <p:cNvSpPr/>
          <p:nvPr/>
        </p:nvSpPr>
        <p:spPr>
          <a:xfrm>
            <a:off x="539552" y="4437112"/>
            <a:ext cx="4572000" cy="3754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600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GROUP ON KEY NATIONAL INDICATORS</a:t>
            </a:r>
            <a:endParaRPr lang="en-US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583365"/>
            <a:ext cx="1121761" cy="829128"/>
          </a:xfrm>
          <a:prstGeom prst="rect">
            <a:avLst/>
          </a:prstGeom>
        </p:spPr>
      </p:pic>
      <p:sp>
        <p:nvSpPr>
          <p:cNvPr id="11" name="TextovéPole 8"/>
          <p:cNvSpPr txBox="1"/>
          <p:nvPr/>
        </p:nvSpPr>
        <p:spPr>
          <a:xfrm>
            <a:off x="285750" y="707268"/>
            <a:ext cx="2303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004595"/>
                </a:solidFill>
              </a:rPr>
              <a:t>Supreme Audit Office </a:t>
            </a:r>
            <a:r>
              <a:rPr lang="cs-CZ" dirty="0" smtClean="0">
                <a:solidFill>
                  <a:srgbClr val="004595"/>
                </a:solidFill>
              </a:rPr>
              <a:t/>
            </a:r>
            <a:br>
              <a:rPr lang="cs-CZ" dirty="0" smtClean="0">
                <a:solidFill>
                  <a:srgbClr val="004595"/>
                </a:solidFill>
              </a:rPr>
            </a:br>
            <a:r>
              <a:rPr lang="en-US" dirty="0" smtClean="0">
                <a:solidFill>
                  <a:srgbClr val="004595"/>
                </a:solidFill>
              </a:rPr>
              <a:t>of </a:t>
            </a:r>
            <a:r>
              <a:rPr lang="en-US" dirty="0">
                <a:solidFill>
                  <a:srgbClr val="004595"/>
                </a:solidFill>
              </a:rPr>
              <a:t>the Slovak Republic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98455" y="1124744"/>
            <a:ext cx="82153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sk-SK" sz="4400" dirty="0" smtClean="0">
              <a:latin typeface="+mn-lt"/>
              <a:cs typeface="+mn-cs"/>
            </a:endParaRPr>
          </a:p>
          <a:p>
            <a:r>
              <a:rPr lang="en-US" sz="4000" dirty="0">
                <a:solidFill>
                  <a:srgbClr val="004595"/>
                </a:solidFill>
                <a:latin typeface="Arial Narrow" panose="020B0606020202030204" pitchFamily="34" charset="0"/>
              </a:rPr>
              <a:t>Thanks for your attention.</a:t>
            </a:r>
          </a:p>
          <a:p>
            <a:pPr algn="ctr"/>
            <a:endParaRPr lang="sk-SK" sz="3200" dirty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  <a:p>
            <a:pPr algn="ctr"/>
            <a:endParaRPr lang="en-US" sz="3200" dirty="0" smtClean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  <a:p>
            <a:pPr algn="ctr"/>
            <a:endParaRPr lang="sk-SK" sz="3200" dirty="0" smtClean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  <a:p>
            <a:endParaRPr lang="sk-SK" sz="3200" dirty="0" smtClean="0">
              <a:latin typeface="+mn-lt"/>
              <a:cs typeface="+mn-cs"/>
            </a:endParaRPr>
          </a:p>
          <a:p>
            <a:endParaRPr lang="sk-SK" sz="3200" dirty="0">
              <a:latin typeface="+mn-lt"/>
              <a:cs typeface="+mn-cs"/>
            </a:endParaRPr>
          </a:p>
          <a:p>
            <a:endParaRPr lang="sk-SK" sz="2000" dirty="0" smtClean="0">
              <a:latin typeface="+mn-lt"/>
              <a:cs typeface="+mn-cs"/>
            </a:endParaRPr>
          </a:p>
          <a:p>
            <a:endParaRPr lang="sk-SK" sz="2000" dirty="0">
              <a:latin typeface="+mn-lt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5225" y="340519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34" y="497594"/>
            <a:ext cx="1121761" cy="829128"/>
          </a:xfrm>
          <a:prstGeom prst="rect">
            <a:avLst/>
          </a:prstGeom>
        </p:spPr>
      </p:pic>
      <p:sp>
        <p:nvSpPr>
          <p:cNvPr id="10" name="Podnadpis 2"/>
          <p:cNvSpPr txBox="1">
            <a:spLocks/>
          </p:cNvSpPr>
          <p:nvPr/>
        </p:nvSpPr>
        <p:spPr>
          <a:xfrm>
            <a:off x="755576" y="3833986"/>
            <a:ext cx="831641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>
                <a:solidFill>
                  <a:srgbClr val="BD2A33"/>
                </a:solidFill>
                <a:latin typeface="+mj-lt"/>
              </a:rPr>
              <a:t>Jana Juriová</a:t>
            </a:r>
            <a:r>
              <a:rPr lang="en-GB" sz="2400" dirty="0" smtClean="0">
                <a:solidFill>
                  <a:srgbClr val="004595"/>
                </a:solidFill>
                <a:latin typeface="+mj-lt"/>
              </a:rPr>
              <a:t>|</a:t>
            </a:r>
            <a:r>
              <a:rPr lang="sk-SK" sz="2400" dirty="0" err="1" smtClean="0">
                <a:solidFill>
                  <a:srgbClr val="004595"/>
                </a:solidFill>
                <a:latin typeface="+mj-lt"/>
              </a:rPr>
              <a:t>jana</a:t>
            </a:r>
            <a:r>
              <a:rPr lang="cs-CZ" sz="2400" dirty="0" smtClean="0">
                <a:solidFill>
                  <a:srgbClr val="004595"/>
                </a:solidFill>
                <a:latin typeface="+mj-lt"/>
              </a:rPr>
              <a:t>.juriova@nku.gov.sk</a:t>
            </a:r>
            <a:endParaRPr lang="en-GB" sz="2700" dirty="0" smtClean="0">
              <a:solidFill>
                <a:srgbClr val="00459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77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536790" y="414695"/>
            <a:ext cx="82153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32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First</a:t>
            </a:r>
            <a:r>
              <a:rPr lang="sk-SK" sz="32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step</a:t>
            </a:r>
            <a:endParaRPr lang="sk-SK" sz="3200" dirty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900059" y="1957069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Arial Narrow" panose="020B0606020202030204" pitchFamily="34" charset="0"/>
              </a:rPr>
              <a:t>Mid-term strategy of SAO SR </a:t>
            </a:r>
            <a:r>
              <a:rPr lang="en-US" sz="24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Strategic areas of audit  activities of SAO SR for period 2018 – 2020 </a:t>
            </a:r>
            <a:r>
              <a:rPr lang="en-US" sz="2400" b="0" dirty="0" smtClean="0">
                <a:latin typeface="Arial Narrow" panose="020B0606020202030204" pitchFamily="34" charset="0"/>
              </a:rPr>
              <a:t>(analytical department, 2017), strategic areas were identified according to their </a:t>
            </a:r>
            <a:r>
              <a:rPr lang="en-US" sz="2400" dirty="0" smtClean="0">
                <a:latin typeface="Arial Narrow" panose="020B0606020202030204" pitchFamily="34" charset="0"/>
              </a:rPr>
              <a:t>significance</a:t>
            </a:r>
            <a:r>
              <a:rPr lang="en-US" sz="2400" b="0" dirty="0" smtClean="0">
                <a:latin typeface="Arial Narrow" panose="020B0606020202030204" pitchFamily="34" charset="0"/>
              </a:rPr>
              <a:t>: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0" dirty="0" smtClean="0">
                <a:latin typeface="Arial Narrow" panose="020B0606020202030204" pitchFamily="34" charset="0"/>
              </a:rPr>
              <a:t>According to frequency in strategic goals of SR (especially national reform </a:t>
            </a:r>
            <a:r>
              <a:rPr lang="en-US" sz="2400" b="0" dirty="0" err="1" smtClean="0">
                <a:latin typeface="Arial Narrow" panose="020B0606020202030204" pitchFamily="34" charset="0"/>
              </a:rPr>
              <a:t>programme</a:t>
            </a:r>
            <a:r>
              <a:rPr lang="en-US" sz="2400" b="0" dirty="0" smtClean="0">
                <a:latin typeface="Arial Narrow" panose="020B0606020202030204" pitchFamily="34" charset="0"/>
              </a:rPr>
              <a:t>)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0" dirty="0" smtClean="0">
                <a:latin typeface="Arial Narrow" panose="020B0606020202030204" pitchFamily="34" charset="0"/>
              </a:rPr>
              <a:t>Aspect of identified national problems (international institutions)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b="0" dirty="0" smtClean="0">
                <a:latin typeface="Arial Narrow" panose="020B0606020202030204" pitchFamily="34" charset="0"/>
              </a:rPr>
              <a:t>Risks in the area</a:t>
            </a:r>
            <a:endParaRPr lang="en-US" sz="2400" b="0" dirty="0">
              <a:latin typeface="Arial Narrow" panose="020B0606020202030204" pitchFamily="34" charset="0"/>
            </a:endParaRPr>
          </a:p>
        </p:txBody>
      </p:sp>
      <p:pic>
        <p:nvPicPr>
          <p:cNvPr id="10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46407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1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2051938" y="110539"/>
            <a:ext cx="54006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Criteria for defining significance of strategic areas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07511927"/>
              </p:ext>
            </p:extLst>
          </p:nvPr>
        </p:nvGraphicFramePr>
        <p:xfrm>
          <a:off x="971600" y="1916832"/>
          <a:ext cx="6984775" cy="4491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Obrázek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0719" y="362283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42910" y="512967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28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STRATEGIC AREAS  </a:t>
            </a:r>
            <a:endParaRPr lang="sk-SK" sz="2800" dirty="0">
              <a:solidFill>
                <a:schemeClr val="tx2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899592" y="206488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000" dirty="0"/>
          </a:p>
          <a:p>
            <a:endParaRPr lang="sk-SK" sz="2000" dirty="0"/>
          </a:p>
          <a:p>
            <a:pPr lvl="0"/>
            <a:endParaRPr lang="sk-SK" sz="2000" dirty="0"/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06467"/>
              </p:ext>
            </p:extLst>
          </p:nvPr>
        </p:nvGraphicFramePr>
        <p:xfrm>
          <a:off x="1273147" y="1792004"/>
          <a:ext cx="7081109" cy="4128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81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Education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research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innovations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Effective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transparent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public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administration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Health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Employment</a:t>
                      </a:r>
                      <a:r>
                        <a:rPr lang="sk-SK" sz="20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business </a:t>
                      </a:r>
                      <a:r>
                        <a:rPr lang="sk-SK" sz="20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environment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94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5.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Sustainable consumption and production, energy efficiency and environmental sustainability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6.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Sustainable public finances and fiscal policy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Social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policies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4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8. Transport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Infrastructure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ICT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Defense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and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security</a:t>
                      </a:r>
                      <a:endParaRPr lang="sk-SK" sz="20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European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sk-SK" sz="20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structural</a:t>
                      </a:r>
                      <a:r>
                        <a:rPr lang="sk-SK" sz="20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0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</a:t>
                      </a:r>
                      <a:r>
                        <a:rPr lang="sk-SK" sz="20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k-SK" sz="20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funds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64" y="411873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42910" y="512967"/>
            <a:ext cx="82153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1. SIGNIFICANCE OF THE AREA</a:t>
            </a:r>
            <a:r>
              <a:rPr lang="sk-SK" sz="2400" dirty="0" smtClean="0">
                <a:solidFill>
                  <a:schemeClr val="tx2"/>
                </a:solidFill>
                <a:latin typeface="+mn-lt"/>
                <a:cs typeface="+mn-cs"/>
              </a:rPr>
              <a:t>  </a:t>
            </a:r>
            <a:endParaRPr lang="sk-SK" sz="24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755576" y="1844824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sk-SK" sz="2000" dirty="0" smtClean="0">
                <a:latin typeface="Arial Narrow" panose="020B0606020202030204" pitchFamily="34" charset="0"/>
              </a:rPr>
              <a:t>1. </a:t>
            </a:r>
            <a:r>
              <a:rPr lang="en-US" sz="2000" dirty="0" smtClean="0">
                <a:latin typeface="Arial Narrow" panose="020B0606020202030204" pitchFamily="34" charset="0"/>
              </a:rPr>
              <a:t>Global, European and national goals: 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Agenda OSN 2030, Strategy Europe 2020, Government declaration SR 2016 - 2020, National Reform </a:t>
            </a:r>
            <a:r>
              <a:rPr lang="en-US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Programme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2016 a 2017 (tasks from action plans)</a:t>
            </a:r>
          </a:p>
          <a:p>
            <a:pPr lvl="0" algn="just"/>
            <a:endParaRPr lang="en-US" sz="20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en-US" sz="2000" dirty="0" smtClean="0">
                <a:latin typeface="Arial Narrow" panose="020B0606020202030204" pitchFamily="34" charset="0"/>
              </a:rPr>
              <a:t>2. N</a:t>
            </a:r>
            <a:r>
              <a:rPr lang="sk-SK" sz="2000" dirty="0" err="1" smtClean="0">
                <a:latin typeface="Arial Narrow" panose="020B0606020202030204" pitchFamily="34" charset="0"/>
              </a:rPr>
              <a:t>ational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problems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based</a:t>
            </a:r>
            <a:r>
              <a:rPr lang="sk-SK" sz="2000" dirty="0" smtClean="0">
                <a:latin typeface="Arial Narrow" panose="020B0606020202030204" pitchFamily="34" charset="0"/>
              </a:rPr>
              <a:t> on </a:t>
            </a:r>
            <a:r>
              <a:rPr lang="sk-SK" sz="2000" dirty="0" err="1" smtClean="0">
                <a:latin typeface="Arial Narrow" panose="020B0606020202030204" pitchFamily="34" charset="0"/>
              </a:rPr>
              <a:t>recommendation</a:t>
            </a:r>
            <a:r>
              <a:rPr lang="sk-SK" sz="2000" dirty="0" smtClean="0">
                <a:latin typeface="Arial Narrow" panose="020B0606020202030204" pitchFamily="34" charset="0"/>
              </a:rPr>
              <a:t> of </a:t>
            </a:r>
            <a:r>
              <a:rPr lang="sk-SK" sz="2000" dirty="0" err="1" smtClean="0">
                <a:latin typeface="Arial Narrow" panose="020B0606020202030204" pitchFamily="34" charset="0"/>
              </a:rPr>
              <a:t>domestic</a:t>
            </a:r>
            <a:r>
              <a:rPr lang="sk-SK" sz="2000" dirty="0" smtClean="0">
                <a:latin typeface="Arial Narrow" panose="020B0606020202030204" pitchFamily="34" charset="0"/>
              </a:rPr>
              <a:t> and </a:t>
            </a:r>
            <a:r>
              <a:rPr lang="sk-SK" sz="2000" dirty="0" err="1" smtClean="0">
                <a:latin typeface="Arial Narrow" panose="020B0606020202030204" pitchFamily="34" charset="0"/>
              </a:rPr>
              <a:t>international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institutions</a:t>
            </a:r>
            <a:r>
              <a:rPr lang="en-US" sz="2000" dirty="0" smtClean="0">
                <a:latin typeface="Arial Narrow" panose="020B0606020202030204" pitchFamily="34" charset="0"/>
              </a:rPr>
              <a:t>: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Recommendations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of EU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Council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for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SR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2016 a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2017, 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Country report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from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E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2016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2017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a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201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8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Publi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cation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of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OECD „Going for Growth“ 2017</a:t>
            </a:r>
          </a:p>
          <a:p>
            <a:pPr lvl="0" algn="just"/>
            <a:endParaRPr lang="en-US" sz="20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0" algn="just"/>
            <a:r>
              <a:rPr lang="en-US" sz="2000" dirty="0" smtClean="0">
                <a:latin typeface="Arial Narrow" panose="020B0606020202030204" pitchFamily="34" charset="0"/>
              </a:rPr>
              <a:t>3. </a:t>
            </a:r>
            <a:r>
              <a:rPr lang="en-US" sz="2000" dirty="0" err="1" smtClean="0">
                <a:latin typeface="Arial Narrow" panose="020B0606020202030204" pitchFamily="34" charset="0"/>
              </a:rPr>
              <a:t>Ri</a:t>
            </a:r>
            <a:r>
              <a:rPr lang="sk-SK" sz="2000" dirty="0" err="1" smtClean="0">
                <a:latin typeface="Arial Narrow" panose="020B0606020202030204" pitchFamily="34" charset="0"/>
              </a:rPr>
              <a:t>sks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according</a:t>
            </a:r>
            <a:r>
              <a:rPr lang="sk-SK" sz="2000" dirty="0" smtClean="0">
                <a:latin typeface="Arial Narrow" panose="020B0606020202030204" pitchFamily="34" charset="0"/>
              </a:rPr>
              <a:t> to </a:t>
            </a:r>
            <a:r>
              <a:rPr lang="sk-SK" sz="2000" dirty="0" err="1" smtClean="0">
                <a:latin typeface="Arial Narrow" panose="020B0606020202030204" pitchFamily="34" charset="0"/>
              </a:rPr>
              <a:t>international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standards</a:t>
            </a:r>
            <a:r>
              <a:rPr lang="en-US" sz="2000" dirty="0" smtClean="0">
                <a:latin typeface="Arial Narrow" panose="020B0606020202030204" pitchFamily="34" charset="0"/>
              </a:rPr>
              <a:t> ISSAI (100, 200, 300, 400):</a:t>
            </a:r>
          </a:p>
          <a:p>
            <a:pPr algn="just">
              <a:spcAft>
                <a:spcPts val="2400"/>
              </a:spcAft>
            </a:pPr>
            <a:r>
              <a:rPr lang="sk-SK" sz="2000" dirty="0" err="1">
                <a:latin typeface="Arial Narrow" panose="020B0606020202030204" pitchFamily="34" charset="0"/>
              </a:rPr>
              <a:t>a</a:t>
            </a:r>
            <a:r>
              <a:rPr lang="sk-SK" sz="2000" dirty="0" err="1" smtClean="0">
                <a:latin typeface="Arial Narrow" panose="020B0606020202030204" pitchFamily="34" charset="0"/>
              </a:rPr>
              <a:t>reas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traditionally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prone</a:t>
            </a:r>
            <a:r>
              <a:rPr lang="sk-SK" sz="2000" dirty="0" smtClean="0">
                <a:latin typeface="Arial Narrow" panose="020B0606020202030204" pitchFamily="34" charset="0"/>
              </a:rPr>
              <a:t> to </a:t>
            </a:r>
            <a:r>
              <a:rPr lang="sk-SK" sz="2000" dirty="0" err="1" smtClean="0">
                <a:latin typeface="Arial Narrow" panose="020B0606020202030204" pitchFamily="34" charset="0"/>
              </a:rPr>
              <a:t>risks</a:t>
            </a:r>
            <a:r>
              <a:rPr lang="sk-SK" sz="2000" dirty="0" smtClean="0">
                <a:latin typeface="Arial Narrow" panose="020B0606020202030204" pitchFamily="34" charset="0"/>
              </a:rPr>
              <a:t> are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informa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tion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systems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health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public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procurement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a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nd</a:t>
            </a:r>
            <a:r>
              <a:rPr lang="en-US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 environment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al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issues</a:t>
            </a:r>
            <a:endParaRPr lang="en-US" sz="20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91" y="453280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964453" y="402592"/>
            <a:ext cx="577329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METHODOLOGY FOR DEFINIG PRIORITY AREAS FOR 2019</a:t>
            </a:r>
            <a:endParaRPr lang="sk-SK" sz="2400" u="sng" dirty="0">
              <a:solidFill>
                <a:srgbClr val="FF0000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993691" y="2276872"/>
            <a:ext cx="71952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1.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Significance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of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area</a:t>
            </a:r>
            <a:endParaRPr lang="sk-SK" sz="2000" dirty="0" smtClean="0">
              <a:latin typeface="Arial Narrow" panose="020B0606020202030204" pitchFamily="34" charset="0"/>
            </a:endParaRPr>
          </a:p>
          <a:p>
            <a:pPr algn="just"/>
            <a:endParaRPr lang="sk-SK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2.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The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amount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of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financial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expenditures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for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policy</a:t>
            </a:r>
            <a:r>
              <a:rPr lang="sk-SK" sz="2000" dirty="0" smtClean="0">
                <a:latin typeface="Arial Narrow" panose="020B0606020202030204" pitchFamily="34" charset="0"/>
              </a:rPr>
              <a:t> in </a:t>
            </a:r>
            <a:r>
              <a:rPr lang="sk-SK" sz="2000" dirty="0" err="1" smtClean="0">
                <a:latin typeface="Arial Narrow" panose="020B0606020202030204" pitchFamily="34" charset="0"/>
              </a:rPr>
              <a:t>particular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areas</a:t>
            </a:r>
            <a:endParaRPr lang="sk-SK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sk-SK" sz="2000" dirty="0" smtClean="0">
                <a:latin typeface="Arial Narrow" panose="020B0606020202030204" pitchFamily="34" charset="0"/>
              </a:rPr>
              <a:t>	(</a:t>
            </a:r>
            <a:r>
              <a:rPr lang="sk-SK" sz="2000" i="1" dirty="0" smtClean="0">
                <a:latin typeface="Arial Narrow" panose="020B0606020202030204" pitchFamily="34" charset="0"/>
              </a:rPr>
              <a:t>% of GDP, </a:t>
            </a:r>
            <a:r>
              <a:rPr lang="sk-SK" sz="2000" i="1" dirty="0" err="1" smtClean="0">
                <a:latin typeface="Arial Narrow" panose="020B0606020202030204" pitchFamily="34" charset="0"/>
              </a:rPr>
              <a:t>yearly</a:t>
            </a:r>
            <a:r>
              <a:rPr lang="sk-SK" sz="2000" i="1" dirty="0" smtClean="0">
                <a:latin typeface="Arial Narrow" panose="020B0606020202030204" pitchFamily="34" charset="0"/>
              </a:rPr>
              <a:t> </a:t>
            </a:r>
            <a:r>
              <a:rPr lang="sk-SK" sz="2000" i="1" dirty="0" err="1" smtClean="0">
                <a:latin typeface="Arial Narrow" panose="020B0606020202030204" pitchFamily="34" charset="0"/>
              </a:rPr>
              <a:t>average</a:t>
            </a:r>
            <a:r>
              <a:rPr lang="sk-SK" sz="2000" i="1" dirty="0" smtClean="0">
                <a:latin typeface="Arial Narrow" panose="020B0606020202030204" pitchFamily="34" charset="0"/>
              </a:rPr>
              <a:t> </a:t>
            </a:r>
            <a:r>
              <a:rPr lang="sk-SK" sz="2000" i="1" dirty="0" err="1" smtClean="0">
                <a:latin typeface="Arial Narrow" panose="020B0606020202030204" pitchFamily="34" charset="0"/>
              </a:rPr>
              <a:t>for</a:t>
            </a:r>
            <a:r>
              <a:rPr lang="sk-SK" sz="2000" i="1" dirty="0" smtClean="0">
                <a:latin typeface="Arial Narrow" panose="020B0606020202030204" pitchFamily="34" charset="0"/>
              </a:rPr>
              <a:t> </a:t>
            </a:r>
            <a:r>
              <a:rPr lang="sk-SK" sz="2000" i="1" dirty="0" err="1" smtClean="0">
                <a:latin typeface="Arial Narrow" panose="020B0606020202030204" pitchFamily="34" charset="0"/>
              </a:rPr>
              <a:t>period</a:t>
            </a:r>
            <a:r>
              <a:rPr lang="sk-SK" sz="2000" i="1" dirty="0" smtClean="0">
                <a:latin typeface="Arial Narrow" panose="020B0606020202030204" pitchFamily="34" charset="0"/>
              </a:rPr>
              <a:t> </a:t>
            </a:r>
            <a:r>
              <a:rPr lang="sk-SK" sz="2000" i="1" dirty="0">
                <a:latin typeface="Arial Narrow" panose="020B0606020202030204" pitchFamily="34" charset="0"/>
              </a:rPr>
              <a:t>2012 </a:t>
            </a:r>
            <a:r>
              <a:rPr lang="sk-SK" sz="2000" i="1" dirty="0" smtClean="0">
                <a:latin typeface="Arial Narrow" panose="020B0606020202030204" pitchFamily="34" charset="0"/>
              </a:rPr>
              <a:t>– 2017)</a:t>
            </a:r>
          </a:p>
          <a:p>
            <a:pPr algn="just"/>
            <a:endParaRPr lang="sk-SK" sz="2000" i="1" dirty="0" smtClean="0">
              <a:latin typeface="Arial Narrow" panose="020B0606020202030204" pitchFamily="34" charset="0"/>
            </a:endParaRPr>
          </a:p>
          <a:p>
            <a:pPr algn="just"/>
            <a:r>
              <a:rPr lang="sk-SK" sz="2000" dirty="0">
                <a:solidFill>
                  <a:srgbClr val="FF0000"/>
                </a:solidFill>
                <a:latin typeface="Arial Narrow" panose="020B0606020202030204" pitchFamily="34" charset="0"/>
              </a:rPr>
              <a:t>3</a:t>
            </a:r>
            <a:r>
              <a:rPr lang="sk-SK" sz="2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 International </a:t>
            </a:r>
            <a:r>
              <a:rPr lang="sk-SK" sz="2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comparison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based</a:t>
            </a:r>
            <a:r>
              <a:rPr lang="sk-SK" sz="2000" dirty="0" smtClean="0">
                <a:latin typeface="Arial Narrow" panose="020B0606020202030204" pitchFamily="34" charset="0"/>
              </a:rPr>
              <a:t> on </a:t>
            </a:r>
            <a:r>
              <a:rPr lang="sk-SK" sz="2000" dirty="0" err="1" smtClean="0">
                <a:latin typeface="Arial Narrow" panose="020B0606020202030204" pitchFamily="34" charset="0"/>
              </a:rPr>
              <a:t>indicators</a:t>
            </a:r>
            <a:r>
              <a:rPr lang="sk-SK" sz="2000" dirty="0" smtClean="0">
                <a:latin typeface="Arial Narrow" panose="020B0606020202030204" pitchFamily="34" charset="0"/>
              </a:rPr>
              <a:t>, </a:t>
            </a:r>
            <a:r>
              <a:rPr lang="sk-SK" sz="2000" dirty="0" err="1" smtClean="0">
                <a:latin typeface="Arial Narrow" panose="020B0606020202030204" pitchFamily="34" charset="0"/>
              </a:rPr>
              <a:t>we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can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determine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the</a:t>
            </a:r>
            <a:r>
              <a:rPr lang="sk-SK" sz="2000" dirty="0" smtClean="0">
                <a:latin typeface="Arial Narrow" panose="020B0606020202030204" pitchFamily="34" charset="0"/>
              </a:rPr>
              <a:t> most </a:t>
            </a:r>
            <a:r>
              <a:rPr lang="sk-SK" sz="2000" dirty="0" err="1" smtClean="0">
                <a:latin typeface="Arial Narrow" panose="020B0606020202030204" pitchFamily="34" charset="0"/>
              </a:rPr>
              <a:t>lagging</a:t>
            </a:r>
            <a:r>
              <a:rPr lang="sk-SK" sz="2000" dirty="0" smtClean="0">
                <a:latin typeface="Arial Narrow" panose="020B0606020202030204" pitchFamily="34" charset="0"/>
              </a:rPr>
              <a:t> </a:t>
            </a:r>
            <a:r>
              <a:rPr lang="sk-SK" sz="2000" dirty="0" err="1" smtClean="0">
                <a:latin typeface="Arial Narrow" panose="020B0606020202030204" pitchFamily="34" charset="0"/>
              </a:rPr>
              <a:t>areas</a:t>
            </a:r>
            <a:r>
              <a:rPr lang="sk-SK" sz="2000" dirty="0" smtClean="0">
                <a:latin typeface="Arial Narrow" panose="020B0606020202030204" pitchFamily="34" charset="0"/>
              </a:rPr>
              <a:t> of SR </a:t>
            </a:r>
            <a:r>
              <a:rPr lang="sk-SK" sz="2000" dirty="0" err="1" smtClean="0">
                <a:latin typeface="Arial Narrow" panose="020B0606020202030204" pitchFamily="34" charset="0"/>
              </a:rPr>
              <a:t>behind</a:t>
            </a:r>
            <a:r>
              <a:rPr lang="sk-SK" sz="2000" dirty="0" smtClean="0">
                <a:latin typeface="Arial Narrow" panose="020B0606020202030204" pitchFamily="34" charset="0"/>
              </a:rPr>
              <a:t> EU </a:t>
            </a:r>
            <a:r>
              <a:rPr lang="sk-SK" sz="2000" dirty="0" err="1" smtClean="0">
                <a:latin typeface="Arial Narrow" panose="020B0606020202030204" pitchFamily="34" charset="0"/>
              </a:rPr>
              <a:t>average</a:t>
            </a:r>
            <a:endParaRPr lang="sk-SK" sz="2000" dirty="0">
              <a:latin typeface="Arial Narrow" panose="020B0606020202030204" pitchFamily="34" charset="0"/>
            </a:endParaRPr>
          </a:p>
        </p:txBody>
      </p:sp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55" y="459078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8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869541" y="187056"/>
            <a:ext cx="58510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Significance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vs</a:t>
            </a:r>
            <a:r>
              <a:rPr lang="sk-SK" sz="2400" dirty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.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expenditures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of </a:t>
            </a:r>
            <a:r>
              <a:rPr lang="sk-SK" sz="2400" dirty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SR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for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strategic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areas</a:t>
            </a:r>
            <a:endParaRPr lang="sk-SK" sz="2400" u="sng" dirty="0">
              <a:solidFill>
                <a:srgbClr val="FF0000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87056"/>
            <a:ext cx="1121761" cy="8291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367" y="1484784"/>
            <a:ext cx="7377113" cy="491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3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964453" y="133564"/>
            <a:ext cx="5747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International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comparison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for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strategic</a:t>
            </a:r>
            <a:r>
              <a:rPr lang="sk-SK" sz="24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k-SK" sz="2400" dirty="0" err="1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areas</a:t>
            </a:r>
            <a:endParaRPr lang="sk-SK" sz="2400" u="sng" dirty="0">
              <a:solidFill>
                <a:srgbClr val="FF0000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90025"/>
              </p:ext>
            </p:extLst>
          </p:nvPr>
        </p:nvGraphicFramePr>
        <p:xfrm>
          <a:off x="642911" y="1336403"/>
          <a:ext cx="7745512" cy="526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526">
                  <a:extLst>
                    <a:ext uri="{9D8B030D-6E8A-4147-A177-3AD203B41FA5}">
                      <a16:colId xmlns:a16="http://schemas.microsoft.com/office/drawing/2014/main" val="1840409759"/>
                    </a:ext>
                  </a:extLst>
                </a:gridCol>
                <a:gridCol w="2859627">
                  <a:extLst>
                    <a:ext uri="{9D8B030D-6E8A-4147-A177-3AD203B41FA5}">
                      <a16:colId xmlns:a16="http://schemas.microsoft.com/office/drawing/2014/main" val="2458156921"/>
                    </a:ext>
                  </a:extLst>
                </a:gridCol>
                <a:gridCol w="595617">
                  <a:extLst>
                    <a:ext uri="{9D8B030D-6E8A-4147-A177-3AD203B41FA5}">
                      <a16:colId xmlns:a16="http://schemas.microsoft.com/office/drawing/2014/main" val="338138423"/>
                    </a:ext>
                  </a:extLst>
                </a:gridCol>
                <a:gridCol w="596445">
                  <a:extLst>
                    <a:ext uri="{9D8B030D-6E8A-4147-A177-3AD203B41FA5}">
                      <a16:colId xmlns:a16="http://schemas.microsoft.com/office/drawing/2014/main" val="2451942382"/>
                    </a:ext>
                  </a:extLst>
                </a:gridCol>
                <a:gridCol w="596445">
                  <a:extLst>
                    <a:ext uri="{9D8B030D-6E8A-4147-A177-3AD203B41FA5}">
                      <a16:colId xmlns:a16="http://schemas.microsoft.com/office/drawing/2014/main" val="1036324508"/>
                    </a:ext>
                  </a:extLst>
                </a:gridCol>
                <a:gridCol w="835852">
                  <a:extLst>
                    <a:ext uri="{9D8B030D-6E8A-4147-A177-3AD203B41FA5}">
                      <a16:colId xmlns:a16="http://schemas.microsoft.com/office/drawing/2014/main" val="993299467"/>
                    </a:ext>
                  </a:extLst>
                </a:gridCol>
              </a:tblGrid>
              <a:tr h="61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 err="1" smtClean="0">
                          <a:effectLst/>
                        </a:rPr>
                        <a:t>Strategic</a:t>
                      </a:r>
                      <a:r>
                        <a:rPr lang="en-US" sz="800" dirty="0" smtClean="0">
                          <a:effectLst/>
                        </a:rPr>
                        <a:t> area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Indicator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Year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SR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 smtClean="0">
                          <a:effectLst/>
                        </a:rPr>
                        <a:t>E</a:t>
                      </a:r>
                      <a:r>
                        <a:rPr lang="en-US" sz="800" dirty="0" smtClean="0">
                          <a:effectLst/>
                        </a:rPr>
                        <a:t>U</a:t>
                      </a:r>
                      <a:r>
                        <a:rPr lang="sk-SK" sz="800" dirty="0" smtClean="0">
                          <a:effectLst/>
                        </a:rPr>
                        <a:t>28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Share of</a:t>
                      </a:r>
                      <a:r>
                        <a:rPr lang="sk-SK" sz="800" dirty="0" smtClean="0">
                          <a:effectLst/>
                        </a:rPr>
                        <a:t> </a:t>
                      </a:r>
                      <a:r>
                        <a:rPr lang="sk-SK" sz="800" dirty="0">
                          <a:effectLst/>
                        </a:rPr>
                        <a:t>SR </a:t>
                      </a:r>
                      <a:r>
                        <a:rPr lang="sk-SK" sz="800" dirty="0" smtClean="0">
                          <a:effectLst/>
                        </a:rPr>
                        <a:t>a</a:t>
                      </a:r>
                      <a:r>
                        <a:rPr lang="en-US" sz="800" dirty="0" smtClean="0">
                          <a:effectLst/>
                        </a:rPr>
                        <a:t>t</a:t>
                      </a:r>
                      <a:r>
                        <a:rPr lang="sk-SK" sz="800" dirty="0" smtClean="0">
                          <a:effectLst/>
                        </a:rPr>
                        <a:t> E</a:t>
                      </a:r>
                      <a:r>
                        <a:rPr lang="en-US" sz="800" dirty="0" smtClean="0">
                          <a:effectLst/>
                        </a:rPr>
                        <a:t>U</a:t>
                      </a:r>
                      <a:r>
                        <a:rPr lang="sk-SK" sz="800" dirty="0" smtClean="0">
                          <a:effectLst/>
                        </a:rPr>
                        <a:t>28</a:t>
                      </a:r>
                      <a:r>
                        <a:rPr lang="en-US" sz="800" dirty="0" smtClean="0">
                          <a:effectLst/>
                        </a:rPr>
                        <a:t> average</a:t>
                      </a:r>
                      <a:r>
                        <a:rPr lang="sk-SK" sz="800" dirty="0" smtClean="0">
                          <a:effectLst/>
                        </a:rPr>
                        <a:t> </a:t>
                      </a:r>
                      <a:r>
                        <a:rPr lang="sk-SK" sz="800" dirty="0">
                          <a:effectLst/>
                        </a:rPr>
                        <a:t>(%)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662989672"/>
                  </a:ext>
                </a:extLst>
              </a:tr>
              <a:tr h="42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Education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Rate of finished tertiary</a:t>
                      </a:r>
                      <a:r>
                        <a:rPr lang="en-US" sz="800" baseline="0" noProof="0" dirty="0" smtClean="0">
                          <a:effectLst/>
                        </a:rPr>
                        <a:t> education in EU countries</a:t>
                      </a:r>
                      <a:r>
                        <a:rPr lang="en-US" sz="800" noProof="0" dirty="0" smtClean="0">
                          <a:effectLst/>
                        </a:rPr>
                        <a:t> (% of population at the age of 30 - 34 years)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31,50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39,10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80,6 %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776534336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R&amp;D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Expenditures on R&amp;D (% GDP)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0,79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2,03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38,9 %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1532964516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Education and R&amp;D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Average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59,7 %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4108386358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Transport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Density of highways per 1000 km</a:t>
                      </a:r>
                      <a:r>
                        <a:rPr lang="en-US" sz="800" baseline="30000" noProof="0" dirty="0" smtClean="0">
                          <a:effectLst/>
                        </a:rPr>
                        <a:t>2</a:t>
                      </a:r>
                      <a:endParaRPr lang="en-US" sz="900" baseline="300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9,00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22,30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40,4 %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064468153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ICT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DESI - Index of digital economy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2017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0,46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0,52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88,5%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136341796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Transport and ICT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Average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64,4 %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132369361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Effective</a:t>
                      </a:r>
                      <a:r>
                        <a:rPr lang="en-US" sz="800" baseline="0" dirty="0" smtClean="0">
                          <a:effectLst/>
                        </a:rPr>
                        <a:t> and transparent public administration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Perception corruption Index (score)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2017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50,00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65,34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76,5 %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1122746703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 err="1" smtClean="0">
                          <a:effectLst/>
                        </a:rPr>
                        <a:t>Energ</a:t>
                      </a:r>
                      <a:r>
                        <a:rPr lang="en-US" sz="800" dirty="0" smtClean="0">
                          <a:effectLst/>
                        </a:rPr>
                        <a:t>y</a:t>
                      </a:r>
                      <a:r>
                        <a:rPr lang="en-US" sz="800" baseline="0" dirty="0" smtClean="0">
                          <a:effectLst/>
                        </a:rPr>
                        <a:t> efficiency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Share of energy from renewable</a:t>
                      </a:r>
                      <a:r>
                        <a:rPr lang="en-US" sz="800" baseline="0" noProof="0" dirty="0" smtClean="0">
                          <a:effectLst/>
                        </a:rPr>
                        <a:t> sources on total gross energy consumption</a:t>
                      </a:r>
                      <a:r>
                        <a:rPr lang="en-US" sz="800" noProof="0" dirty="0" smtClean="0">
                          <a:effectLst/>
                        </a:rPr>
                        <a:t> (%)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12,00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17,00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70,6 %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1897660330"/>
                  </a:ext>
                </a:extLst>
              </a:tr>
              <a:tr h="406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 err="1" smtClean="0">
                          <a:effectLst/>
                        </a:rPr>
                        <a:t>Environment</a:t>
                      </a:r>
                      <a:r>
                        <a:rPr lang="en-US" sz="800" dirty="0" smtClean="0">
                          <a:effectLst/>
                        </a:rPr>
                        <a:t>al sustainability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Exposure of the urban population to ozone-depleted air (</a:t>
                      </a:r>
                      <a:r>
                        <a:rPr lang="en-US" sz="800" noProof="0" dirty="0" err="1" smtClean="0">
                          <a:effectLst/>
                        </a:rPr>
                        <a:t>μg</a:t>
                      </a:r>
                      <a:r>
                        <a:rPr lang="en-US" sz="800" noProof="0" dirty="0" smtClean="0">
                          <a:effectLst/>
                        </a:rPr>
                        <a:t>/m3 per day)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2014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5 020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3 243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64,6 %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699994964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Agricultural policy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Gross nutrient balance per hectare (kg/hectare) – nitrogen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2013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49,00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51,00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96,1 %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525144576"/>
                  </a:ext>
                </a:extLst>
              </a:tr>
              <a:tr h="509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Sustainable</a:t>
                      </a:r>
                      <a:r>
                        <a:rPr lang="en-US" sz="800" baseline="0" dirty="0" smtClean="0">
                          <a:effectLst/>
                        </a:rPr>
                        <a:t> consumption and production, energy efficiency and environmental sustainability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Average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77,1 %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2669894962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err="1" smtClean="0">
                          <a:effectLst/>
                        </a:rPr>
                        <a:t>Defence</a:t>
                      </a:r>
                      <a:r>
                        <a:rPr lang="en-US" sz="800" dirty="0" smtClean="0">
                          <a:effectLst/>
                        </a:rPr>
                        <a:t> and security 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Expenditures on defense (% GDP)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2015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1,10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1,40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78,6 %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662389182"/>
                  </a:ext>
                </a:extLst>
              </a:tr>
              <a:tr h="201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Health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Years</a:t>
                      </a:r>
                      <a:r>
                        <a:rPr lang="en-US" sz="800" baseline="0" noProof="0" dirty="0" smtClean="0">
                          <a:effectLst/>
                        </a:rPr>
                        <a:t> of health life at birth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2015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54,95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62,95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87,3 %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1343583478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Employment</a:t>
                      </a:r>
                      <a:r>
                        <a:rPr lang="en-US" sz="800" baseline="0" dirty="0" smtClean="0">
                          <a:effectLst/>
                        </a:rPr>
                        <a:t> and business environment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Employment rate 20-64 years (% of population)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69,80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71,10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98,2 %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814582638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 err="1" smtClean="0">
                          <a:effectLst/>
                        </a:rPr>
                        <a:t>Soci</a:t>
                      </a:r>
                      <a:r>
                        <a:rPr lang="en-US" sz="800" dirty="0" smtClean="0">
                          <a:effectLst/>
                        </a:rPr>
                        <a:t>al policies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Population endangered by poverty and social exclusion (% of population)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18,10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23,50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129,8 %*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291788429"/>
                  </a:ext>
                </a:extLst>
              </a:tr>
              <a:tr h="30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Sustainable public finances and fiscal policy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noProof="0" dirty="0" smtClean="0">
                          <a:effectLst/>
                        </a:rPr>
                        <a:t>Gross public debt (% GDP)</a:t>
                      </a:r>
                      <a:endParaRPr lang="en-US" sz="900" noProof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2016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>
                          <a:effectLst/>
                        </a:rPr>
                        <a:t>51,80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83,20</a:t>
                      </a:r>
                      <a:endParaRPr lang="sk-SK" sz="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800" dirty="0">
                          <a:effectLst/>
                        </a:rPr>
                        <a:t>160,6 %*</a:t>
                      </a:r>
                      <a:endParaRPr lang="sk-SK" sz="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89" marR="52089" marT="0" marB="0" anchor="ctr"/>
                </a:tc>
                <a:extLst>
                  <a:ext uri="{0D108BD9-81ED-4DB2-BD59-A6C34878D82A}">
                    <a16:rowId xmlns:a16="http://schemas.microsoft.com/office/drawing/2014/main" val="3007013648"/>
                  </a:ext>
                </a:extLst>
              </a:tr>
            </a:tbl>
          </a:graphicData>
        </a:graphic>
      </p:graphicFrame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12349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25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čísla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B27CB-C842-4972-9D5B-2D623A8235D1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930243" y="86053"/>
            <a:ext cx="5851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 smtClean="0">
              <a:latin typeface="+mn-lt"/>
              <a:cs typeface="+mn-cs"/>
            </a:endParaRPr>
          </a:p>
          <a:p>
            <a:pPr algn="ctr"/>
            <a:r>
              <a:rPr lang="pl-PL" sz="2800" dirty="0" smtClean="0">
                <a:solidFill>
                  <a:schemeClr val="tx2"/>
                </a:solidFill>
                <a:latin typeface="Arial Narrow" panose="020B0606020202030204" pitchFamily="34" charset="0"/>
                <a:cs typeface="+mn-cs"/>
              </a:rPr>
              <a:t>Priority areas for 2019</a:t>
            </a:r>
            <a:endParaRPr lang="sk-SK" sz="2800" u="sng" dirty="0">
              <a:solidFill>
                <a:srgbClr val="FF0000"/>
              </a:solidFill>
              <a:latin typeface="Arial Narrow" panose="020B0606020202030204" pitchFamily="34" charset="0"/>
              <a:cs typeface="+mn-cs"/>
            </a:endParaRPr>
          </a:p>
        </p:txBody>
      </p:sp>
      <p:pic>
        <p:nvPicPr>
          <p:cNvPr id="8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5670" y="510893"/>
            <a:ext cx="112649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1222648" y="1539235"/>
            <a:ext cx="74244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Arial Narrow" panose="020B0606020202030204" pitchFamily="34" charset="0"/>
              </a:rPr>
              <a:t>Based on the combination of significance and expenditures: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Tran</a:t>
            </a:r>
            <a:r>
              <a:rPr lang="sk-SK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port </a:t>
            </a:r>
            <a:r>
              <a:rPr lang="en-US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infr</a:t>
            </a:r>
            <a:r>
              <a:rPr lang="sk-SK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ast</a:t>
            </a:r>
            <a:r>
              <a:rPr lang="en-US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ructure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and ICT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Health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Education, research and innovations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Social policies</a:t>
            </a:r>
          </a:p>
          <a:p>
            <a:pPr lvl="0" algn="just"/>
            <a:endParaRPr lang="en-US" dirty="0" smtClean="0">
              <a:latin typeface="Arial Narrow" panose="020B0606020202030204" pitchFamily="34" charset="0"/>
            </a:endParaRPr>
          </a:p>
          <a:p>
            <a:pPr lvl="0" algn="just"/>
            <a:r>
              <a:rPr lang="en-US" dirty="0" smtClean="0">
                <a:latin typeface="Arial Narrow" panose="020B0606020202030204" pitchFamily="34" charset="0"/>
              </a:rPr>
              <a:t>Based on the international comparison (lagging of SR):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Education, research and innovations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Tran</a:t>
            </a:r>
            <a:r>
              <a:rPr lang="sk-SK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port </a:t>
            </a:r>
            <a:r>
              <a:rPr lang="en-US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infr</a:t>
            </a:r>
            <a:r>
              <a:rPr lang="sk-SK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as</a:t>
            </a:r>
            <a:r>
              <a:rPr lang="en-US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tructure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and ICT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Narrow" panose="020B0606020202030204" pitchFamily="34" charset="0"/>
              </a:rPr>
              <a:t>Effective and transparent administration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cs typeface="Arial" pitchFamily="34" charset="0"/>
              </a:rPr>
              <a:t>Sustainable consumption and production, energy efficiency and environmental </a:t>
            </a:r>
            <a:r>
              <a:rPr lang="en-US" dirty="0" smtClean="0">
                <a:latin typeface="Arial Narrow" panose="020B0606020202030204" pitchFamily="34" charset="0"/>
                <a:cs typeface="Arial" pitchFamily="34" charset="0"/>
              </a:rPr>
              <a:t>sustainability</a:t>
            </a:r>
            <a:endParaRPr lang="en-US" dirty="0" smtClean="0">
              <a:latin typeface="Arial Narrow" panose="020B0606020202030204" pitchFamily="34" charset="0"/>
            </a:endParaRPr>
          </a:p>
          <a:p>
            <a:pPr algn="just"/>
            <a:endParaRPr lang="en-US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dirty="0" smtClean="0">
                <a:latin typeface="Arial Narrow" panose="020B0606020202030204" pitchFamily="34" charset="0"/>
              </a:rPr>
              <a:t>Specific priority area – </a:t>
            </a:r>
            <a:r>
              <a:rPr lang="en-US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European funds</a:t>
            </a:r>
          </a:p>
          <a:p>
            <a:endParaRPr lang="sk-SK" dirty="0"/>
          </a:p>
        </p:txBody>
      </p:sp>
      <p:pic>
        <p:nvPicPr>
          <p:cNvPr id="9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67" y="399015"/>
            <a:ext cx="1121761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</TotalTime>
  <Words>756</Words>
  <Application>Microsoft Office PowerPoint</Application>
  <PresentationFormat>Экран (4:3)</PresentationFormat>
  <Paragraphs>186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Garamond</vt:lpstr>
      <vt:lpstr>Lucida Sans Unicode</vt:lpstr>
      <vt:lpstr>Times New Roman</vt:lpstr>
      <vt:lpstr>Verdana</vt:lpstr>
      <vt:lpstr>Wingdings 2</vt:lpstr>
      <vt:lpstr>Wingdings 3</vt:lpstr>
      <vt:lpstr>Hala</vt:lpstr>
      <vt:lpstr>                           Risk analysis at SAI Slovakia (used in strategic planning) Jana Juriová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oblasti zamerania kontrolnej činnosti NKÚ SR na roky 2018 - 2020</dc:title>
  <dc:creator>Juriová Jana</dc:creator>
  <cp:lastModifiedBy>Конорева Юлия Николаевна</cp:lastModifiedBy>
  <cp:revision>210</cp:revision>
  <cp:lastPrinted>2017-04-03T07:51:16Z</cp:lastPrinted>
  <dcterms:created xsi:type="dcterms:W3CDTF">2010-06-15T07:59:09Z</dcterms:created>
  <dcterms:modified xsi:type="dcterms:W3CDTF">2019-09-03T13:49:27Z</dcterms:modified>
</cp:coreProperties>
</file>