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24"/>
  </p:notesMasterIdLst>
  <p:handoutMasterIdLst>
    <p:handoutMasterId r:id="rId25"/>
  </p:handoutMasterIdLst>
  <p:sldIdLst>
    <p:sldId id="256" r:id="rId2"/>
    <p:sldId id="277" r:id="rId3"/>
    <p:sldId id="258" r:id="rId4"/>
    <p:sldId id="260" r:id="rId5"/>
    <p:sldId id="286" r:id="rId6"/>
    <p:sldId id="261" r:id="rId7"/>
    <p:sldId id="287" r:id="rId8"/>
    <p:sldId id="265" r:id="rId9"/>
    <p:sldId id="276" r:id="rId10"/>
    <p:sldId id="288" r:id="rId11"/>
    <p:sldId id="262" r:id="rId12"/>
    <p:sldId id="267" r:id="rId13"/>
    <p:sldId id="289" r:id="rId14"/>
    <p:sldId id="280" r:id="rId15"/>
    <p:sldId id="281" r:id="rId16"/>
    <p:sldId id="263" r:id="rId17"/>
    <p:sldId id="266" r:id="rId18"/>
    <p:sldId id="284" r:id="rId19"/>
    <p:sldId id="275" r:id="rId20"/>
    <p:sldId id="282" r:id="rId21"/>
    <p:sldId id="283" r:id="rId22"/>
    <p:sldId id="273" r:id="rId23"/>
  </p:sldIdLst>
  <p:sldSz cx="12192000" cy="6858000"/>
  <p:notesSz cx="9872663" cy="6797675"/>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orient="horz" pos="72"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33A"/>
    <a:srgbClr val="DB3941"/>
    <a:srgbClr val="698335"/>
    <a:srgbClr val="5D7430"/>
    <a:srgbClr val="9AB858"/>
    <a:srgbClr val="627A32"/>
    <a:srgbClr val="A3BE66"/>
    <a:srgbClr val="8EB149"/>
    <a:srgbClr val="4F6228"/>
    <a:srgbClr val="7A9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9314" autoAdjust="0"/>
  </p:normalViewPr>
  <p:slideViewPr>
    <p:cSldViewPr snapToGrid="0" showGuides="1">
      <p:cViewPr varScale="1">
        <p:scale>
          <a:sx n="82" d="100"/>
          <a:sy n="82" d="100"/>
        </p:scale>
        <p:origin x="86" y="163"/>
      </p:cViewPr>
      <p:guideLst>
        <p:guide orient="horz" pos="1032"/>
        <p:guide orient="horz" pos="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7" y="7"/>
            <a:ext cx="4278733" cy="339803"/>
          </a:xfrm>
          <a:prstGeom prst="rect">
            <a:avLst/>
          </a:prstGeom>
        </p:spPr>
        <p:txBody>
          <a:bodyPr vert="horz" lIns="91065" tIns="45533" rIns="91065" bIns="45533" rtlCol="0"/>
          <a:lstStyle>
            <a:lvl1pPr algn="l">
              <a:defRPr sz="1200"/>
            </a:lvl1pPr>
          </a:lstStyle>
          <a:p>
            <a:endParaRPr lang="ru-RU"/>
          </a:p>
        </p:txBody>
      </p:sp>
      <p:sp>
        <p:nvSpPr>
          <p:cNvPr id="3" name="Дата 2"/>
          <p:cNvSpPr>
            <a:spLocks noGrp="1"/>
          </p:cNvSpPr>
          <p:nvPr>
            <p:ph type="dt" sz="quarter" idx="1"/>
          </p:nvPr>
        </p:nvSpPr>
        <p:spPr>
          <a:xfrm>
            <a:off x="5592359" y="7"/>
            <a:ext cx="4278733" cy="339803"/>
          </a:xfrm>
          <a:prstGeom prst="rect">
            <a:avLst/>
          </a:prstGeom>
        </p:spPr>
        <p:txBody>
          <a:bodyPr vert="horz" lIns="91065" tIns="45533" rIns="91065" bIns="45533" rtlCol="0"/>
          <a:lstStyle>
            <a:lvl1pPr algn="r">
              <a:defRPr sz="1200"/>
            </a:lvl1pPr>
          </a:lstStyle>
          <a:p>
            <a:fld id="{B78C0291-8FEB-44AC-A296-BA8ADF31B406}" type="datetimeFigureOut">
              <a:rPr lang="ru-RU" smtClean="0"/>
              <a:t>02.04.2019</a:t>
            </a:fld>
            <a:endParaRPr lang="ru-RU"/>
          </a:p>
        </p:txBody>
      </p:sp>
      <p:sp>
        <p:nvSpPr>
          <p:cNvPr id="4" name="Нижний колонтитул 3"/>
          <p:cNvSpPr>
            <a:spLocks noGrp="1"/>
          </p:cNvSpPr>
          <p:nvPr>
            <p:ph type="ftr" sz="quarter" idx="2"/>
          </p:nvPr>
        </p:nvSpPr>
        <p:spPr>
          <a:xfrm>
            <a:off x="7" y="6456261"/>
            <a:ext cx="4278733" cy="339803"/>
          </a:xfrm>
          <a:prstGeom prst="rect">
            <a:avLst/>
          </a:prstGeom>
        </p:spPr>
        <p:txBody>
          <a:bodyPr vert="horz" lIns="91065" tIns="45533" rIns="91065" bIns="45533" rtlCol="0" anchor="b"/>
          <a:lstStyle>
            <a:lvl1pPr algn="l">
              <a:defRPr sz="1200"/>
            </a:lvl1pPr>
          </a:lstStyle>
          <a:p>
            <a:endParaRPr lang="ru-RU"/>
          </a:p>
        </p:txBody>
      </p:sp>
      <p:sp>
        <p:nvSpPr>
          <p:cNvPr id="5" name="Номер слайда 4"/>
          <p:cNvSpPr>
            <a:spLocks noGrp="1"/>
          </p:cNvSpPr>
          <p:nvPr>
            <p:ph type="sldNum" sz="quarter" idx="3"/>
          </p:nvPr>
        </p:nvSpPr>
        <p:spPr>
          <a:xfrm>
            <a:off x="5592359" y="6456261"/>
            <a:ext cx="4278733" cy="339803"/>
          </a:xfrm>
          <a:prstGeom prst="rect">
            <a:avLst/>
          </a:prstGeom>
        </p:spPr>
        <p:txBody>
          <a:bodyPr vert="horz" lIns="91065" tIns="45533" rIns="91065" bIns="45533" rtlCol="0" anchor="b"/>
          <a:lstStyle>
            <a:lvl1pPr algn="r">
              <a:defRPr sz="1200"/>
            </a:lvl1pPr>
          </a:lstStyle>
          <a:p>
            <a:fld id="{35C8A4E3-06CE-4B8B-B551-FFE0C6826FD6}" type="slidenum">
              <a:rPr lang="ru-RU" smtClean="0"/>
              <a:t>‹#›</a:t>
            </a:fld>
            <a:endParaRPr lang="ru-RU"/>
          </a:p>
        </p:txBody>
      </p:sp>
    </p:spTree>
    <p:extLst>
      <p:ext uri="{BB962C8B-B14F-4D97-AF65-F5344CB8AC3E}">
        <p14:creationId xmlns:p14="http://schemas.microsoft.com/office/powerpoint/2010/main" val="40251904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4278154" cy="341067"/>
          </a:xfrm>
          <a:prstGeom prst="rect">
            <a:avLst/>
          </a:prstGeom>
        </p:spPr>
        <p:txBody>
          <a:bodyPr vert="horz" lIns="90692" tIns="45346" rIns="90692" bIns="45346" rtlCol="0"/>
          <a:lstStyle>
            <a:lvl1pPr algn="l">
              <a:defRPr sz="1200"/>
            </a:lvl1pPr>
          </a:lstStyle>
          <a:p>
            <a:endParaRPr lang="en-US" dirty="0"/>
          </a:p>
        </p:txBody>
      </p:sp>
      <p:sp>
        <p:nvSpPr>
          <p:cNvPr id="3" name="Date Placeholder 2"/>
          <p:cNvSpPr>
            <a:spLocks noGrp="1"/>
          </p:cNvSpPr>
          <p:nvPr>
            <p:ph type="dt" idx="1"/>
          </p:nvPr>
        </p:nvSpPr>
        <p:spPr>
          <a:xfrm>
            <a:off x="5592228" y="8"/>
            <a:ext cx="4278154" cy="341067"/>
          </a:xfrm>
          <a:prstGeom prst="rect">
            <a:avLst/>
          </a:prstGeom>
        </p:spPr>
        <p:txBody>
          <a:bodyPr vert="horz" lIns="90692" tIns="45346" rIns="90692" bIns="45346" rtlCol="0"/>
          <a:lstStyle>
            <a:lvl1pPr algn="r">
              <a:defRPr sz="1200"/>
            </a:lvl1pPr>
          </a:lstStyle>
          <a:p>
            <a:fld id="{920082CC-91FF-4AB0-8898-7D78C8FB3ECC}" type="datetimeFigureOut">
              <a:rPr lang="en-US" smtClean="0"/>
              <a:t>4/2/2019</a:t>
            </a:fld>
            <a:endParaRPr lang="en-US" dirty="0"/>
          </a:p>
        </p:txBody>
      </p:sp>
      <p:sp>
        <p:nvSpPr>
          <p:cNvPr id="4" name="Slide Image Placeholder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0692" tIns="45346" rIns="90692" bIns="45346" rtlCol="0" anchor="ctr"/>
          <a:lstStyle/>
          <a:p>
            <a:endParaRPr lang="en-US" dirty="0"/>
          </a:p>
        </p:txBody>
      </p:sp>
      <p:sp>
        <p:nvSpPr>
          <p:cNvPr id="5" name="Notes Placeholder 4"/>
          <p:cNvSpPr>
            <a:spLocks noGrp="1"/>
          </p:cNvSpPr>
          <p:nvPr>
            <p:ph type="body" sz="quarter" idx="3"/>
          </p:nvPr>
        </p:nvSpPr>
        <p:spPr>
          <a:xfrm>
            <a:off x="987267" y="3271390"/>
            <a:ext cx="7898130" cy="2676585"/>
          </a:xfrm>
          <a:prstGeom prst="rect">
            <a:avLst/>
          </a:prstGeom>
        </p:spPr>
        <p:txBody>
          <a:bodyPr vert="horz" lIns="90692" tIns="45346" rIns="90692" bIns="453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456612"/>
            <a:ext cx="4278154" cy="341066"/>
          </a:xfrm>
          <a:prstGeom prst="rect">
            <a:avLst/>
          </a:prstGeom>
        </p:spPr>
        <p:txBody>
          <a:bodyPr vert="horz" lIns="90692" tIns="45346" rIns="90692" bIns="453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92228" y="6456612"/>
            <a:ext cx="4278154" cy="341066"/>
          </a:xfrm>
          <a:prstGeom prst="rect">
            <a:avLst/>
          </a:prstGeom>
        </p:spPr>
        <p:txBody>
          <a:bodyPr vert="horz" lIns="90692" tIns="45346" rIns="90692" bIns="45346" rtlCol="0" anchor="b"/>
          <a:lstStyle>
            <a:lvl1pPr algn="r">
              <a:defRPr sz="1200"/>
            </a:lvl1pPr>
          </a:lstStyle>
          <a:p>
            <a:fld id="{1F59473C-5BC8-441D-969C-94E39E7D9C65}" type="slidenum">
              <a:rPr lang="en-US" smtClean="0"/>
              <a:t>‹#›</a:t>
            </a:fld>
            <a:endParaRPr lang="en-US" dirty="0"/>
          </a:p>
        </p:txBody>
      </p:sp>
    </p:spTree>
    <p:extLst>
      <p:ext uri="{BB962C8B-B14F-4D97-AF65-F5344CB8AC3E}">
        <p14:creationId xmlns:p14="http://schemas.microsoft.com/office/powerpoint/2010/main" val="38888102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98775" y="849313"/>
            <a:ext cx="4075113" cy="229393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27166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8934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98775" y="849313"/>
            <a:ext cx="4075113" cy="229393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671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7437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98775" y="849313"/>
            <a:ext cx="4075113" cy="229393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671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8934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7437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98775" y="849313"/>
            <a:ext cx="4075113" cy="229393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671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98775" y="849313"/>
            <a:ext cx="4075113" cy="229393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671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98775" y="849313"/>
            <a:ext cx="4075113" cy="229393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32806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98775" y="849313"/>
            <a:ext cx="4075113" cy="229393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671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98775" y="849313"/>
            <a:ext cx="4075113" cy="229393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6793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7437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2037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86F0DB-1968-4F4A-A940-020AF7130EF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3DF89BC-899D-4E5D-A602-0833D6320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A7FE582-089C-4BD6-B9DD-6E5FD1942338}"/>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8AD442E3-F5BF-42C1-A18F-92061ED35CF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665217-D939-4778-BE9F-BABE110A56FA}"/>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341673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7934D-9BB2-4434-AE3E-5562159E4FD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79A059D-23AB-4142-B36E-11968CEB049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B850BDE-3238-4EFC-A5FE-CD2EAA0DC237}"/>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E4887E69-1AD8-4372-9194-BE0313AA0D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DF96CBB-01CE-49AE-8EC0-773F13D08A2F}"/>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201927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26A1EF9-03AA-492A-97FC-1EEAE3E6CB0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A273D25-5D8E-49F1-A8EE-AB4C4EFB445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5007AF7-0497-420A-A3C0-676C0343CC9F}"/>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3E3AADF4-AC32-4C74-B5C7-9CF8DA92C9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261802-B68D-460E-99AE-9B4383F42BDB}"/>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337727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85619787"/>
              </p:ext>
            </p:extLst>
          </p:nvPr>
        </p:nvGraphicFramePr>
        <p:xfrm>
          <a:off x="2119" y="1605"/>
          <a:ext cx="2116" cy="1587"/>
        </p:xfrm>
        <a:graphic>
          <a:graphicData uri="http://schemas.openxmlformats.org/presentationml/2006/ole">
            <mc:AlternateContent xmlns:mc="http://schemas.openxmlformats.org/markup-compatibility/2006">
              <mc:Choice xmlns:v="urn:schemas-microsoft-com:vml" Requires="v">
                <p:oleObj spid="_x0000_s9757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2119" y="1605"/>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ru-RU" dirty="0"/>
              <a:t>2</a:t>
            </a:r>
            <a:endParaRPr lang="en-US" dirty="0"/>
          </a:p>
        </p:txBody>
      </p:sp>
      <p:sp>
        <p:nvSpPr>
          <p:cNvPr id="45" name="Rectangle 44"/>
          <p:cNvSpPr/>
          <p:nvPr userDrawn="1"/>
        </p:nvSpPr>
        <p:spPr>
          <a:xfrm>
            <a:off x="-1185669" y="312836"/>
            <a:ext cx="733717" cy="538480"/>
          </a:xfrm>
          <a:prstGeom prst="rect">
            <a:avLst/>
          </a:prstGeom>
          <a:solidFill>
            <a:srgbClr val="009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r>
              <a:rPr lang="ru-RU" sz="1000" dirty="0">
                <a:solidFill>
                  <a:srgbClr val="FFFFFF"/>
                </a:solidFill>
                <a:latin typeface="Arial" panose="020B0604020202020204" pitchFamily="34" charset="0"/>
                <a:cs typeface="Arial" panose="020B0604020202020204" pitchFamily="34" charset="0"/>
              </a:rPr>
              <a:t>0</a:t>
            </a:r>
          </a:p>
          <a:p>
            <a:pPr algn="ctr" defTabSz="914290"/>
            <a:r>
              <a:rPr lang="ru-RU" sz="1000" dirty="0">
                <a:solidFill>
                  <a:srgbClr val="FFFFFF"/>
                </a:solidFill>
                <a:latin typeface="Arial" panose="020B0604020202020204" pitchFamily="34" charset="0"/>
                <a:cs typeface="Arial" panose="020B0604020202020204" pitchFamily="34" charset="0"/>
              </a:rPr>
              <a:t>156</a:t>
            </a:r>
          </a:p>
          <a:p>
            <a:pPr algn="ctr" defTabSz="914290"/>
            <a:r>
              <a:rPr lang="ru-RU" sz="1000" dirty="0">
                <a:solidFill>
                  <a:srgbClr val="FFFFFF"/>
                </a:solidFill>
                <a:latin typeface="Arial" panose="020B0604020202020204" pitchFamily="34" charset="0"/>
                <a:cs typeface="Arial" panose="020B0604020202020204" pitchFamily="34" charset="0"/>
              </a:rPr>
              <a:t>170</a:t>
            </a:r>
            <a:endParaRPr lang="en-US" sz="1000" dirty="0">
              <a:solidFill>
                <a:srgbClr val="FFFFFF"/>
              </a:solidFill>
              <a:latin typeface="Arial" panose="020B0604020202020204" pitchFamily="34" charset="0"/>
              <a:cs typeface="Arial" panose="020B0604020202020204" pitchFamily="34" charset="0"/>
            </a:endParaRPr>
          </a:p>
        </p:txBody>
      </p:sp>
      <p:sp>
        <p:nvSpPr>
          <p:cNvPr id="46" name="Rectangle 45"/>
          <p:cNvSpPr/>
          <p:nvPr userDrawn="1"/>
        </p:nvSpPr>
        <p:spPr>
          <a:xfrm>
            <a:off x="-1185669" y="905926"/>
            <a:ext cx="733717" cy="538480"/>
          </a:xfrm>
          <a:prstGeom prst="rect">
            <a:avLst/>
          </a:prstGeom>
          <a:solidFill>
            <a:srgbClr val="E71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r>
              <a:rPr lang="ru-RU" sz="1000" dirty="0">
                <a:solidFill>
                  <a:srgbClr val="FFFFFF"/>
                </a:solidFill>
                <a:latin typeface="Arial" panose="020B0604020202020204" pitchFamily="34" charset="0"/>
                <a:cs typeface="Arial" panose="020B0604020202020204" pitchFamily="34" charset="0"/>
              </a:rPr>
              <a:t>227</a:t>
            </a:r>
          </a:p>
          <a:p>
            <a:pPr algn="ctr" defTabSz="914290"/>
            <a:r>
              <a:rPr lang="ru-RU" sz="1000" dirty="0">
                <a:solidFill>
                  <a:srgbClr val="FFFFFF"/>
                </a:solidFill>
                <a:latin typeface="Arial" panose="020B0604020202020204" pitchFamily="34" charset="0"/>
                <a:cs typeface="Arial" panose="020B0604020202020204" pitchFamily="34" charset="0"/>
              </a:rPr>
              <a:t>41</a:t>
            </a:r>
          </a:p>
          <a:p>
            <a:pPr algn="ctr" defTabSz="914290"/>
            <a:r>
              <a:rPr lang="ru-RU" sz="1000" dirty="0">
                <a:solidFill>
                  <a:srgbClr val="FFFFFF"/>
                </a:solidFill>
                <a:latin typeface="Arial" panose="020B0604020202020204" pitchFamily="34" charset="0"/>
                <a:cs typeface="Arial" panose="020B0604020202020204" pitchFamily="34" charset="0"/>
              </a:rPr>
              <a:t>49</a:t>
            </a:r>
            <a:endParaRPr lang="en-US" sz="1000" dirty="0">
              <a:solidFill>
                <a:srgbClr val="FFFFFF"/>
              </a:solidFill>
              <a:latin typeface="Arial" panose="020B0604020202020204" pitchFamily="34" charset="0"/>
              <a:cs typeface="Arial" panose="020B0604020202020204" pitchFamily="34" charset="0"/>
            </a:endParaRPr>
          </a:p>
        </p:txBody>
      </p:sp>
      <p:sp>
        <p:nvSpPr>
          <p:cNvPr id="47" name="Rectangle 46"/>
          <p:cNvSpPr/>
          <p:nvPr userDrawn="1"/>
        </p:nvSpPr>
        <p:spPr>
          <a:xfrm>
            <a:off x="-1185669" y="1499016"/>
            <a:ext cx="733717" cy="538480"/>
          </a:xfrm>
          <a:prstGeom prst="rect">
            <a:avLst/>
          </a:prstGeom>
          <a:solidFill>
            <a:srgbClr val="CB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r>
              <a:rPr lang="ru-RU" sz="1000" dirty="0">
                <a:solidFill>
                  <a:srgbClr val="FFFFFF"/>
                </a:solidFill>
                <a:latin typeface="Arial" panose="020B0604020202020204" pitchFamily="34" charset="0"/>
                <a:cs typeface="Arial" panose="020B0604020202020204" pitchFamily="34" charset="0"/>
              </a:rPr>
              <a:t>203</a:t>
            </a:r>
          </a:p>
          <a:p>
            <a:pPr algn="ctr" defTabSz="914290"/>
            <a:r>
              <a:rPr lang="ru-RU" sz="1000" dirty="0">
                <a:solidFill>
                  <a:srgbClr val="FFFFFF"/>
                </a:solidFill>
                <a:latin typeface="Arial" panose="020B0604020202020204" pitchFamily="34" charset="0"/>
                <a:cs typeface="Arial" panose="020B0604020202020204" pitchFamily="34" charset="0"/>
              </a:rPr>
              <a:t>201</a:t>
            </a:r>
          </a:p>
          <a:p>
            <a:pPr algn="ctr" defTabSz="914290"/>
            <a:r>
              <a:rPr lang="ru-RU" sz="1000" dirty="0">
                <a:solidFill>
                  <a:srgbClr val="FFFFFF"/>
                </a:solidFill>
                <a:latin typeface="Arial" panose="020B0604020202020204" pitchFamily="34" charset="0"/>
                <a:cs typeface="Arial" panose="020B0604020202020204" pitchFamily="34" charset="0"/>
              </a:rPr>
              <a:t>195</a:t>
            </a:r>
            <a:endParaRPr lang="en-US" sz="1000" dirty="0">
              <a:solidFill>
                <a:srgbClr val="FFFFFF"/>
              </a:solidFill>
              <a:latin typeface="Arial" panose="020B0604020202020204" pitchFamily="34" charset="0"/>
              <a:cs typeface="Arial" panose="020B0604020202020204" pitchFamily="34" charset="0"/>
            </a:endParaRPr>
          </a:p>
        </p:txBody>
      </p:sp>
      <p:sp>
        <p:nvSpPr>
          <p:cNvPr id="48" name="Rectangle 47"/>
          <p:cNvSpPr/>
          <p:nvPr userDrawn="1"/>
        </p:nvSpPr>
        <p:spPr>
          <a:xfrm>
            <a:off x="-1185669" y="2091237"/>
            <a:ext cx="733717" cy="538480"/>
          </a:xfrm>
          <a:prstGeom prst="rect">
            <a:avLst/>
          </a:prstGeom>
          <a:solidFill>
            <a:srgbClr val="02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r>
              <a:rPr lang="ru-RU" sz="1000" dirty="0">
                <a:solidFill>
                  <a:srgbClr val="FFFFFF"/>
                </a:solidFill>
                <a:latin typeface="Arial" panose="020B0604020202020204" pitchFamily="34" charset="0"/>
                <a:cs typeface="Arial" panose="020B0604020202020204" pitchFamily="34" charset="0"/>
              </a:rPr>
              <a:t>2</a:t>
            </a:r>
          </a:p>
          <a:p>
            <a:pPr algn="ctr" defTabSz="914290"/>
            <a:r>
              <a:rPr lang="ru-RU" sz="1000" dirty="0">
                <a:solidFill>
                  <a:srgbClr val="FFFFFF"/>
                </a:solidFill>
                <a:latin typeface="Arial" panose="020B0604020202020204" pitchFamily="34" charset="0"/>
                <a:cs typeface="Arial" panose="020B0604020202020204" pitchFamily="34" charset="0"/>
              </a:rPr>
              <a:t>2</a:t>
            </a:r>
          </a:p>
          <a:p>
            <a:pPr algn="ctr" defTabSz="914290"/>
            <a:r>
              <a:rPr lang="ru-RU" sz="1000" dirty="0">
                <a:solidFill>
                  <a:srgbClr val="FFFFFF"/>
                </a:solidFill>
                <a:latin typeface="Arial" panose="020B0604020202020204" pitchFamily="34" charset="0"/>
                <a:cs typeface="Arial" panose="020B0604020202020204" pitchFamily="34" charset="0"/>
              </a:rPr>
              <a:t>2</a:t>
            </a:r>
            <a:endParaRPr lang="en-US" sz="1000" dirty="0">
              <a:solidFill>
                <a:srgbClr val="FFFFFF"/>
              </a:solidFill>
              <a:latin typeface="Arial" panose="020B0604020202020204" pitchFamily="34" charset="0"/>
              <a:cs typeface="Arial" panose="020B0604020202020204" pitchFamily="34" charset="0"/>
            </a:endParaRPr>
          </a:p>
        </p:txBody>
      </p:sp>
      <p:sp>
        <p:nvSpPr>
          <p:cNvPr id="49" name="Rectangle 48"/>
          <p:cNvSpPr/>
          <p:nvPr userDrawn="1"/>
        </p:nvSpPr>
        <p:spPr>
          <a:xfrm>
            <a:off x="-1185669" y="2679347"/>
            <a:ext cx="733717" cy="538480"/>
          </a:xfrm>
          <a:prstGeom prst="rect">
            <a:avLst/>
          </a:prstGeom>
          <a:solidFill>
            <a:srgbClr val="FAA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r>
              <a:rPr lang="ru-RU" sz="1000" dirty="0">
                <a:solidFill>
                  <a:srgbClr val="FFFFFF"/>
                </a:solidFill>
                <a:latin typeface="Arial" panose="020B0604020202020204" pitchFamily="34" charset="0"/>
                <a:cs typeface="Arial" panose="020B0604020202020204" pitchFamily="34" charset="0"/>
              </a:rPr>
              <a:t>250</a:t>
            </a:r>
          </a:p>
          <a:p>
            <a:pPr algn="ctr" defTabSz="914290"/>
            <a:r>
              <a:rPr lang="ru-RU" sz="1000" dirty="0">
                <a:solidFill>
                  <a:srgbClr val="FFFFFF"/>
                </a:solidFill>
                <a:latin typeface="Arial" panose="020B0604020202020204" pitchFamily="34" charset="0"/>
                <a:cs typeface="Arial" panose="020B0604020202020204" pitchFamily="34" charset="0"/>
              </a:rPr>
              <a:t>169</a:t>
            </a:r>
          </a:p>
          <a:p>
            <a:pPr algn="ctr" defTabSz="914290"/>
            <a:r>
              <a:rPr lang="ru-RU" sz="1000" dirty="0">
                <a:solidFill>
                  <a:srgbClr val="FFFFFF"/>
                </a:solidFill>
                <a:latin typeface="Arial" panose="020B0604020202020204" pitchFamily="34" charset="0"/>
                <a:cs typeface="Arial" panose="020B0604020202020204" pitchFamily="34" charset="0"/>
              </a:rPr>
              <a:t>22</a:t>
            </a:r>
            <a:endParaRPr lang="en-US" sz="1000" dirty="0">
              <a:solidFill>
                <a:srgbClr val="FFFFFF"/>
              </a:solidFill>
              <a:latin typeface="Arial" panose="020B0604020202020204" pitchFamily="34" charset="0"/>
              <a:cs typeface="Arial" panose="020B0604020202020204" pitchFamily="34" charset="0"/>
            </a:endParaRPr>
          </a:p>
        </p:txBody>
      </p:sp>
      <p:sp>
        <p:nvSpPr>
          <p:cNvPr id="51" name="Shape 8"/>
          <p:cNvSpPr txBox="1">
            <a:spLocks/>
          </p:cNvSpPr>
          <p:nvPr userDrawn="1"/>
        </p:nvSpPr>
        <p:spPr>
          <a:xfrm>
            <a:off x="11325743" y="6371131"/>
            <a:ext cx="583028" cy="179641"/>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400" b="1" smtClean="0">
                <a:solidFill>
                  <a:srgbClr val="004273"/>
                </a:solidFill>
                <a:latin typeface="Century Gothic" panose="020B0502020202020204" pitchFamily="34" charset="0"/>
                <a:cs typeface="Arial" panose="020B0604020202020204" pitchFamily="34" charset="0"/>
              </a:rPr>
              <a:pPr algn="r"/>
              <a:t>‹#›</a:t>
            </a:fld>
            <a:endParaRPr lang="en-US" sz="1400" b="1" dirty="0">
              <a:solidFill>
                <a:srgbClr val="004273"/>
              </a:solidFill>
              <a:latin typeface="Century Gothic" panose="020B0502020202020204" pitchFamily="34" charset="0"/>
              <a:cs typeface="Arial" panose="020B0604020202020204" pitchFamily="34" charset="0"/>
            </a:endParaRPr>
          </a:p>
        </p:txBody>
      </p:sp>
      <p:grpSp>
        <p:nvGrpSpPr>
          <p:cNvPr id="141" name="Группа 140">
            <a:extLst>
              <a:ext uri="{FF2B5EF4-FFF2-40B4-BE49-F238E27FC236}">
                <a16:creationId xmlns:a16="http://schemas.microsoft.com/office/drawing/2014/main" id="{107CE39F-394A-43B0-8CFD-CBF3917859B7}"/>
              </a:ext>
            </a:extLst>
          </p:cNvPr>
          <p:cNvGrpSpPr/>
          <p:nvPr userDrawn="1"/>
        </p:nvGrpSpPr>
        <p:grpSpPr>
          <a:xfrm>
            <a:off x="6310793" y="3121489"/>
            <a:ext cx="5794123" cy="3678935"/>
            <a:chOff x="3297934" y="2927050"/>
            <a:chExt cx="5794122" cy="3678935"/>
          </a:xfrm>
        </p:grpSpPr>
        <p:sp>
          <p:nvSpPr>
            <p:cNvPr id="142" name="Rectangle 47">
              <a:extLst>
                <a:ext uri="{FF2B5EF4-FFF2-40B4-BE49-F238E27FC236}">
                  <a16:creationId xmlns:a16="http://schemas.microsoft.com/office/drawing/2014/main" id="{9CF26A78-CE62-4898-8D85-2CD9DD27113F}"/>
                </a:ext>
              </a:extLst>
            </p:cNvPr>
            <p:cNvSpPr/>
            <p:nvPr userDrawn="1"/>
          </p:nvSpPr>
          <p:spPr>
            <a:xfrm>
              <a:off x="4193664" y="2927050"/>
              <a:ext cx="2060448" cy="13898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43" name="Oval 48">
              <a:extLst>
                <a:ext uri="{FF2B5EF4-FFF2-40B4-BE49-F238E27FC236}">
                  <a16:creationId xmlns:a16="http://schemas.microsoft.com/office/drawing/2014/main" id="{46560767-1F1C-41B1-8C74-4C838B2EA011}"/>
                </a:ext>
              </a:extLst>
            </p:cNvPr>
            <p:cNvSpPr/>
            <p:nvPr userDrawn="1"/>
          </p:nvSpPr>
          <p:spPr>
            <a:xfrm>
              <a:off x="6301230" y="5257373"/>
              <a:ext cx="58420" cy="58420"/>
            </a:xfrm>
            <a:prstGeom prst="ellips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44" name="Oval 49">
              <a:extLst>
                <a:ext uri="{FF2B5EF4-FFF2-40B4-BE49-F238E27FC236}">
                  <a16:creationId xmlns:a16="http://schemas.microsoft.com/office/drawing/2014/main" id="{CFD63309-7A44-4205-BF3E-949729866D4D}"/>
                </a:ext>
              </a:extLst>
            </p:cNvPr>
            <p:cNvSpPr/>
            <p:nvPr userDrawn="1"/>
          </p:nvSpPr>
          <p:spPr>
            <a:xfrm>
              <a:off x="6025006" y="5085923"/>
              <a:ext cx="58420" cy="58420"/>
            </a:xfrm>
            <a:prstGeom prst="ellips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45" name="Oval 50">
              <a:extLst>
                <a:ext uri="{FF2B5EF4-FFF2-40B4-BE49-F238E27FC236}">
                  <a16:creationId xmlns:a16="http://schemas.microsoft.com/office/drawing/2014/main" id="{B0573BFA-4840-497F-9973-A301504A7088}"/>
                </a:ext>
              </a:extLst>
            </p:cNvPr>
            <p:cNvSpPr/>
            <p:nvPr userDrawn="1"/>
          </p:nvSpPr>
          <p:spPr>
            <a:xfrm>
              <a:off x="6025006" y="5945713"/>
              <a:ext cx="58420" cy="58420"/>
            </a:xfrm>
            <a:prstGeom prst="ellips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46" name="Oval 51">
              <a:extLst>
                <a:ext uri="{FF2B5EF4-FFF2-40B4-BE49-F238E27FC236}">
                  <a16:creationId xmlns:a16="http://schemas.microsoft.com/office/drawing/2014/main" id="{F2D1E4DC-F1DE-4E20-AF4B-8B40607DE4FF}"/>
                </a:ext>
              </a:extLst>
            </p:cNvPr>
            <p:cNvSpPr/>
            <p:nvPr userDrawn="1"/>
          </p:nvSpPr>
          <p:spPr>
            <a:xfrm>
              <a:off x="6546975" y="4537918"/>
              <a:ext cx="58420" cy="58420"/>
            </a:xfrm>
            <a:prstGeom prst="ellips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47" name="Oval 52">
              <a:extLst>
                <a:ext uri="{FF2B5EF4-FFF2-40B4-BE49-F238E27FC236}">
                  <a16:creationId xmlns:a16="http://schemas.microsoft.com/office/drawing/2014/main" id="{8F4804F9-91B9-471F-BE79-874643542F11}"/>
                </a:ext>
              </a:extLst>
            </p:cNvPr>
            <p:cNvSpPr/>
            <p:nvPr userDrawn="1"/>
          </p:nvSpPr>
          <p:spPr>
            <a:xfrm>
              <a:off x="6463155" y="5364053"/>
              <a:ext cx="58420" cy="58420"/>
            </a:xfrm>
            <a:prstGeom prst="ellips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48" name="Rectangle 53">
              <a:extLst>
                <a:ext uri="{FF2B5EF4-FFF2-40B4-BE49-F238E27FC236}">
                  <a16:creationId xmlns:a16="http://schemas.microsoft.com/office/drawing/2014/main" id="{5335BA6E-5CFA-4ACD-BA7E-30576B6A2EF3}"/>
                </a:ext>
              </a:extLst>
            </p:cNvPr>
            <p:cNvSpPr/>
            <p:nvPr userDrawn="1"/>
          </p:nvSpPr>
          <p:spPr>
            <a:xfrm flipV="1">
              <a:off x="8108576" y="3248452"/>
              <a:ext cx="334519" cy="2256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49" name="Isosceles Triangle 54">
              <a:extLst>
                <a:ext uri="{FF2B5EF4-FFF2-40B4-BE49-F238E27FC236}">
                  <a16:creationId xmlns:a16="http://schemas.microsoft.com/office/drawing/2014/main" id="{AA29E056-67CD-48D9-A308-7B31C7F6D78B}"/>
                </a:ext>
              </a:extLst>
            </p:cNvPr>
            <p:cNvSpPr/>
            <p:nvPr userDrawn="1"/>
          </p:nvSpPr>
          <p:spPr>
            <a:xfrm rot="3350450">
              <a:off x="7729141" y="5166711"/>
              <a:ext cx="105537" cy="97536"/>
            </a:xfrm>
            <a:prstGeom prst="triangle">
              <a:avLst/>
            </a:prstGeom>
            <a:solidFill>
              <a:srgbClr val="009C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50" name="Isosceles Triangle 55">
              <a:extLst>
                <a:ext uri="{FF2B5EF4-FFF2-40B4-BE49-F238E27FC236}">
                  <a16:creationId xmlns:a16="http://schemas.microsoft.com/office/drawing/2014/main" id="{BB0B40DE-41B0-4974-B248-339CEDB92564}"/>
                </a:ext>
              </a:extLst>
            </p:cNvPr>
            <p:cNvSpPr/>
            <p:nvPr userDrawn="1"/>
          </p:nvSpPr>
          <p:spPr>
            <a:xfrm rot="20653241">
              <a:off x="7262372" y="6508449"/>
              <a:ext cx="105537" cy="97536"/>
            </a:xfrm>
            <a:prstGeom prst="triangle">
              <a:avLst/>
            </a:prstGeom>
            <a:solidFill>
              <a:srgbClr val="009C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cxnSp>
          <p:nvCxnSpPr>
            <p:cNvPr id="151" name="Straight Connector 56">
              <a:extLst>
                <a:ext uri="{FF2B5EF4-FFF2-40B4-BE49-F238E27FC236}">
                  <a16:creationId xmlns:a16="http://schemas.microsoft.com/office/drawing/2014/main" id="{8D437E2E-F04C-4F14-9CD0-89C5C5ACE93F}"/>
                </a:ext>
              </a:extLst>
            </p:cNvPr>
            <p:cNvCxnSpPr>
              <a:stCxn id="157" idx="7"/>
            </p:cNvCxnSpPr>
            <p:nvPr userDrawn="1"/>
          </p:nvCxnSpPr>
          <p:spPr>
            <a:xfrm flipV="1">
              <a:off x="7058798" y="3591581"/>
              <a:ext cx="2000495" cy="2130625"/>
            </a:xfrm>
            <a:prstGeom prst="line">
              <a:avLst/>
            </a:prstGeom>
            <a:ln w="9525">
              <a:solidFill>
                <a:srgbClr val="B3B0AB"/>
              </a:solidFill>
            </a:ln>
          </p:spPr>
          <p:style>
            <a:lnRef idx="1">
              <a:schemeClr val="accent1"/>
            </a:lnRef>
            <a:fillRef idx="0">
              <a:schemeClr val="accent1"/>
            </a:fillRef>
            <a:effectRef idx="0">
              <a:schemeClr val="accent1"/>
            </a:effectRef>
            <a:fontRef idx="minor">
              <a:schemeClr val="tx1"/>
            </a:fontRef>
          </p:style>
        </p:cxnSp>
        <p:sp>
          <p:nvSpPr>
            <p:cNvPr id="152" name="Oval 57">
              <a:extLst>
                <a:ext uri="{FF2B5EF4-FFF2-40B4-BE49-F238E27FC236}">
                  <a16:creationId xmlns:a16="http://schemas.microsoft.com/office/drawing/2014/main" id="{2803C5B6-85EE-492E-8A33-B9D4B751529A}"/>
                </a:ext>
              </a:extLst>
            </p:cNvPr>
            <p:cNvSpPr/>
            <p:nvPr userDrawn="1"/>
          </p:nvSpPr>
          <p:spPr>
            <a:xfrm>
              <a:off x="9033636" y="3557535"/>
              <a:ext cx="58420" cy="58420"/>
            </a:xfrm>
            <a:prstGeom prst="ellipse">
              <a:avLst/>
            </a:prstGeom>
            <a:solidFill>
              <a:srgbClr val="FFFFFF"/>
            </a:solidFill>
            <a:ln>
              <a:solidFill>
                <a:srgbClr val="E329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53" name="Oval 58">
              <a:extLst>
                <a:ext uri="{FF2B5EF4-FFF2-40B4-BE49-F238E27FC236}">
                  <a16:creationId xmlns:a16="http://schemas.microsoft.com/office/drawing/2014/main" id="{8F550845-EA72-44B4-8228-181CCEEFE35E}"/>
                </a:ext>
              </a:extLst>
            </p:cNvPr>
            <p:cNvSpPr/>
            <p:nvPr userDrawn="1"/>
          </p:nvSpPr>
          <p:spPr>
            <a:xfrm>
              <a:off x="8413878" y="5115133"/>
              <a:ext cx="58420" cy="58420"/>
            </a:xfrm>
            <a:prstGeom prst="ellipse">
              <a:avLst/>
            </a:prstGeom>
            <a:solidFill>
              <a:srgbClr val="FFFFFF"/>
            </a:solidFill>
            <a:ln>
              <a:solidFill>
                <a:srgbClr val="E329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54" name="Rectangle 59">
              <a:extLst>
                <a:ext uri="{FF2B5EF4-FFF2-40B4-BE49-F238E27FC236}">
                  <a16:creationId xmlns:a16="http://schemas.microsoft.com/office/drawing/2014/main" id="{DB08AA7D-4200-4412-9713-86CC1404FD06}"/>
                </a:ext>
              </a:extLst>
            </p:cNvPr>
            <p:cNvSpPr/>
            <p:nvPr userDrawn="1"/>
          </p:nvSpPr>
          <p:spPr>
            <a:xfrm>
              <a:off x="7816285" y="5531973"/>
              <a:ext cx="968432" cy="4485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cxnSp>
          <p:nvCxnSpPr>
            <p:cNvPr id="155" name="Straight Connector 60">
              <a:extLst>
                <a:ext uri="{FF2B5EF4-FFF2-40B4-BE49-F238E27FC236}">
                  <a16:creationId xmlns:a16="http://schemas.microsoft.com/office/drawing/2014/main" id="{939251A1-809F-467B-A7D3-6DC31F0F071C}"/>
                </a:ext>
              </a:extLst>
            </p:cNvPr>
            <p:cNvCxnSpPr/>
            <p:nvPr userDrawn="1"/>
          </p:nvCxnSpPr>
          <p:spPr>
            <a:xfrm flipH="1">
              <a:off x="7049384" y="5770548"/>
              <a:ext cx="1645920" cy="0"/>
            </a:xfrm>
            <a:prstGeom prst="line">
              <a:avLst/>
            </a:prstGeom>
            <a:ln w="12700">
              <a:solidFill>
                <a:srgbClr val="B3B0AB"/>
              </a:solidFill>
            </a:ln>
          </p:spPr>
          <p:style>
            <a:lnRef idx="1">
              <a:schemeClr val="accent1"/>
            </a:lnRef>
            <a:fillRef idx="0">
              <a:schemeClr val="accent1"/>
            </a:fillRef>
            <a:effectRef idx="0">
              <a:schemeClr val="accent1"/>
            </a:effectRef>
            <a:fontRef idx="minor">
              <a:schemeClr val="tx1"/>
            </a:fontRef>
          </p:style>
        </p:cxnSp>
        <p:sp>
          <p:nvSpPr>
            <p:cNvPr id="156" name="Oval 61">
              <a:extLst>
                <a:ext uri="{FF2B5EF4-FFF2-40B4-BE49-F238E27FC236}">
                  <a16:creationId xmlns:a16="http://schemas.microsoft.com/office/drawing/2014/main" id="{D89E448F-4959-47C6-A0A5-9E8A9EE532D4}"/>
                </a:ext>
              </a:extLst>
            </p:cNvPr>
            <p:cNvSpPr/>
            <p:nvPr userDrawn="1"/>
          </p:nvSpPr>
          <p:spPr>
            <a:xfrm>
              <a:off x="8695308" y="5733988"/>
              <a:ext cx="58420" cy="58420"/>
            </a:xfrm>
            <a:prstGeom prst="ellipse">
              <a:avLst/>
            </a:prstGeom>
            <a:solidFill>
              <a:srgbClr val="FFFFFF"/>
            </a:solidFill>
            <a:ln>
              <a:solidFill>
                <a:srgbClr val="E329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57" name="Oval 62">
              <a:extLst>
                <a:ext uri="{FF2B5EF4-FFF2-40B4-BE49-F238E27FC236}">
                  <a16:creationId xmlns:a16="http://schemas.microsoft.com/office/drawing/2014/main" id="{ACFD789B-6C50-416F-AA29-C8822565FF4C}"/>
                </a:ext>
              </a:extLst>
            </p:cNvPr>
            <p:cNvSpPr/>
            <p:nvPr userDrawn="1"/>
          </p:nvSpPr>
          <p:spPr>
            <a:xfrm>
              <a:off x="6973703" y="5707603"/>
              <a:ext cx="99695" cy="99695"/>
            </a:xfrm>
            <a:prstGeom prst="ellips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58" name="Isosceles Triangle 63">
              <a:extLst>
                <a:ext uri="{FF2B5EF4-FFF2-40B4-BE49-F238E27FC236}">
                  <a16:creationId xmlns:a16="http://schemas.microsoft.com/office/drawing/2014/main" id="{1A2554D4-3124-4C8F-A138-D8881D73667B}"/>
                </a:ext>
              </a:extLst>
            </p:cNvPr>
            <p:cNvSpPr/>
            <p:nvPr userDrawn="1"/>
          </p:nvSpPr>
          <p:spPr>
            <a:xfrm rot="5400000">
              <a:off x="8015737" y="5737818"/>
              <a:ext cx="64674" cy="59771"/>
            </a:xfrm>
            <a:prstGeom prst="triangl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59" name="Isosceles Triangle 64">
              <a:extLst>
                <a:ext uri="{FF2B5EF4-FFF2-40B4-BE49-F238E27FC236}">
                  <a16:creationId xmlns:a16="http://schemas.microsoft.com/office/drawing/2014/main" id="{D3D1702C-B53C-402E-AD1F-B5532BCE5E10}"/>
                </a:ext>
              </a:extLst>
            </p:cNvPr>
            <p:cNvSpPr/>
            <p:nvPr userDrawn="1"/>
          </p:nvSpPr>
          <p:spPr>
            <a:xfrm rot="20395380">
              <a:off x="3297934" y="3462622"/>
              <a:ext cx="2580552" cy="1902373"/>
            </a:xfrm>
            <a:prstGeom prst="triangle">
              <a:avLst/>
            </a:prstGeom>
            <a:noFill/>
            <a:ln>
              <a:solidFill>
                <a:srgbClr val="938F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0" name="Oval 65">
              <a:extLst>
                <a:ext uri="{FF2B5EF4-FFF2-40B4-BE49-F238E27FC236}">
                  <a16:creationId xmlns:a16="http://schemas.microsoft.com/office/drawing/2014/main" id="{94DACDB2-4E0B-4DC9-AB64-8E4E00C1A2F6}"/>
                </a:ext>
              </a:extLst>
            </p:cNvPr>
            <p:cNvSpPr/>
            <p:nvPr userDrawn="1"/>
          </p:nvSpPr>
          <p:spPr>
            <a:xfrm>
              <a:off x="7039226" y="3118241"/>
              <a:ext cx="1714500" cy="1714500"/>
            </a:xfrm>
            <a:prstGeom prst="ellipse">
              <a:avLst/>
            </a:prstGeom>
            <a:noFill/>
            <a:ln>
              <a:solidFill>
                <a:srgbClr val="938F8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1" name="Isosceles Triangle 66">
              <a:extLst>
                <a:ext uri="{FF2B5EF4-FFF2-40B4-BE49-F238E27FC236}">
                  <a16:creationId xmlns:a16="http://schemas.microsoft.com/office/drawing/2014/main" id="{4BFBAD47-D467-4039-9008-D4999599FF38}"/>
                </a:ext>
              </a:extLst>
            </p:cNvPr>
            <p:cNvSpPr/>
            <p:nvPr userDrawn="1"/>
          </p:nvSpPr>
          <p:spPr>
            <a:xfrm rot="7784879">
              <a:off x="7166382" y="3235012"/>
              <a:ext cx="329184" cy="327099"/>
            </a:xfrm>
            <a:prstGeom prst="triangle">
              <a:avLst/>
            </a:prstGeom>
            <a:solidFill>
              <a:srgbClr val="009C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2" name="Isosceles Triangle 67">
              <a:extLst>
                <a:ext uri="{FF2B5EF4-FFF2-40B4-BE49-F238E27FC236}">
                  <a16:creationId xmlns:a16="http://schemas.microsoft.com/office/drawing/2014/main" id="{3A5B393D-B66C-4DFF-AFA6-F99369E7647E}"/>
                </a:ext>
              </a:extLst>
            </p:cNvPr>
            <p:cNvSpPr/>
            <p:nvPr userDrawn="1"/>
          </p:nvSpPr>
          <p:spPr>
            <a:xfrm rot="21060853">
              <a:off x="8407143" y="4308878"/>
              <a:ext cx="329184" cy="327099"/>
            </a:xfrm>
            <a:prstGeom prst="triangle">
              <a:avLst/>
            </a:prstGeom>
            <a:solidFill>
              <a:srgbClr val="E329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3" name="Oval 68">
              <a:extLst>
                <a:ext uri="{FF2B5EF4-FFF2-40B4-BE49-F238E27FC236}">
                  <a16:creationId xmlns:a16="http://schemas.microsoft.com/office/drawing/2014/main" id="{6BE017A9-0641-4997-99BE-CEB5D60B0749}"/>
                </a:ext>
              </a:extLst>
            </p:cNvPr>
            <p:cNvSpPr/>
            <p:nvPr userDrawn="1"/>
          </p:nvSpPr>
          <p:spPr>
            <a:xfrm>
              <a:off x="7872348" y="3946281"/>
              <a:ext cx="58420" cy="58420"/>
            </a:xfrm>
            <a:prstGeom prst="ellipse">
              <a:avLst/>
            </a:prstGeom>
            <a:solidFill>
              <a:srgbClr val="FFFFFF"/>
            </a:solidFill>
            <a:ln>
              <a:solidFill>
                <a:srgbClr val="E329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4" name="Oval 69">
              <a:extLst>
                <a:ext uri="{FF2B5EF4-FFF2-40B4-BE49-F238E27FC236}">
                  <a16:creationId xmlns:a16="http://schemas.microsoft.com/office/drawing/2014/main" id="{4BD9D6E7-4A30-4C81-85DF-75FB43FD772F}"/>
                </a:ext>
              </a:extLst>
            </p:cNvPr>
            <p:cNvSpPr/>
            <p:nvPr userDrawn="1"/>
          </p:nvSpPr>
          <p:spPr>
            <a:xfrm>
              <a:off x="7535921" y="3597616"/>
              <a:ext cx="719331" cy="719331"/>
            </a:xfrm>
            <a:prstGeom prst="ellipse">
              <a:avLst/>
            </a:prstGeom>
            <a:noFill/>
            <a:ln>
              <a:solidFill>
                <a:srgbClr val="E3293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5" name="Oval 70">
              <a:extLst>
                <a:ext uri="{FF2B5EF4-FFF2-40B4-BE49-F238E27FC236}">
                  <a16:creationId xmlns:a16="http://schemas.microsoft.com/office/drawing/2014/main" id="{F2D7AC85-258F-4FD0-ABE4-63A3B26D6657}"/>
                </a:ext>
              </a:extLst>
            </p:cNvPr>
            <p:cNvSpPr/>
            <p:nvPr userDrawn="1"/>
          </p:nvSpPr>
          <p:spPr>
            <a:xfrm>
              <a:off x="3943472" y="5586938"/>
              <a:ext cx="120651" cy="120650"/>
            </a:xfrm>
            <a:prstGeom prst="ellips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6" name="Oval 71">
              <a:extLst>
                <a:ext uri="{FF2B5EF4-FFF2-40B4-BE49-F238E27FC236}">
                  <a16:creationId xmlns:a16="http://schemas.microsoft.com/office/drawing/2014/main" id="{306C57CB-4C8E-477E-BA61-8B97D612CEDB}"/>
                </a:ext>
              </a:extLst>
            </p:cNvPr>
            <p:cNvSpPr/>
            <p:nvPr userDrawn="1"/>
          </p:nvSpPr>
          <p:spPr>
            <a:xfrm>
              <a:off x="4935980" y="4002147"/>
              <a:ext cx="120651" cy="120650"/>
            </a:xfrm>
            <a:prstGeom prst="ellipse">
              <a:avLst/>
            </a:prstGeom>
            <a:solidFill>
              <a:srgbClr val="0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7" name="Isosceles Triangle 72">
              <a:extLst>
                <a:ext uri="{FF2B5EF4-FFF2-40B4-BE49-F238E27FC236}">
                  <a16:creationId xmlns:a16="http://schemas.microsoft.com/office/drawing/2014/main" id="{1A21F0CF-B691-4B51-8BA8-08E9A3181867}"/>
                </a:ext>
              </a:extLst>
            </p:cNvPr>
            <p:cNvSpPr/>
            <p:nvPr userDrawn="1"/>
          </p:nvSpPr>
          <p:spPr>
            <a:xfrm rot="2229047">
              <a:off x="4475819" y="3564717"/>
              <a:ext cx="1151941" cy="849206"/>
            </a:xfrm>
            <a:prstGeom prst="triangle">
              <a:avLst/>
            </a:prstGeom>
            <a:noFill/>
            <a:ln>
              <a:solidFill>
                <a:srgbClr val="6666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8" name="Oval 75">
              <a:extLst>
                <a:ext uri="{FF2B5EF4-FFF2-40B4-BE49-F238E27FC236}">
                  <a16:creationId xmlns:a16="http://schemas.microsoft.com/office/drawing/2014/main" id="{275561F6-86B2-4B0B-B42B-54A059583DCA}"/>
                </a:ext>
              </a:extLst>
            </p:cNvPr>
            <p:cNvSpPr/>
            <p:nvPr userDrawn="1"/>
          </p:nvSpPr>
          <p:spPr>
            <a:xfrm>
              <a:off x="8180043" y="3442776"/>
              <a:ext cx="45719" cy="45719"/>
            </a:xfrm>
            <a:prstGeom prst="ellipse">
              <a:avLst/>
            </a:prstGeom>
            <a:solidFill>
              <a:srgbClr val="CBC9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sp>
          <p:nvSpPr>
            <p:cNvPr id="169" name="Rectangle 76">
              <a:extLst>
                <a:ext uri="{FF2B5EF4-FFF2-40B4-BE49-F238E27FC236}">
                  <a16:creationId xmlns:a16="http://schemas.microsoft.com/office/drawing/2014/main" id="{BC763D0E-6BAD-4782-8975-454F4A290BE2}"/>
                </a:ext>
              </a:extLst>
            </p:cNvPr>
            <p:cNvSpPr/>
            <p:nvPr userDrawn="1"/>
          </p:nvSpPr>
          <p:spPr>
            <a:xfrm rot="1321415">
              <a:off x="7998718" y="3457299"/>
              <a:ext cx="171451"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90"/>
              <a:endParaRPr lang="en-US" sz="1800" dirty="0">
                <a:solidFill>
                  <a:srgbClr val="CBC9C3"/>
                </a:solidFill>
              </a:endParaRPr>
            </a:p>
          </p:txBody>
        </p:sp>
      </p:grpSp>
    </p:spTree>
    <p:extLst>
      <p:ext uri="{BB962C8B-B14F-4D97-AF65-F5344CB8AC3E}">
        <p14:creationId xmlns:p14="http://schemas.microsoft.com/office/powerpoint/2010/main" val="97508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1080C5-93F0-494D-92D8-EBDE9C7A1F0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E908B29-ADEA-4243-9B8F-7EA762625B7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7393A3-AC3A-43CC-8609-39CBA0D9A59F}"/>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D7C0C58B-C563-4B13-8372-CE79762825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C519404-01F8-46CD-804F-224F4222B30F}"/>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356744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398B8-762E-4D4D-921A-2DD49C15258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0A57FB1-CAD4-4350-8D0A-07098F556F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8E811D9-F43E-4032-AF03-55F48483314F}"/>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C0C55C7A-50A5-471D-9F58-957E373D87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C6DBA12-C63D-4268-8716-B6BBFE040D24}"/>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252786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D3F9F0-82F0-45A2-9DC2-B831FB3DB0C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7CC2E6-81EA-4FAA-B3B3-35D8E6A5D15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6D9519F-B28E-4BD8-883B-DC4443F7A00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FD4B472-9F3B-43F8-9165-72759DB52D49}"/>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0A56E12F-89CC-423F-89AF-52669E97AFC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F85E836-FFB5-4F97-80E7-8BB92529FF87}"/>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326970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DAF98-A93A-436C-840C-0B6C689DFB6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3929EB6-87FE-43F8-B3FC-D75E7CA1E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4CACF2A-4822-41B0-B5D8-28A80F7AFA6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AADA20C-4472-4355-83D5-EBD71EAD6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8AFAF53-A223-4334-A553-606F13C3A31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B8490F6-2120-4EF8-8962-F8F9503927D9}"/>
              </a:ext>
            </a:extLst>
          </p:cNvPr>
          <p:cNvSpPr>
            <a:spLocks noGrp="1"/>
          </p:cNvSpPr>
          <p:nvPr>
            <p:ph type="dt" sz="half" idx="10"/>
          </p:nvPr>
        </p:nvSpPr>
        <p:spPr/>
        <p:txBody>
          <a:bodyPr/>
          <a:lstStyle/>
          <a:p>
            <a:endParaRPr lang="ru-RU"/>
          </a:p>
        </p:txBody>
      </p:sp>
      <p:sp>
        <p:nvSpPr>
          <p:cNvPr id="8" name="Нижний колонтитул 7">
            <a:extLst>
              <a:ext uri="{FF2B5EF4-FFF2-40B4-BE49-F238E27FC236}">
                <a16:creationId xmlns:a16="http://schemas.microsoft.com/office/drawing/2014/main" id="{745F5767-234A-47FB-93A8-56611682273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FB361F9-9BB4-473F-9E8B-82D7383D235C}"/>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240924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84D545-FEEC-45C1-9D03-C883118D9AA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3FE5891-CAC9-43E6-93F6-2DB812319E7E}"/>
              </a:ext>
            </a:extLst>
          </p:cNvPr>
          <p:cNvSpPr>
            <a:spLocks noGrp="1"/>
          </p:cNvSpPr>
          <p:nvPr>
            <p:ph type="dt" sz="half" idx="10"/>
          </p:nvPr>
        </p:nvSpPr>
        <p:spPr/>
        <p:txBody>
          <a:bodyPr/>
          <a:lstStyle/>
          <a:p>
            <a:endParaRPr lang="ru-RU"/>
          </a:p>
        </p:txBody>
      </p:sp>
      <p:sp>
        <p:nvSpPr>
          <p:cNvPr id="4" name="Нижний колонтитул 3">
            <a:extLst>
              <a:ext uri="{FF2B5EF4-FFF2-40B4-BE49-F238E27FC236}">
                <a16:creationId xmlns:a16="http://schemas.microsoft.com/office/drawing/2014/main" id="{474BC0F1-82A5-4369-A265-D1895C570AA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C5A93FB-7EDD-4F31-9B33-43886DC4ABAC}"/>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3003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837D63D-6FE4-42E4-A4AA-DE9BB14743A9}"/>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F6285488-2AB6-407D-862C-06AD3443973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55AB4E1-2B8A-4EE6-8760-0545E08F468A}"/>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289216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6779E5-6181-4C1F-8405-21AA2841EB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AE84BC1-2B2C-4419-8294-7ADFCAEBA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A544A59-1220-4974-A6B5-03B5E983E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705484-CF0A-4E70-8B41-0C46FBB52054}"/>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3EC3FA5C-BA55-4E4F-B034-E9007A9E1F8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8D53AA-A60F-4943-AFD0-0C32825EE117}"/>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115301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150B24-8209-4E3A-B108-C99B22CE34D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2047767-6695-4B0B-9E29-E73A586C1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951473F-67A1-4CDD-8854-DFE3DDFF3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20AF13-6FB3-4BD5-86C8-C208518C0695}"/>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703C9DCE-0BEA-4F50-84E8-114647FF889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D4691A4-24DA-400A-8940-8AC9959C0253}"/>
              </a:ext>
            </a:extLst>
          </p:cNvPr>
          <p:cNvSpPr>
            <a:spLocks noGrp="1"/>
          </p:cNvSpPr>
          <p:nvPr>
            <p:ph type="sldNum" sz="quarter" idx="12"/>
          </p:nvPr>
        </p:nvSpPr>
        <p:spPr/>
        <p:txBody>
          <a:bodyPr/>
          <a:lstStyle/>
          <a:p>
            <a:fld id="{6A2ACB7D-3F35-40D5-BAAD-67B81D9FDCE0}" type="slidenum">
              <a:rPr lang="ru-RU" smtClean="0"/>
              <a:t>‹#›</a:t>
            </a:fld>
            <a:endParaRPr lang="ru-RU"/>
          </a:p>
        </p:txBody>
      </p:sp>
    </p:spTree>
    <p:extLst>
      <p:ext uri="{BB962C8B-B14F-4D97-AF65-F5344CB8AC3E}">
        <p14:creationId xmlns:p14="http://schemas.microsoft.com/office/powerpoint/2010/main" val="141938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E4349C-BC9E-465D-9BAE-B4BD33D1D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977CD1D-F2BA-4D12-BCC8-75DA08DD7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29EDB4-9114-4A33-B256-CED003D68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F00E6E7F-43EF-42BC-B103-1F6FFAA3B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9507E93-875F-4537-ADB5-62266D234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ACB7D-3F35-40D5-BAAD-67B81D9FDCE0}" type="slidenum">
              <a:rPr lang="ru-RU" smtClean="0"/>
              <a:t>‹#›</a:t>
            </a:fld>
            <a:endParaRPr lang="ru-RU"/>
          </a:p>
        </p:txBody>
      </p:sp>
    </p:spTree>
    <p:extLst>
      <p:ext uri="{BB962C8B-B14F-4D97-AF65-F5344CB8AC3E}">
        <p14:creationId xmlns:p14="http://schemas.microsoft.com/office/powerpoint/2010/main" val="72164614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72E093E-CA0E-DC4A-AE4D-6FE847BE7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Рисунок 6">
            <a:extLst>
              <a:ext uri="{FF2B5EF4-FFF2-40B4-BE49-F238E27FC236}">
                <a16:creationId xmlns:a16="http://schemas.microsoft.com/office/drawing/2014/main" id="{44A989EE-F629-554A-BB55-779491D00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8120" y="5361816"/>
            <a:ext cx="1310621" cy="1051684"/>
          </a:xfrm>
          <a:prstGeom prst="rect">
            <a:avLst/>
          </a:prstGeom>
        </p:spPr>
      </p:pic>
      <p:sp>
        <p:nvSpPr>
          <p:cNvPr id="6" name="Прямоугольник 4">
            <a:extLst>
              <a:ext uri="{FF2B5EF4-FFF2-40B4-BE49-F238E27FC236}">
                <a16:creationId xmlns:a16="http://schemas.microsoft.com/office/drawing/2014/main" id="{4446FFB4-0040-A948-BD88-11EC544F63BA}"/>
              </a:ext>
            </a:extLst>
          </p:cNvPr>
          <p:cNvSpPr>
            <a:spLocks noChangeArrowheads="1"/>
          </p:cNvSpPr>
          <p:nvPr/>
        </p:nvSpPr>
        <p:spPr bwMode="auto">
          <a:xfrm>
            <a:off x="2087594" y="2796599"/>
            <a:ext cx="9678839" cy="2099614"/>
          </a:xfrm>
          <a:prstGeom prst="rect">
            <a:avLst/>
          </a:prstGeom>
          <a:noFill/>
          <a:ln w="9525">
            <a:noFill/>
            <a:miter lim="800000"/>
            <a:headEnd/>
            <a:tailEnd/>
          </a:ln>
        </p:spPr>
        <p:txBody>
          <a:bodyPr wrap="square" lIns="0" tIns="0" rIns="0" bIns="0">
            <a:spAutoFit/>
          </a:bodyPr>
          <a:lstStyle/>
          <a:p>
            <a:pPr algn="just">
              <a:lnSpc>
                <a:spcPct val="114000"/>
              </a:lnSpc>
            </a:pPr>
            <a:r>
              <a:rPr lang="en-US" sz="3200" b="1" dirty="0">
                <a:latin typeface="Arial" charset="0"/>
              </a:rPr>
              <a:t>Guidance on audit of the use and development of key national indicators</a:t>
            </a:r>
          </a:p>
          <a:p>
            <a:pPr algn="just">
              <a:lnSpc>
                <a:spcPct val="114000"/>
              </a:lnSpc>
            </a:pPr>
            <a:endParaRPr lang="ru-RU" sz="3200" b="1" dirty="0">
              <a:latin typeface="Arial" charset="0"/>
            </a:endParaRPr>
          </a:p>
          <a:p>
            <a:pPr algn="just">
              <a:lnSpc>
                <a:spcPct val="150000"/>
              </a:lnSpc>
            </a:pPr>
            <a:r>
              <a:rPr lang="en-US" b="1" dirty="0">
                <a:latin typeface="Arial" charset="0"/>
              </a:rPr>
              <a:t>Anton </a:t>
            </a:r>
            <a:r>
              <a:rPr lang="en-US" b="1" dirty="0" err="1">
                <a:latin typeface="Arial" charset="0"/>
              </a:rPr>
              <a:t>Kosyanenko</a:t>
            </a:r>
            <a:r>
              <a:rPr lang="en-US" b="1" dirty="0">
                <a:latin typeface="Arial" charset="0"/>
              </a:rPr>
              <a:t>, Accounts Chamber of the Russian Federation</a:t>
            </a:r>
            <a:endParaRPr lang="ru-RU" dirty="0">
              <a:latin typeface="Arial" pitchFamily="34" charset="0"/>
              <a:cs typeface="Arial" pitchFamily="34" charset="0"/>
            </a:endParaRPr>
          </a:p>
        </p:txBody>
      </p:sp>
      <p:sp>
        <p:nvSpPr>
          <p:cNvPr id="2" name="TextBox 1"/>
          <p:cNvSpPr txBox="1"/>
          <p:nvPr/>
        </p:nvSpPr>
        <p:spPr>
          <a:xfrm>
            <a:off x="2087594" y="6384925"/>
            <a:ext cx="3441070" cy="369332"/>
          </a:xfrm>
          <a:prstGeom prst="rect">
            <a:avLst/>
          </a:prstGeom>
          <a:noFill/>
        </p:spPr>
        <p:txBody>
          <a:bodyPr wrap="none" rtlCol="0">
            <a:spAutoFit/>
          </a:bodyPr>
          <a:lstStyle/>
          <a:p>
            <a:r>
              <a:rPr lang="en-US" dirty="0"/>
              <a:t>Bratislava, Slovakia, April 1-4, 2019</a:t>
            </a:r>
            <a:endParaRPr lang="ru-RU" dirty="0"/>
          </a:p>
        </p:txBody>
      </p:sp>
    </p:spTree>
    <p:extLst>
      <p:ext uri="{BB962C8B-B14F-4D97-AF65-F5344CB8AC3E}">
        <p14:creationId xmlns:p14="http://schemas.microsoft.com/office/powerpoint/2010/main" val="67607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0" y="218776"/>
            <a:ext cx="12192000" cy="874304"/>
            <a:chOff x="0" y="218776"/>
            <a:chExt cx="12192000" cy="874304"/>
          </a:xfrm>
        </p:grpSpPr>
        <p:grpSp>
          <p:nvGrpSpPr>
            <p:cNvPr id="6" name="Группа 5"/>
            <p:cNvGrpSpPr/>
            <p:nvPr/>
          </p:nvGrpSpPr>
          <p:grpSpPr>
            <a:xfrm>
              <a:off x="443542" y="218776"/>
              <a:ext cx="11527628" cy="689884"/>
              <a:chOff x="443542" y="218776"/>
              <a:chExt cx="11527628" cy="689884"/>
            </a:xfrm>
          </p:grpSpPr>
          <p:pic>
            <p:nvPicPr>
              <p:cNvPr id="8" name="Рисунок 7">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9" name="Рисунок 8">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7" name="Прямая соединительная линия 6">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a16="http://schemas.microsoft.com/office/drawing/2014/main" id="{58D60941-22C5-4DB7-BE22-8B2D1374358B}"/>
              </a:ext>
            </a:extLst>
          </p:cNvPr>
          <p:cNvSpPr/>
          <p:nvPr/>
        </p:nvSpPr>
        <p:spPr>
          <a:xfrm>
            <a:off x="1303283" y="237760"/>
            <a:ext cx="9516620"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0" spc="-60" dirty="0">
                <a:solidFill>
                  <a:prstClr val="black"/>
                </a:solidFill>
                <a:latin typeface="Calibri"/>
              </a:rPr>
              <a:t>Structure of the GUID</a:t>
            </a:r>
            <a:endParaRPr lang="ru-RU" sz="3200" b="1" kern="0" spc="-60" dirty="0">
              <a:solidFill>
                <a:prstClr val="black"/>
              </a:solidFill>
              <a:latin typeface="Calibri"/>
            </a:endParaRPr>
          </a:p>
        </p:txBody>
      </p:sp>
      <p:grpSp>
        <p:nvGrpSpPr>
          <p:cNvPr id="52" name="Группа 51"/>
          <p:cNvGrpSpPr/>
          <p:nvPr/>
        </p:nvGrpSpPr>
        <p:grpSpPr>
          <a:xfrm>
            <a:off x="0" y="228367"/>
            <a:ext cx="12192000" cy="874304"/>
            <a:chOff x="0" y="218776"/>
            <a:chExt cx="12192000" cy="874304"/>
          </a:xfrm>
        </p:grpSpPr>
        <p:grpSp>
          <p:nvGrpSpPr>
            <p:cNvPr id="53" name="Группа 52"/>
            <p:cNvGrpSpPr/>
            <p:nvPr/>
          </p:nvGrpSpPr>
          <p:grpSpPr>
            <a:xfrm>
              <a:off x="443542" y="218776"/>
              <a:ext cx="11527628" cy="689884"/>
              <a:chOff x="443542" y="218776"/>
              <a:chExt cx="11527628" cy="689884"/>
            </a:xfrm>
          </p:grpSpPr>
          <p:pic>
            <p:nvPicPr>
              <p:cNvPr id="55" name="Рисунок 5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56" name="Рисунок 5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54" name="Прямая соединительная линия 5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59" name="Прямоугольник 58"/>
          <p:cNvSpPr/>
          <p:nvPr/>
        </p:nvSpPr>
        <p:spPr>
          <a:xfrm>
            <a:off x="784363" y="1359087"/>
            <a:ext cx="11061577" cy="61135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514350" indent="-514350" algn="just">
              <a:lnSpc>
                <a:spcPct val="115000"/>
              </a:lnSpc>
              <a:spcAft>
                <a:spcPts val="0"/>
              </a:spcAft>
              <a:buFont typeface="+mj-lt"/>
              <a:buAutoNum type="arabicPeriod"/>
              <a:tabLst>
                <a:tab pos="201295" algn="l"/>
              </a:tabLst>
            </a:pPr>
            <a:r>
              <a:rPr lang="en-US" sz="3000" b="1" dirty="0">
                <a:solidFill>
                  <a:schemeClr val="tx1"/>
                </a:solidFill>
              </a:rPr>
              <a:t>Introduction</a:t>
            </a:r>
          </a:p>
          <a:p>
            <a:pPr marL="514350" indent="-514350" algn="just">
              <a:lnSpc>
                <a:spcPct val="115000"/>
              </a:lnSpc>
              <a:spcAft>
                <a:spcPts val="0"/>
              </a:spcAft>
              <a:buFont typeface="+mj-lt"/>
              <a:buAutoNum type="arabicPeriod"/>
              <a:tabLst>
                <a:tab pos="201295" algn="l"/>
              </a:tabLst>
            </a:pPr>
            <a:r>
              <a:rPr lang="en-US" sz="3000" b="1" dirty="0">
                <a:solidFill>
                  <a:schemeClr val="tx1"/>
                </a:solidFill>
              </a:rPr>
              <a:t>Definition of KNI</a:t>
            </a:r>
          </a:p>
          <a:p>
            <a:pPr marL="514350" indent="-514350" algn="just">
              <a:lnSpc>
                <a:spcPct val="115000"/>
              </a:lnSpc>
              <a:spcAft>
                <a:spcPts val="0"/>
              </a:spcAft>
              <a:buFont typeface="+mj-lt"/>
              <a:buAutoNum type="arabicPeriod"/>
              <a:tabLst>
                <a:tab pos="201295" algn="l"/>
              </a:tabLst>
            </a:pPr>
            <a:r>
              <a:rPr lang="en-US" sz="3000" b="1" dirty="0">
                <a:solidFill>
                  <a:schemeClr val="tx1"/>
                </a:solidFill>
              </a:rPr>
              <a:t>Objective</a:t>
            </a:r>
          </a:p>
          <a:p>
            <a:pPr marL="514350" indent="-514350" algn="just">
              <a:lnSpc>
                <a:spcPct val="115000"/>
              </a:lnSpc>
              <a:spcAft>
                <a:spcPts val="0"/>
              </a:spcAft>
              <a:buFont typeface="+mj-lt"/>
              <a:buAutoNum type="arabicPeriod"/>
              <a:tabLst>
                <a:tab pos="201295" algn="l"/>
              </a:tabLst>
            </a:pPr>
            <a:r>
              <a:rPr lang="en-US" sz="3000" b="1" dirty="0">
                <a:solidFill>
                  <a:schemeClr val="tx1"/>
                </a:solidFill>
              </a:rPr>
              <a:t>Scope</a:t>
            </a:r>
          </a:p>
          <a:p>
            <a:pPr marL="514350" indent="-514350" algn="just">
              <a:lnSpc>
                <a:spcPct val="115000"/>
              </a:lnSpc>
              <a:spcAft>
                <a:spcPts val="0"/>
              </a:spcAft>
              <a:buFont typeface="+mj-lt"/>
              <a:buAutoNum type="arabicPeriod"/>
              <a:tabLst>
                <a:tab pos="201295" algn="l"/>
              </a:tabLst>
            </a:pPr>
            <a:r>
              <a:rPr lang="en-US" sz="3000" b="1" dirty="0">
                <a:solidFill>
                  <a:schemeClr val="tx1"/>
                </a:solidFill>
              </a:rPr>
              <a:t>Central concepts for the audit of use and development of KNI</a:t>
            </a:r>
          </a:p>
          <a:p>
            <a:pPr algn="just">
              <a:lnSpc>
                <a:spcPct val="115000"/>
              </a:lnSpc>
              <a:spcAft>
                <a:spcPts val="0"/>
              </a:spcAft>
              <a:tabLst>
                <a:tab pos="201295" algn="l"/>
              </a:tabLst>
            </a:pPr>
            <a:r>
              <a:rPr lang="en-US" sz="2400" dirty="0">
                <a:solidFill>
                  <a:schemeClr val="tx1"/>
                </a:solidFill>
              </a:rPr>
              <a:t> supplementary guidance provided for Independence and ethics, Intended users and responsible parties, Subject matter, Audit objective(s), Audit approach, Audit criteria, Skills</a:t>
            </a:r>
          </a:p>
          <a:p>
            <a:pPr marL="514350" indent="-514350" algn="just">
              <a:lnSpc>
                <a:spcPct val="115000"/>
              </a:lnSpc>
              <a:spcAft>
                <a:spcPts val="0"/>
              </a:spcAft>
              <a:buAutoNum type="arabicPeriod" startAt="6"/>
              <a:tabLst>
                <a:tab pos="201295" algn="l"/>
              </a:tabLst>
            </a:pPr>
            <a:r>
              <a:rPr lang="en-US" sz="3000" b="1" dirty="0">
                <a:solidFill>
                  <a:schemeClr val="tx1"/>
                </a:solidFill>
              </a:rPr>
              <a:t>Criteria structure for the audit of use and development of KNI</a:t>
            </a:r>
          </a:p>
          <a:p>
            <a:pPr algn="just">
              <a:lnSpc>
                <a:spcPct val="115000"/>
              </a:lnSpc>
              <a:spcAft>
                <a:spcPts val="0"/>
              </a:spcAft>
              <a:tabLst>
                <a:tab pos="201295" algn="l"/>
              </a:tabLst>
            </a:pPr>
            <a:r>
              <a:rPr lang="en-US" sz="2400" dirty="0">
                <a:solidFill>
                  <a:schemeClr val="tx1"/>
                </a:solidFill>
              </a:rPr>
              <a:t>including 6 categories of audit questions structured in maturity models and a section on evaluation of goals attainment</a:t>
            </a:r>
            <a:endParaRPr lang="ru-RU" sz="2400" dirty="0">
              <a:solidFill>
                <a:schemeClr val="tx1"/>
              </a:solidFill>
            </a:endParaRPr>
          </a:p>
          <a:p>
            <a:pPr marL="514350" indent="-514350" algn="just">
              <a:lnSpc>
                <a:spcPct val="115000"/>
              </a:lnSpc>
              <a:spcAft>
                <a:spcPts val="0"/>
              </a:spcAft>
              <a:buFont typeface="+mj-lt"/>
              <a:buAutoNum type="arabicPeriod"/>
              <a:tabLst>
                <a:tab pos="201295" algn="l"/>
              </a:tabLst>
            </a:pPr>
            <a:endParaRPr lang="ru-RU" sz="3000" dirty="0">
              <a:solidFill>
                <a:schemeClr val="tx1"/>
              </a:solidFill>
            </a:endParaRPr>
          </a:p>
        </p:txBody>
      </p:sp>
      <p:sp>
        <p:nvSpPr>
          <p:cNvPr id="2" name="TextBox 1"/>
          <p:cNvSpPr txBox="1"/>
          <p:nvPr/>
        </p:nvSpPr>
        <p:spPr>
          <a:xfrm>
            <a:off x="11544254" y="388643"/>
            <a:ext cx="301686" cy="369332"/>
          </a:xfrm>
          <a:prstGeom prst="rect">
            <a:avLst/>
          </a:prstGeom>
          <a:noFill/>
        </p:spPr>
        <p:txBody>
          <a:bodyPr wrap="none" rtlCol="0">
            <a:spAutoFit/>
          </a:bodyPr>
          <a:lstStyle/>
          <a:p>
            <a:r>
              <a:rPr lang="ru-RU" dirty="0">
                <a:solidFill>
                  <a:schemeClr val="bg1">
                    <a:lumMod val="50000"/>
                  </a:schemeClr>
                </a:solidFill>
              </a:rPr>
              <a:t>7</a:t>
            </a:r>
          </a:p>
        </p:txBody>
      </p:sp>
    </p:spTree>
    <p:extLst>
      <p:ext uri="{BB962C8B-B14F-4D97-AF65-F5344CB8AC3E}">
        <p14:creationId xmlns:p14="http://schemas.microsoft.com/office/powerpoint/2010/main" val="405847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6EC74B66-9B1A-453C-BE8C-EE445C5FFDFE}"/>
              </a:ext>
            </a:extLst>
          </p:cNvPr>
          <p:cNvGrpSpPr/>
          <p:nvPr/>
        </p:nvGrpSpPr>
        <p:grpSpPr>
          <a:xfrm>
            <a:off x="0" y="229409"/>
            <a:ext cx="12192000" cy="874304"/>
            <a:chOff x="0" y="218776"/>
            <a:chExt cx="12192000" cy="874304"/>
          </a:xfrm>
        </p:grpSpPr>
        <p:grpSp>
          <p:nvGrpSpPr>
            <p:cNvPr id="4" name="Группа 3">
              <a:extLst>
                <a:ext uri="{FF2B5EF4-FFF2-40B4-BE49-F238E27FC236}">
                  <a16:creationId xmlns:a16="http://schemas.microsoft.com/office/drawing/2014/main" id="{DC8B52CE-304B-4BE5-92BC-8AC215D101C9}"/>
                </a:ext>
              </a:extLst>
            </p:cNvPr>
            <p:cNvGrpSpPr/>
            <p:nvPr/>
          </p:nvGrpSpPr>
          <p:grpSpPr>
            <a:xfrm>
              <a:off x="443542" y="218776"/>
              <a:ext cx="11527628" cy="689884"/>
              <a:chOff x="443542" y="218776"/>
              <a:chExt cx="11527628" cy="689884"/>
            </a:xfrm>
          </p:grpSpPr>
          <p:pic>
            <p:nvPicPr>
              <p:cNvPr id="6" name="Рисунок 5">
                <a:extLst>
                  <a:ext uri="{FF2B5EF4-FFF2-40B4-BE49-F238E27FC236}">
                    <a16:creationId xmlns:a16="http://schemas.microsoft.com/office/drawing/2014/main" id="{F66CCF4D-5698-4F15-9545-1FC024454E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7" name="Рисунок 6">
                <a:extLst>
                  <a:ext uri="{FF2B5EF4-FFF2-40B4-BE49-F238E27FC236}">
                    <a16:creationId xmlns:a16="http://schemas.microsoft.com/office/drawing/2014/main" id="{6EA62940-F363-49F9-9088-7870CCAFE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5" name="Прямая соединительная линия 4">
              <a:extLst>
                <a:ext uri="{FF2B5EF4-FFF2-40B4-BE49-F238E27FC236}">
                  <a16:creationId xmlns:a16="http://schemas.microsoft.com/office/drawing/2014/main" id="{BA342D8E-3D35-4E96-BA40-9805F32D639B}"/>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pic>
        <p:nvPicPr>
          <p:cNvPr id="22"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638" t="11188" r="34396" b="23503"/>
          <a:stretch/>
        </p:blipFill>
        <p:spPr bwMode="auto">
          <a:xfrm>
            <a:off x="5802567" y="4936828"/>
            <a:ext cx="905526" cy="11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Группа 1">
            <a:extLst>
              <a:ext uri="{FF2B5EF4-FFF2-40B4-BE49-F238E27FC236}">
                <a16:creationId xmlns:a16="http://schemas.microsoft.com/office/drawing/2014/main" id="{FAC33B7F-568A-44D4-B3ED-B7757375E568}"/>
              </a:ext>
            </a:extLst>
          </p:cNvPr>
          <p:cNvGrpSpPr/>
          <p:nvPr/>
        </p:nvGrpSpPr>
        <p:grpSpPr>
          <a:xfrm>
            <a:off x="6305246" y="1427087"/>
            <a:ext cx="3881773" cy="1215216"/>
            <a:chOff x="6233973" y="1955084"/>
            <a:chExt cx="3881773" cy="1215216"/>
          </a:xfrm>
        </p:grpSpPr>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4" t="19068" r="68348" b="17649"/>
            <a:stretch/>
          </p:blipFill>
          <p:spPr bwMode="auto">
            <a:xfrm>
              <a:off x="6233973" y="1955084"/>
              <a:ext cx="805694" cy="117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428" t="10216" r="34611" b="16364"/>
            <a:stretch/>
          </p:blipFill>
          <p:spPr bwMode="auto">
            <a:xfrm>
              <a:off x="7522118" y="1990264"/>
              <a:ext cx="803476" cy="117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686" t="10852" r="34767" b="16297"/>
            <a:stretch/>
          </p:blipFill>
          <p:spPr bwMode="auto">
            <a:xfrm>
              <a:off x="8802005" y="1968079"/>
              <a:ext cx="805694" cy="11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478562" y="2237955"/>
              <a:ext cx="1037516" cy="646331"/>
            </a:xfrm>
            <a:prstGeom prst="rect">
              <a:avLst/>
            </a:prstGeom>
            <a:noFill/>
          </p:spPr>
          <p:txBody>
            <a:bodyPr wrap="square" rtlCol="0">
              <a:spAutoFit/>
            </a:bodyPr>
            <a:lstStyle/>
            <a:p>
              <a:r>
                <a:rPr lang="en-US" sz="1200" b="1" dirty="0"/>
                <a:t>ISSAI 1 </a:t>
              </a:r>
              <a:endParaRPr lang="ru-RU" sz="1200" b="1" dirty="0"/>
            </a:p>
            <a:p>
              <a:r>
                <a:rPr lang="en-US" sz="1200" b="1" dirty="0"/>
                <a:t>The Lima </a:t>
              </a:r>
              <a:endParaRPr lang="ru-RU" sz="1200" b="1" dirty="0"/>
            </a:p>
            <a:p>
              <a:r>
                <a:rPr lang="en-US" sz="1200" b="1" dirty="0"/>
                <a:t>Declaration</a:t>
              </a:r>
              <a:endParaRPr lang="ru-RU" sz="1200" b="1" dirty="0"/>
            </a:p>
          </p:txBody>
        </p:sp>
        <p:sp>
          <p:nvSpPr>
            <p:cNvPr id="24" name="TextBox 23"/>
            <p:cNvSpPr txBox="1"/>
            <p:nvPr/>
          </p:nvSpPr>
          <p:spPr>
            <a:xfrm>
              <a:off x="7743058" y="2154637"/>
              <a:ext cx="1152116" cy="1015663"/>
            </a:xfrm>
            <a:prstGeom prst="rect">
              <a:avLst/>
            </a:prstGeom>
            <a:noFill/>
          </p:spPr>
          <p:txBody>
            <a:bodyPr wrap="square" rtlCol="0">
              <a:spAutoFit/>
            </a:bodyPr>
            <a:lstStyle/>
            <a:p>
              <a:r>
                <a:rPr lang="en-US" sz="1200" b="1" dirty="0"/>
                <a:t>ISSAI 10 Mexico Declaration </a:t>
              </a:r>
              <a:endParaRPr lang="ru-RU" sz="1200" b="1" dirty="0"/>
            </a:p>
            <a:p>
              <a:r>
                <a:rPr lang="en-US" sz="1200" b="1" dirty="0"/>
                <a:t>on SAI Independence</a:t>
              </a:r>
              <a:endParaRPr lang="ru-RU" sz="1200" b="1" dirty="0"/>
            </a:p>
          </p:txBody>
        </p:sp>
        <p:sp>
          <p:nvSpPr>
            <p:cNvPr id="25" name="TextBox 24"/>
            <p:cNvSpPr txBox="1"/>
            <p:nvPr/>
          </p:nvSpPr>
          <p:spPr>
            <a:xfrm>
              <a:off x="9034070" y="2093810"/>
              <a:ext cx="1081676" cy="955696"/>
            </a:xfrm>
            <a:prstGeom prst="rect">
              <a:avLst/>
            </a:prstGeom>
            <a:noFill/>
          </p:spPr>
          <p:txBody>
            <a:bodyPr wrap="square" rtlCol="0">
              <a:spAutoFit/>
            </a:bodyPr>
            <a:lstStyle/>
            <a:p>
              <a:r>
                <a:rPr lang="en-US" sz="1200" b="1" dirty="0"/>
                <a:t>ISSAI 100 Fundamental Principles of Public-Sector Auditing</a:t>
              </a:r>
              <a:endParaRPr lang="ru-RU" sz="1200" b="1" dirty="0"/>
            </a:p>
          </p:txBody>
        </p:sp>
      </p:grpSp>
      <p:grpSp>
        <p:nvGrpSpPr>
          <p:cNvPr id="9" name="Группа 8">
            <a:extLst>
              <a:ext uri="{FF2B5EF4-FFF2-40B4-BE49-F238E27FC236}">
                <a16:creationId xmlns:a16="http://schemas.microsoft.com/office/drawing/2014/main" id="{804CBC90-321E-4B19-B84A-DFF5FEFA4FBE}"/>
              </a:ext>
            </a:extLst>
          </p:cNvPr>
          <p:cNvGrpSpPr/>
          <p:nvPr/>
        </p:nvGrpSpPr>
        <p:grpSpPr>
          <a:xfrm>
            <a:off x="3666305" y="3102080"/>
            <a:ext cx="2637296" cy="1199864"/>
            <a:chOff x="5073314" y="3338638"/>
            <a:chExt cx="2637296" cy="1199864"/>
          </a:xfrm>
        </p:grpSpPr>
        <p:pic>
          <p:nvPicPr>
            <p:cNvPr id="18"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724" t="10576" r="34655" b="16628"/>
            <a:stretch/>
          </p:blipFill>
          <p:spPr bwMode="auto">
            <a:xfrm>
              <a:off x="5073314" y="3338638"/>
              <a:ext cx="803476" cy="118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552" t="10881" r="34655" b="16169"/>
            <a:stretch/>
          </p:blipFill>
          <p:spPr bwMode="auto">
            <a:xfrm>
              <a:off x="6401794" y="3362287"/>
              <a:ext cx="803476" cy="117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5309277" y="3512834"/>
              <a:ext cx="1107585" cy="1015663"/>
            </a:xfrm>
            <a:prstGeom prst="rect">
              <a:avLst/>
            </a:prstGeom>
            <a:noFill/>
          </p:spPr>
          <p:txBody>
            <a:bodyPr wrap="square" rtlCol="0">
              <a:spAutoFit/>
            </a:bodyPr>
            <a:lstStyle/>
            <a:p>
              <a:r>
                <a:rPr lang="en-US" sz="1200" b="1" dirty="0"/>
                <a:t>ISSAI 300 Fundamental Principles of Performance Auditing</a:t>
              </a:r>
              <a:endParaRPr lang="ru-RU" sz="1200" b="1" dirty="0"/>
            </a:p>
          </p:txBody>
        </p:sp>
        <p:sp>
          <p:nvSpPr>
            <p:cNvPr id="27" name="TextBox 26"/>
            <p:cNvSpPr txBox="1"/>
            <p:nvPr/>
          </p:nvSpPr>
          <p:spPr>
            <a:xfrm>
              <a:off x="6653287" y="3522062"/>
              <a:ext cx="1057323" cy="830997"/>
            </a:xfrm>
            <a:prstGeom prst="rect">
              <a:avLst/>
            </a:prstGeom>
            <a:noFill/>
          </p:spPr>
          <p:txBody>
            <a:bodyPr wrap="square" rtlCol="0">
              <a:spAutoFit/>
            </a:bodyPr>
            <a:lstStyle/>
            <a:p>
              <a:r>
                <a:rPr lang="en-US" sz="1200" b="1" dirty="0"/>
                <a:t>ISSAI 3000 Standard for Performance Auditing</a:t>
              </a:r>
              <a:endParaRPr lang="ru-RU" sz="1200" b="1" dirty="0"/>
            </a:p>
          </p:txBody>
        </p:sp>
      </p:grpSp>
      <p:grpSp>
        <p:nvGrpSpPr>
          <p:cNvPr id="13" name="Группа 12">
            <a:extLst>
              <a:ext uri="{FF2B5EF4-FFF2-40B4-BE49-F238E27FC236}">
                <a16:creationId xmlns:a16="http://schemas.microsoft.com/office/drawing/2014/main" id="{580F1BB6-963C-454D-A827-9597CE1BA1E8}"/>
              </a:ext>
            </a:extLst>
          </p:cNvPr>
          <p:cNvGrpSpPr/>
          <p:nvPr/>
        </p:nvGrpSpPr>
        <p:grpSpPr>
          <a:xfrm>
            <a:off x="8604066" y="4726408"/>
            <a:ext cx="1344118" cy="1503871"/>
            <a:chOff x="9476503" y="4641288"/>
            <a:chExt cx="1344118" cy="1503871"/>
          </a:xfrm>
        </p:grpSpPr>
        <p:pic>
          <p:nvPicPr>
            <p:cNvPr id="20"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6594" t="10499" r="34492" b="16844"/>
            <a:stretch/>
          </p:blipFill>
          <p:spPr bwMode="auto">
            <a:xfrm>
              <a:off x="9677281" y="4641288"/>
              <a:ext cx="810079" cy="117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9476503" y="5189463"/>
              <a:ext cx="1344118" cy="955696"/>
            </a:xfrm>
            <a:prstGeom prst="rect">
              <a:avLst/>
            </a:prstGeom>
            <a:noFill/>
          </p:spPr>
          <p:txBody>
            <a:bodyPr wrap="square" rtlCol="0">
              <a:spAutoFit/>
            </a:bodyPr>
            <a:lstStyle/>
            <a:p>
              <a:r>
                <a:rPr lang="en-US" sz="1200" b="1" dirty="0"/>
                <a:t>ISSAI 5130 Sustainable Development: </a:t>
              </a:r>
            </a:p>
            <a:p>
              <a:r>
                <a:rPr lang="en-US" sz="1200" b="1" dirty="0"/>
                <a:t>The Role of Supreme Audit Institutions</a:t>
              </a:r>
              <a:endParaRPr lang="ru-RU" sz="1200" b="1" dirty="0"/>
            </a:p>
          </p:txBody>
        </p:sp>
      </p:grpSp>
      <p:grpSp>
        <p:nvGrpSpPr>
          <p:cNvPr id="11" name="Группа 10">
            <a:extLst>
              <a:ext uri="{FF2B5EF4-FFF2-40B4-BE49-F238E27FC236}">
                <a16:creationId xmlns:a16="http://schemas.microsoft.com/office/drawing/2014/main" id="{D39DB6B1-3089-4B76-A9AD-B91BD0A392CB}"/>
              </a:ext>
            </a:extLst>
          </p:cNvPr>
          <p:cNvGrpSpPr/>
          <p:nvPr/>
        </p:nvGrpSpPr>
        <p:grpSpPr>
          <a:xfrm>
            <a:off x="10573923" y="3125729"/>
            <a:ext cx="1272017" cy="1313391"/>
            <a:chOff x="10870603" y="4658007"/>
            <a:chExt cx="1272017" cy="1313391"/>
          </a:xfrm>
        </p:grpSpPr>
        <p:pic>
          <p:nvPicPr>
            <p:cNvPr id="21" name="Picture 8"/>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466" t="10886" r="34521" b="16200"/>
            <a:stretch/>
          </p:blipFill>
          <p:spPr bwMode="auto">
            <a:xfrm>
              <a:off x="10870603" y="4658007"/>
              <a:ext cx="810079" cy="117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0870603" y="5189464"/>
              <a:ext cx="1272017" cy="781934"/>
            </a:xfrm>
            <a:prstGeom prst="rect">
              <a:avLst/>
            </a:prstGeom>
            <a:noFill/>
          </p:spPr>
          <p:txBody>
            <a:bodyPr wrap="square" rtlCol="0">
              <a:spAutoFit/>
            </a:bodyPr>
            <a:lstStyle/>
            <a:p>
              <a:r>
                <a:rPr lang="en-US" sz="1200" b="1" dirty="0"/>
                <a:t>INTOSAI GOV 9400 Guidelines on the Evaluation of Public Policies</a:t>
              </a:r>
              <a:endParaRPr lang="ru-RU" sz="1200" b="1" dirty="0"/>
            </a:p>
          </p:txBody>
        </p:sp>
      </p:grpSp>
      <p:sp useBgFill="1">
        <p:nvSpPr>
          <p:cNvPr id="31" name="Скругленная прямоугольная выноска 30"/>
          <p:cNvSpPr/>
          <p:nvPr/>
        </p:nvSpPr>
        <p:spPr>
          <a:xfrm>
            <a:off x="3910945" y="5154117"/>
            <a:ext cx="1400174" cy="1076137"/>
          </a:xfrm>
          <a:prstGeom prst="wedgeRoundRectCallout">
            <a:avLst>
              <a:gd name="adj1" fmla="val 93609"/>
              <a:gd name="adj2" fmla="val -12980"/>
              <a:gd name="adj3" fmla="val 16667"/>
            </a:avLst>
          </a:prstGeom>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Auditing Preparedness for Implementation of Sustainable Development Goals</a:t>
            </a:r>
          </a:p>
        </p:txBody>
      </p:sp>
      <p:sp>
        <p:nvSpPr>
          <p:cNvPr id="32" name="Прямоугольник 31"/>
          <p:cNvSpPr/>
          <p:nvPr/>
        </p:nvSpPr>
        <p:spPr>
          <a:xfrm>
            <a:off x="2925002" y="200929"/>
            <a:ext cx="7423635" cy="584775"/>
          </a:xfrm>
          <a:prstGeom prst="rect">
            <a:avLst/>
          </a:prstGeom>
        </p:spPr>
        <p:txBody>
          <a:bodyPr wrap="none">
            <a:spAutoFit/>
          </a:bodyPr>
          <a:lstStyle/>
          <a:p>
            <a:r>
              <a:rPr lang="en-US" sz="3200" b="1" dirty="0"/>
              <a:t>Place of the GUID within ISSAI Framework </a:t>
            </a:r>
          </a:p>
        </p:txBody>
      </p:sp>
      <p:grpSp>
        <p:nvGrpSpPr>
          <p:cNvPr id="10" name="Группа 9">
            <a:extLst>
              <a:ext uri="{FF2B5EF4-FFF2-40B4-BE49-F238E27FC236}">
                <a16:creationId xmlns:a16="http://schemas.microsoft.com/office/drawing/2014/main" id="{703533FF-2AA8-4AC5-AC1C-81827BD56335}"/>
              </a:ext>
            </a:extLst>
          </p:cNvPr>
          <p:cNvGrpSpPr/>
          <p:nvPr/>
        </p:nvGrpSpPr>
        <p:grpSpPr>
          <a:xfrm>
            <a:off x="7120114" y="3106072"/>
            <a:ext cx="2529592" cy="1189859"/>
            <a:chOff x="8235614" y="3319588"/>
            <a:chExt cx="2529592" cy="1189859"/>
          </a:xfrm>
        </p:grpSpPr>
        <p:pic>
          <p:nvPicPr>
            <p:cNvPr id="33"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724" t="10576" r="34655" b="16628"/>
            <a:stretch/>
          </p:blipFill>
          <p:spPr bwMode="auto">
            <a:xfrm>
              <a:off x="8235614" y="3319588"/>
              <a:ext cx="803476" cy="118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552" t="10881" r="34655" b="16169"/>
            <a:stretch/>
          </p:blipFill>
          <p:spPr bwMode="auto">
            <a:xfrm>
              <a:off x="9564094" y="3324187"/>
              <a:ext cx="803476" cy="117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471577" y="3493784"/>
              <a:ext cx="1066933" cy="1015663"/>
            </a:xfrm>
            <a:prstGeom prst="rect">
              <a:avLst/>
            </a:prstGeom>
            <a:noFill/>
          </p:spPr>
          <p:txBody>
            <a:bodyPr wrap="square" rtlCol="0">
              <a:spAutoFit/>
            </a:bodyPr>
            <a:lstStyle/>
            <a:p>
              <a:r>
                <a:rPr lang="en-US" sz="1200" b="1" dirty="0"/>
                <a:t>ISSAI 400 Fundamental Principles of Compliance Auditing</a:t>
              </a:r>
              <a:endParaRPr lang="ru-RU" sz="1200" b="1" dirty="0"/>
            </a:p>
          </p:txBody>
        </p:sp>
        <p:sp>
          <p:nvSpPr>
            <p:cNvPr id="36" name="TextBox 35"/>
            <p:cNvSpPr txBox="1"/>
            <p:nvPr/>
          </p:nvSpPr>
          <p:spPr>
            <a:xfrm>
              <a:off x="9815587" y="3483962"/>
              <a:ext cx="949619" cy="830997"/>
            </a:xfrm>
            <a:prstGeom prst="rect">
              <a:avLst/>
            </a:prstGeom>
            <a:noFill/>
          </p:spPr>
          <p:txBody>
            <a:bodyPr wrap="square" rtlCol="0">
              <a:spAutoFit/>
            </a:bodyPr>
            <a:lstStyle/>
            <a:p>
              <a:r>
                <a:rPr lang="en-US" sz="1200" b="1" dirty="0"/>
                <a:t>ISSAI 4000 Compliance Audit Guidelines</a:t>
              </a:r>
              <a:endParaRPr lang="ru-RU" sz="1200" b="1" dirty="0"/>
            </a:p>
          </p:txBody>
        </p:sp>
      </p:grpSp>
      <p:sp>
        <p:nvSpPr>
          <p:cNvPr id="40" name="TextBox 39"/>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8</a:t>
            </a:r>
            <a:endParaRPr lang="ru-RU" dirty="0">
              <a:solidFill>
                <a:schemeClr val="bg1">
                  <a:lumMod val="50000"/>
                </a:schemeClr>
              </a:solidFill>
            </a:endParaRPr>
          </a:p>
        </p:txBody>
      </p:sp>
      <p:sp>
        <p:nvSpPr>
          <p:cNvPr id="41" name="Прямоугольник 40">
            <a:extLst>
              <a:ext uri="{FF2B5EF4-FFF2-40B4-BE49-F238E27FC236}">
                <a16:creationId xmlns:a16="http://schemas.microsoft.com/office/drawing/2014/main" id="{B767207B-7CBA-4B8D-8AA9-B8A8494B88AD}"/>
              </a:ext>
            </a:extLst>
          </p:cNvPr>
          <p:cNvSpPr/>
          <p:nvPr/>
        </p:nvSpPr>
        <p:spPr>
          <a:xfrm>
            <a:off x="159626" y="1989248"/>
            <a:ext cx="2680477" cy="400110"/>
          </a:xfrm>
          <a:prstGeom prst="rect">
            <a:avLst/>
          </a:prstGeom>
        </p:spPr>
        <p:txBody>
          <a:bodyPr wrap="none">
            <a:spAutoFit/>
          </a:bodyPr>
          <a:lstStyle/>
          <a:p>
            <a:r>
              <a:rPr lang="en-US" sz="2000" b="1" dirty="0"/>
              <a:t>Fundamental principles</a:t>
            </a:r>
          </a:p>
        </p:txBody>
      </p:sp>
      <p:sp>
        <p:nvSpPr>
          <p:cNvPr id="42" name="Прямоугольник 41">
            <a:extLst>
              <a:ext uri="{FF2B5EF4-FFF2-40B4-BE49-F238E27FC236}">
                <a16:creationId xmlns:a16="http://schemas.microsoft.com/office/drawing/2014/main" id="{BA1F9495-59E8-4162-9AD2-F9090A90B9C7}"/>
              </a:ext>
            </a:extLst>
          </p:cNvPr>
          <p:cNvSpPr/>
          <p:nvPr/>
        </p:nvSpPr>
        <p:spPr>
          <a:xfrm>
            <a:off x="159625" y="3584052"/>
            <a:ext cx="1941750" cy="400110"/>
          </a:xfrm>
          <a:prstGeom prst="rect">
            <a:avLst/>
          </a:prstGeom>
        </p:spPr>
        <p:txBody>
          <a:bodyPr wrap="none">
            <a:spAutoFit/>
          </a:bodyPr>
          <a:lstStyle/>
          <a:p>
            <a:r>
              <a:rPr lang="en-US" sz="2000" b="1" dirty="0"/>
              <a:t>May be a part of</a:t>
            </a:r>
          </a:p>
        </p:txBody>
      </p:sp>
      <p:sp>
        <p:nvSpPr>
          <p:cNvPr id="43" name="Прямоугольник 42">
            <a:extLst>
              <a:ext uri="{FF2B5EF4-FFF2-40B4-BE49-F238E27FC236}">
                <a16:creationId xmlns:a16="http://schemas.microsoft.com/office/drawing/2014/main" id="{13F96BD8-18B6-4B1D-B470-1F10516540A6}"/>
              </a:ext>
            </a:extLst>
          </p:cNvPr>
          <p:cNvSpPr/>
          <p:nvPr/>
        </p:nvSpPr>
        <p:spPr>
          <a:xfrm>
            <a:off x="148163" y="5417394"/>
            <a:ext cx="2721707" cy="707886"/>
          </a:xfrm>
          <a:prstGeom prst="rect">
            <a:avLst/>
          </a:prstGeom>
        </p:spPr>
        <p:txBody>
          <a:bodyPr wrap="none">
            <a:spAutoFit/>
          </a:bodyPr>
          <a:lstStyle/>
          <a:p>
            <a:r>
              <a:rPr lang="en-US" sz="2000" b="1" dirty="0"/>
              <a:t>May provide additional </a:t>
            </a:r>
          </a:p>
          <a:p>
            <a:r>
              <a:rPr lang="en-US" sz="2000" b="1" dirty="0"/>
              <a:t>guidance for </a:t>
            </a:r>
          </a:p>
        </p:txBody>
      </p:sp>
    </p:spTree>
    <p:extLst>
      <p:ext uri="{BB962C8B-B14F-4D97-AF65-F5344CB8AC3E}">
        <p14:creationId xmlns:p14="http://schemas.microsoft.com/office/powerpoint/2010/main" val="198441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1CEF5B3B-F0CC-4DB1-9023-6C3AE41C9FD8}"/>
              </a:ext>
            </a:extLst>
          </p:cNvPr>
          <p:cNvGrpSpPr/>
          <p:nvPr/>
        </p:nvGrpSpPr>
        <p:grpSpPr>
          <a:xfrm>
            <a:off x="0" y="218776"/>
            <a:ext cx="12192000" cy="874304"/>
            <a:chOff x="0" y="218776"/>
            <a:chExt cx="12192000" cy="874304"/>
          </a:xfrm>
        </p:grpSpPr>
        <p:grpSp>
          <p:nvGrpSpPr>
            <p:cNvPr id="3" name="Группа 2">
              <a:extLst>
                <a:ext uri="{FF2B5EF4-FFF2-40B4-BE49-F238E27FC236}">
                  <a16:creationId xmlns:a16="http://schemas.microsoft.com/office/drawing/2014/main" id="{6FC97BA0-90EB-4757-BF00-C7D04708A523}"/>
                </a:ext>
              </a:extLst>
            </p:cNvPr>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D36B42A5-CED0-4863-9D30-FCE82F5C7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084FE137-982E-4E6A-A49D-519A6A201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87A968DB-A28F-411A-AC92-8C71603C717D}"/>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457325" y="1895475"/>
            <a:ext cx="184731" cy="369332"/>
          </a:xfrm>
          <a:prstGeom prst="rect">
            <a:avLst/>
          </a:prstGeom>
          <a:noFill/>
        </p:spPr>
        <p:txBody>
          <a:bodyPr wrap="none" rtlCol="0">
            <a:spAutoFit/>
          </a:bodyPr>
          <a:lstStyle/>
          <a:p>
            <a:endParaRPr lang="ru-RU" dirty="0"/>
          </a:p>
        </p:txBody>
      </p:sp>
      <p:sp>
        <p:nvSpPr>
          <p:cNvPr id="8" name="Прямоугольник 7"/>
          <p:cNvSpPr/>
          <p:nvPr/>
        </p:nvSpPr>
        <p:spPr>
          <a:xfrm>
            <a:off x="873412" y="2530716"/>
            <a:ext cx="10502209" cy="2246769"/>
          </a:xfrm>
          <a:prstGeom prst="rect">
            <a:avLst/>
          </a:prstGeom>
        </p:spPr>
        <p:txBody>
          <a:bodyPr wrap="square">
            <a:spAutoFit/>
          </a:bodyPr>
          <a:lstStyle/>
          <a:p>
            <a:pPr algn="just"/>
            <a:r>
              <a:rPr lang="en-GB" sz="2400" dirty="0"/>
              <a:t>For the purpose of the GUID KNI would be defined as a set of indicators used by the government in order to set objectives, monitor progress and evaluate goals attainment as well as to measure the performance of the government activities, programmes, policies, operations or undertakings, as well as the direct and indirect impacts of public policies and programmes.</a:t>
            </a:r>
          </a:p>
          <a:p>
            <a:pPr algn="just"/>
            <a:endParaRPr lang="en-US" sz="2000" dirty="0"/>
          </a:p>
        </p:txBody>
      </p:sp>
      <p:sp>
        <p:nvSpPr>
          <p:cNvPr id="14" name="TextBox 13"/>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9</a:t>
            </a:r>
            <a:endParaRPr lang="ru-RU" dirty="0">
              <a:solidFill>
                <a:schemeClr val="bg1">
                  <a:lumMod val="50000"/>
                </a:schemeClr>
              </a:solidFill>
            </a:endParaRPr>
          </a:p>
        </p:txBody>
      </p:sp>
      <p:sp>
        <p:nvSpPr>
          <p:cNvPr id="9" name="Прямоугольник 8">
            <a:extLst>
              <a:ext uri="{FF2B5EF4-FFF2-40B4-BE49-F238E27FC236}">
                <a16:creationId xmlns:a16="http://schemas.microsoft.com/office/drawing/2014/main" id="{B95E3610-7382-45F6-85BE-245C87EA0B0B}"/>
              </a:ext>
            </a:extLst>
          </p:cNvPr>
          <p:cNvSpPr/>
          <p:nvPr/>
        </p:nvSpPr>
        <p:spPr>
          <a:xfrm>
            <a:off x="4584112" y="271329"/>
            <a:ext cx="3023776" cy="584775"/>
          </a:xfrm>
          <a:prstGeom prst="rect">
            <a:avLst/>
          </a:prstGeom>
        </p:spPr>
        <p:txBody>
          <a:bodyPr wrap="none">
            <a:spAutoFit/>
          </a:bodyPr>
          <a:lstStyle/>
          <a:p>
            <a:r>
              <a:rPr lang="en-US" sz="3200" b="1" dirty="0"/>
              <a:t>Definition of KNI</a:t>
            </a:r>
          </a:p>
        </p:txBody>
      </p:sp>
    </p:spTree>
    <p:extLst>
      <p:ext uri="{BB962C8B-B14F-4D97-AF65-F5344CB8AC3E}">
        <p14:creationId xmlns:p14="http://schemas.microsoft.com/office/powerpoint/2010/main" val="387726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1CEF5B3B-F0CC-4DB1-9023-6C3AE41C9FD8}"/>
              </a:ext>
            </a:extLst>
          </p:cNvPr>
          <p:cNvGrpSpPr/>
          <p:nvPr/>
        </p:nvGrpSpPr>
        <p:grpSpPr>
          <a:xfrm>
            <a:off x="0" y="218776"/>
            <a:ext cx="12192000" cy="874304"/>
            <a:chOff x="0" y="218776"/>
            <a:chExt cx="12192000" cy="874304"/>
          </a:xfrm>
        </p:grpSpPr>
        <p:grpSp>
          <p:nvGrpSpPr>
            <p:cNvPr id="3" name="Группа 2">
              <a:extLst>
                <a:ext uri="{FF2B5EF4-FFF2-40B4-BE49-F238E27FC236}">
                  <a16:creationId xmlns:a16="http://schemas.microsoft.com/office/drawing/2014/main" id="{6FC97BA0-90EB-4757-BF00-C7D04708A523}"/>
                </a:ext>
              </a:extLst>
            </p:cNvPr>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D36B42A5-CED0-4863-9D30-FCE82F5C7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084FE137-982E-4E6A-A49D-519A6A201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87A968DB-A28F-411A-AC92-8C71603C717D}"/>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457325" y="1895475"/>
            <a:ext cx="184731" cy="369332"/>
          </a:xfrm>
          <a:prstGeom prst="rect">
            <a:avLst/>
          </a:prstGeom>
          <a:noFill/>
        </p:spPr>
        <p:txBody>
          <a:bodyPr wrap="none" rtlCol="0">
            <a:spAutoFit/>
          </a:bodyPr>
          <a:lstStyle/>
          <a:p>
            <a:endParaRPr lang="ru-RU" dirty="0"/>
          </a:p>
        </p:txBody>
      </p:sp>
      <p:sp>
        <p:nvSpPr>
          <p:cNvPr id="8" name="Прямоугольник 7"/>
          <p:cNvSpPr/>
          <p:nvPr/>
        </p:nvSpPr>
        <p:spPr>
          <a:xfrm>
            <a:off x="514905" y="1372214"/>
            <a:ext cx="11029349" cy="2739211"/>
          </a:xfrm>
          <a:prstGeom prst="rect">
            <a:avLst/>
          </a:prstGeom>
        </p:spPr>
        <p:txBody>
          <a:bodyPr wrap="square">
            <a:spAutoFit/>
          </a:bodyPr>
          <a:lstStyle/>
          <a:p>
            <a:pPr algn="ctr"/>
            <a:r>
              <a:rPr lang="en-US" sz="2800" b="1" dirty="0"/>
              <a:t> The five roles SAIs may take in the use and development of KNI</a:t>
            </a:r>
          </a:p>
          <a:p>
            <a:pPr algn="ctr"/>
            <a:endParaRPr lang="en-US" sz="2400" b="1" dirty="0"/>
          </a:p>
          <a:p>
            <a:pPr marL="457200" indent="-457200" algn="just">
              <a:buAutoNum type="alphaLcPeriod"/>
            </a:pPr>
            <a:r>
              <a:rPr lang="en-US" sz="2400" dirty="0"/>
              <a:t>identification of the need for KNI within the country</a:t>
            </a:r>
          </a:p>
          <a:p>
            <a:pPr marL="457200" indent="-457200" algn="just">
              <a:buAutoNum type="alphaLcPeriod"/>
            </a:pPr>
            <a:r>
              <a:rPr lang="en-US" sz="2400" dirty="0"/>
              <a:t>contribution to selected education and promotion efforts in connection with KNI </a:t>
            </a:r>
          </a:p>
          <a:p>
            <a:pPr marL="457200" indent="-457200" algn="just">
              <a:buAutoNum type="alphaLcPeriod"/>
            </a:pPr>
            <a:r>
              <a:rPr lang="en-US" sz="2400" dirty="0"/>
              <a:t>assessment of the process used to develop the indicators and/or systems</a:t>
            </a:r>
          </a:p>
          <a:p>
            <a:pPr marL="457200" indent="-457200" algn="just">
              <a:buAutoNum type="alphaLcPeriod"/>
            </a:pPr>
            <a:r>
              <a:rPr lang="en-US" sz="2400" dirty="0"/>
              <a:t>audit of the quality, validity, and reliability of the indicator information</a:t>
            </a:r>
          </a:p>
          <a:p>
            <a:pPr marL="457200" indent="-457200" algn="just">
              <a:buAutoNum type="alphaLcPeriod"/>
            </a:pPr>
            <a:r>
              <a:rPr lang="en-US" sz="2400" dirty="0"/>
              <a:t>use of indicators to assess and report on national progress</a:t>
            </a:r>
            <a:endParaRPr lang="en-US" sz="2000" dirty="0"/>
          </a:p>
        </p:txBody>
      </p:sp>
      <p:sp>
        <p:nvSpPr>
          <p:cNvPr id="14" name="TextBox 13"/>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9</a:t>
            </a:r>
            <a:endParaRPr lang="ru-RU" dirty="0">
              <a:solidFill>
                <a:schemeClr val="bg1">
                  <a:lumMod val="50000"/>
                </a:schemeClr>
              </a:solidFill>
            </a:endParaRPr>
          </a:p>
        </p:txBody>
      </p:sp>
      <p:sp>
        <p:nvSpPr>
          <p:cNvPr id="9" name="Прямоугольник 8">
            <a:extLst>
              <a:ext uri="{FF2B5EF4-FFF2-40B4-BE49-F238E27FC236}">
                <a16:creationId xmlns:a16="http://schemas.microsoft.com/office/drawing/2014/main" id="{B09372A6-6FD6-4DEF-8D6C-C6556A7589FC}"/>
              </a:ext>
            </a:extLst>
          </p:cNvPr>
          <p:cNvSpPr/>
          <p:nvPr/>
        </p:nvSpPr>
        <p:spPr>
          <a:xfrm>
            <a:off x="581325" y="3927881"/>
            <a:ext cx="11029349" cy="2308324"/>
          </a:xfrm>
          <a:prstGeom prst="rect">
            <a:avLst/>
          </a:prstGeom>
        </p:spPr>
        <p:txBody>
          <a:bodyPr wrap="square">
            <a:spAutoFit/>
          </a:bodyPr>
          <a:lstStyle/>
          <a:p>
            <a:pPr algn="ctr"/>
            <a:endParaRPr lang="en-US" sz="2400" b="1" dirty="0"/>
          </a:p>
          <a:p>
            <a:r>
              <a:rPr lang="en-US" sz="2400" dirty="0"/>
              <a:t>The GUID is non-mandatory guidance that is intended to support the SAIs that decide to conduct the audit of development and use of KNI. Such an audit may be seen as a part of the evaluation of efficiency, effectiveness and economy as well as impact and utility of government undertakings, systems, operations, </a:t>
            </a:r>
            <a:r>
              <a:rPr lang="en-US" sz="2400" dirty="0" err="1"/>
              <a:t>programmes</a:t>
            </a:r>
            <a:r>
              <a:rPr lang="en-US" sz="2400" dirty="0"/>
              <a:t>, activities or </a:t>
            </a:r>
            <a:r>
              <a:rPr lang="en-US" sz="2400" dirty="0" err="1"/>
              <a:t>organisations</a:t>
            </a:r>
            <a:endParaRPr lang="ru-RU" sz="2400" dirty="0"/>
          </a:p>
        </p:txBody>
      </p:sp>
      <p:sp>
        <p:nvSpPr>
          <p:cNvPr id="11" name="Прямоугольник 10">
            <a:extLst>
              <a:ext uri="{FF2B5EF4-FFF2-40B4-BE49-F238E27FC236}">
                <a16:creationId xmlns:a16="http://schemas.microsoft.com/office/drawing/2014/main" id="{B1F0F9ED-E72E-4127-8E7A-6092355AE148}"/>
              </a:ext>
            </a:extLst>
          </p:cNvPr>
          <p:cNvSpPr/>
          <p:nvPr/>
        </p:nvSpPr>
        <p:spPr>
          <a:xfrm>
            <a:off x="4079654" y="235637"/>
            <a:ext cx="3899850" cy="584775"/>
          </a:xfrm>
          <a:prstGeom prst="rect">
            <a:avLst/>
          </a:prstGeom>
        </p:spPr>
        <p:txBody>
          <a:bodyPr wrap="none">
            <a:spAutoFit/>
          </a:bodyPr>
          <a:lstStyle/>
          <a:p>
            <a:r>
              <a:rPr lang="en-US" sz="3200" b="1" dirty="0"/>
              <a:t>Objective of the GUID</a:t>
            </a:r>
          </a:p>
        </p:txBody>
      </p:sp>
    </p:spTree>
    <p:extLst>
      <p:ext uri="{BB962C8B-B14F-4D97-AF65-F5344CB8AC3E}">
        <p14:creationId xmlns:p14="http://schemas.microsoft.com/office/powerpoint/2010/main" val="50055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1CEF5B3B-F0CC-4DB1-9023-6C3AE41C9FD8}"/>
              </a:ext>
            </a:extLst>
          </p:cNvPr>
          <p:cNvGrpSpPr/>
          <p:nvPr/>
        </p:nvGrpSpPr>
        <p:grpSpPr>
          <a:xfrm>
            <a:off x="0" y="218776"/>
            <a:ext cx="12192000" cy="874304"/>
            <a:chOff x="0" y="218776"/>
            <a:chExt cx="12192000" cy="874304"/>
          </a:xfrm>
        </p:grpSpPr>
        <p:grpSp>
          <p:nvGrpSpPr>
            <p:cNvPr id="3" name="Группа 2">
              <a:extLst>
                <a:ext uri="{FF2B5EF4-FFF2-40B4-BE49-F238E27FC236}">
                  <a16:creationId xmlns:a16="http://schemas.microsoft.com/office/drawing/2014/main" id="{6FC97BA0-90EB-4757-BF00-C7D04708A523}"/>
                </a:ext>
              </a:extLst>
            </p:cNvPr>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D36B42A5-CED0-4863-9D30-FCE82F5C7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084FE137-982E-4E6A-A49D-519A6A201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87A968DB-A28F-411A-AC92-8C71603C717D}"/>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a16="http://schemas.microsoft.com/office/drawing/2014/main" id="{D9685274-2BF2-477D-ADF2-8B81D54EB1A3}"/>
              </a:ext>
            </a:extLst>
          </p:cNvPr>
          <p:cNvSpPr/>
          <p:nvPr/>
        </p:nvSpPr>
        <p:spPr>
          <a:xfrm>
            <a:off x="1254766" y="96255"/>
            <a:ext cx="9860017" cy="954107"/>
          </a:xfrm>
          <a:prstGeom prst="rect">
            <a:avLst/>
          </a:prstGeom>
        </p:spPr>
        <p:txBody>
          <a:bodyPr wrap="square">
            <a:spAutoFit/>
          </a:bodyPr>
          <a:lstStyle/>
          <a:p>
            <a:pPr algn="ctr"/>
            <a:r>
              <a:rPr lang="en-US" sz="2800" b="1" kern="0" spc="-60" dirty="0">
                <a:solidFill>
                  <a:prstClr val="black"/>
                </a:solidFill>
                <a:latin typeface="Calibri"/>
              </a:rPr>
              <a:t>Central concepts for audit of use and development of KNI:</a:t>
            </a:r>
          </a:p>
          <a:p>
            <a:pPr algn="ctr"/>
            <a:r>
              <a:rPr lang="en-US" sz="2800" b="1" kern="0" spc="-60" dirty="0">
                <a:solidFill>
                  <a:prstClr val="black"/>
                </a:solidFill>
                <a:latin typeface="Calibri"/>
              </a:rPr>
              <a:t>Independence and ethics</a:t>
            </a:r>
          </a:p>
        </p:txBody>
      </p:sp>
      <p:sp>
        <p:nvSpPr>
          <p:cNvPr id="8" name="Прямоугольник 7"/>
          <p:cNvSpPr/>
          <p:nvPr/>
        </p:nvSpPr>
        <p:spPr>
          <a:xfrm>
            <a:off x="704294" y="3313088"/>
            <a:ext cx="10241017" cy="3046988"/>
          </a:xfrm>
          <a:prstGeom prst="rect">
            <a:avLst/>
          </a:prstGeom>
        </p:spPr>
        <p:txBody>
          <a:bodyPr wrap="square">
            <a:spAutoFit/>
          </a:bodyPr>
          <a:lstStyle/>
          <a:p>
            <a:pPr algn="just"/>
            <a:r>
              <a:rPr lang="en-US" sz="2400" dirty="0"/>
              <a:t>SAIs could maintain their </a:t>
            </a:r>
            <a:r>
              <a:rPr lang="en-US" sz="2400" b="1" dirty="0"/>
              <a:t>independence</a:t>
            </a:r>
            <a:r>
              <a:rPr lang="en-US" sz="2400" dirty="0"/>
              <a:t> by providing only technical/expert advice during the development of indicators and not participating in the actual selection of indicators. In particular such advice may contain a relevant set of features used to assess the quality of indicators and/or processes applied (these issues are discussed throughout Part 6 of the GIUD). Alternatively, another way that is widely followed is to not become directly involved during the indicator development phase (but to contribute to it indirectly through audit work) and perform an auditing role after development.</a:t>
            </a:r>
          </a:p>
        </p:txBody>
      </p:sp>
      <p:sp>
        <p:nvSpPr>
          <p:cNvPr id="14" name="TextBox 13"/>
          <p:cNvSpPr txBox="1"/>
          <p:nvPr/>
        </p:nvSpPr>
        <p:spPr>
          <a:xfrm>
            <a:off x="11493452" y="388643"/>
            <a:ext cx="418704" cy="369332"/>
          </a:xfrm>
          <a:prstGeom prst="rect">
            <a:avLst/>
          </a:prstGeom>
          <a:noFill/>
        </p:spPr>
        <p:txBody>
          <a:bodyPr wrap="none" rtlCol="0">
            <a:spAutoFit/>
          </a:bodyPr>
          <a:lstStyle/>
          <a:p>
            <a:r>
              <a:rPr lang="ru-RU" dirty="0">
                <a:solidFill>
                  <a:schemeClr val="bg1">
                    <a:lumMod val="50000"/>
                  </a:schemeClr>
                </a:solidFill>
              </a:rPr>
              <a:t>13</a:t>
            </a:r>
          </a:p>
        </p:txBody>
      </p:sp>
      <p:sp>
        <p:nvSpPr>
          <p:cNvPr id="9" name="Прямоугольник 8">
            <a:extLst>
              <a:ext uri="{FF2B5EF4-FFF2-40B4-BE49-F238E27FC236}">
                <a16:creationId xmlns:a16="http://schemas.microsoft.com/office/drawing/2014/main" id="{42943838-FEE3-466B-BD00-77C12AB30465}"/>
              </a:ext>
            </a:extLst>
          </p:cNvPr>
          <p:cNvSpPr/>
          <p:nvPr/>
        </p:nvSpPr>
        <p:spPr>
          <a:xfrm>
            <a:off x="704294" y="1316938"/>
            <a:ext cx="10960963" cy="1569660"/>
          </a:xfrm>
          <a:prstGeom prst="rect">
            <a:avLst/>
          </a:prstGeom>
        </p:spPr>
        <p:txBody>
          <a:bodyPr wrap="square">
            <a:spAutoFit/>
          </a:bodyPr>
          <a:lstStyle/>
          <a:p>
            <a:r>
              <a:rPr lang="ru-RU" sz="2400" b="1" dirty="0"/>
              <a:t>34. </a:t>
            </a:r>
            <a:r>
              <a:rPr lang="ru-RU" sz="2400" b="1" dirty="0" err="1"/>
              <a:t>The</a:t>
            </a:r>
            <a:r>
              <a:rPr lang="ru-RU" sz="2400" b="1" dirty="0"/>
              <a:t> </a:t>
            </a:r>
            <a:r>
              <a:rPr lang="ru-RU" sz="2400" b="1" dirty="0" err="1"/>
              <a:t>auditor</a:t>
            </a:r>
            <a:r>
              <a:rPr lang="ru-RU" sz="2400" b="1" dirty="0"/>
              <a:t> </a:t>
            </a:r>
            <a:r>
              <a:rPr lang="ru-RU" sz="2400" b="1" dirty="0" err="1"/>
              <a:t>shall</a:t>
            </a:r>
            <a:r>
              <a:rPr lang="ru-RU" sz="2400" b="1" dirty="0"/>
              <a:t> </a:t>
            </a:r>
            <a:r>
              <a:rPr lang="ru-RU" sz="2400" b="1" dirty="0" err="1"/>
              <a:t>comply</a:t>
            </a:r>
            <a:r>
              <a:rPr lang="ru-RU" sz="2400" b="1" dirty="0"/>
              <a:t> </a:t>
            </a:r>
            <a:r>
              <a:rPr lang="ru-RU" sz="2400" b="1" dirty="0" err="1"/>
              <a:t>with</a:t>
            </a:r>
            <a:r>
              <a:rPr lang="ru-RU" sz="2400" b="1" dirty="0"/>
              <a:t> </a:t>
            </a:r>
            <a:r>
              <a:rPr lang="ru-RU" sz="2400" b="1" dirty="0" err="1"/>
              <a:t>the</a:t>
            </a:r>
            <a:r>
              <a:rPr lang="ru-RU" sz="2400" b="1" dirty="0"/>
              <a:t> </a:t>
            </a:r>
            <a:r>
              <a:rPr lang="ru-RU" sz="2400" b="1" dirty="0" err="1"/>
              <a:t>SAI’s</a:t>
            </a:r>
            <a:r>
              <a:rPr lang="ru-RU" sz="2400" b="1" dirty="0"/>
              <a:t> </a:t>
            </a:r>
            <a:r>
              <a:rPr lang="ru-RU" sz="2400" b="1" dirty="0" err="1"/>
              <a:t>procedures</a:t>
            </a:r>
            <a:r>
              <a:rPr lang="ru-RU" sz="2400" b="1" dirty="0"/>
              <a:t> </a:t>
            </a:r>
            <a:r>
              <a:rPr lang="ru-RU" sz="2400" b="1" dirty="0" err="1"/>
              <a:t>for</a:t>
            </a:r>
            <a:r>
              <a:rPr lang="ru-RU" sz="2400" b="1" dirty="0"/>
              <a:t> </a:t>
            </a:r>
            <a:r>
              <a:rPr lang="ru-RU" sz="2400" b="1" dirty="0" err="1"/>
              <a:t>independence</a:t>
            </a:r>
            <a:r>
              <a:rPr lang="ru-RU" sz="2400" b="1" dirty="0"/>
              <a:t> </a:t>
            </a:r>
            <a:r>
              <a:rPr lang="ru-RU" sz="2400" b="1" dirty="0" err="1"/>
              <a:t>and</a:t>
            </a:r>
            <a:r>
              <a:rPr lang="ru-RU" sz="2400" b="1" dirty="0"/>
              <a:t> </a:t>
            </a:r>
            <a:r>
              <a:rPr lang="ru-RU" sz="2400" b="1" dirty="0" err="1"/>
              <a:t>ethics</a:t>
            </a:r>
            <a:r>
              <a:rPr lang="ru-RU" sz="2400" b="1" dirty="0"/>
              <a:t>, </a:t>
            </a:r>
            <a:r>
              <a:rPr lang="ru-RU" sz="2400" b="1" dirty="0" err="1"/>
              <a:t>which</a:t>
            </a:r>
            <a:r>
              <a:rPr lang="ru-RU" sz="2400" b="1" dirty="0"/>
              <a:t> </a:t>
            </a:r>
            <a:r>
              <a:rPr lang="ru-RU" sz="2400" b="1" dirty="0" err="1"/>
              <a:t>in</a:t>
            </a:r>
            <a:r>
              <a:rPr lang="ru-RU" sz="2400" b="1" dirty="0"/>
              <a:t> </a:t>
            </a:r>
            <a:r>
              <a:rPr lang="ru-RU" sz="2400" b="1" dirty="0" err="1"/>
              <a:t>turn</a:t>
            </a:r>
            <a:r>
              <a:rPr lang="ru-RU" sz="2400" b="1" dirty="0"/>
              <a:t> </a:t>
            </a:r>
            <a:r>
              <a:rPr lang="ru-RU" sz="2400" b="1" dirty="0" err="1"/>
              <a:t>shall</a:t>
            </a:r>
            <a:r>
              <a:rPr lang="ru-RU" sz="2400" b="1" dirty="0"/>
              <a:t> </a:t>
            </a:r>
            <a:r>
              <a:rPr lang="ru-RU" sz="2400" b="1" dirty="0" err="1"/>
              <a:t>comply</a:t>
            </a:r>
            <a:r>
              <a:rPr lang="ru-RU" sz="2400" b="1" dirty="0"/>
              <a:t> </a:t>
            </a:r>
            <a:r>
              <a:rPr lang="ru-RU" sz="2400" b="1" dirty="0" err="1"/>
              <a:t>with</a:t>
            </a:r>
            <a:r>
              <a:rPr lang="ru-RU" sz="2400" b="1" dirty="0"/>
              <a:t> </a:t>
            </a:r>
            <a:r>
              <a:rPr lang="ru-RU" sz="2400" b="1" dirty="0" err="1"/>
              <a:t>the</a:t>
            </a:r>
            <a:r>
              <a:rPr lang="ru-RU" sz="2400" b="1" dirty="0"/>
              <a:t> </a:t>
            </a:r>
            <a:r>
              <a:rPr lang="ru-RU" sz="2400" b="1" dirty="0" err="1"/>
              <a:t>related</a:t>
            </a:r>
            <a:r>
              <a:rPr lang="ru-RU" sz="2400" b="1" dirty="0"/>
              <a:t> </a:t>
            </a:r>
            <a:r>
              <a:rPr lang="ru-RU" sz="2400" b="1" dirty="0" err="1"/>
              <a:t>ISSAIs</a:t>
            </a:r>
            <a:r>
              <a:rPr lang="ru-RU" sz="2400" b="1" dirty="0"/>
              <a:t> </a:t>
            </a:r>
            <a:r>
              <a:rPr lang="ru-RU" sz="2400" b="1" dirty="0" err="1"/>
              <a:t>on</a:t>
            </a:r>
            <a:r>
              <a:rPr lang="ru-RU" sz="2400" b="1" dirty="0"/>
              <a:t> </a:t>
            </a:r>
            <a:r>
              <a:rPr lang="ru-RU" sz="2400" b="1" dirty="0" err="1"/>
              <a:t>independence</a:t>
            </a:r>
            <a:r>
              <a:rPr lang="ru-RU" sz="2400" b="1" dirty="0"/>
              <a:t> </a:t>
            </a:r>
            <a:r>
              <a:rPr lang="ru-RU" sz="2400" b="1" dirty="0" err="1"/>
              <a:t>and</a:t>
            </a:r>
            <a:r>
              <a:rPr lang="ru-RU" sz="2400" b="1" dirty="0"/>
              <a:t> </a:t>
            </a:r>
            <a:r>
              <a:rPr lang="ru-RU" sz="2400" b="1" dirty="0" err="1"/>
              <a:t>ethics</a:t>
            </a:r>
            <a:r>
              <a:rPr lang="ru-RU" sz="2400" b="1" dirty="0"/>
              <a:t>.  </a:t>
            </a:r>
            <a:endParaRPr lang="en-US" sz="2400" b="1" dirty="0"/>
          </a:p>
          <a:p>
            <a:r>
              <a:rPr lang="ru-RU" sz="2400" b="1" dirty="0"/>
              <a:t>35. </a:t>
            </a:r>
            <a:r>
              <a:rPr lang="ru-RU" sz="2400" b="1" dirty="0" err="1"/>
              <a:t>The</a:t>
            </a:r>
            <a:r>
              <a:rPr lang="ru-RU" sz="2400" b="1" dirty="0"/>
              <a:t> </a:t>
            </a:r>
            <a:r>
              <a:rPr lang="ru-RU" sz="2400" b="1" dirty="0" err="1"/>
              <a:t>auditor</a:t>
            </a:r>
            <a:r>
              <a:rPr lang="ru-RU" sz="2400" b="1" dirty="0"/>
              <a:t> </a:t>
            </a:r>
            <a:r>
              <a:rPr lang="ru-RU" sz="2400" b="1" dirty="0" err="1"/>
              <a:t>shall</a:t>
            </a:r>
            <a:r>
              <a:rPr lang="ru-RU" sz="2400" b="1" dirty="0"/>
              <a:t> </a:t>
            </a:r>
            <a:r>
              <a:rPr lang="ru-RU" sz="2400" b="1" dirty="0" err="1"/>
              <a:t>take</a:t>
            </a:r>
            <a:r>
              <a:rPr lang="ru-RU" sz="2400" b="1" dirty="0"/>
              <a:t> </a:t>
            </a:r>
            <a:r>
              <a:rPr lang="ru-RU" sz="2400" b="1" dirty="0" err="1"/>
              <a:t>care</a:t>
            </a:r>
            <a:r>
              <a:rPr lang="ru-RU" sz="2400" b="1" dirty="0"/>
              <a:t> </a:t>
            </a:r>
            <a:r>
              <a:rPr lang="ru-RU" sz="2400" b="1" dirty="0" err="1"/>
              <a:t>to</a:t>
            </a:r>
            <a:r>
              <a:rPr lang="ru-RU" sz="2400" b="1" dirty="0"/>
              <a:t> </a:t>
            </a:r>
            <a:r>
              <a:rPr lang="ru-RU" sz="2400" b="1" dirty="0" err="1"/>
              <a:t>remain</a:t>
            </a:r>
            <a:r>
              <a:rPr lang="ru-RU" sz="2400" b="1" dirty="0"/>
              <a:t> </a:t>
            </a:r>
            <a:r>
              <a:rPr lang="ru-RU" sz="2400" b="1" dirty="0" err="1"/>
              <a:t>independent</a:t>
            </a:r>
            <a:r>
              <a:rPr lang="ru-RU" sz="2400" b="1" dirty="0"/>
              <a:t> </a:t>
            </a:r>
            <a:r>
              <a:rPr lang="ru-RU" sz="2400" b="1" dirty="0" err="1"/>
              <a:t>so</a:t>
            </a:r>
            <a:r>
              <a:rPr lang="ru-RU" sz="2400" b="1" dirty="0"/>
              <a:t> </a:t>
            </a:r>
            <a:r>
              <a:rPr lang="ru-RU" sz="2400" b="1" dirty="0" err="1"/>
              <a:t>that</a:t>
            </a:r>
            <a:r>
              <a:rPr lang="ru-RU" sz="2400" b="1" dirty="0"/>
              <a:t> </a:t>
            </a:r>
            <a:r>
              <a:rPr lang="ru-RU" sz="2400" b="1" dirty="0" err="1"/>
              <a:t>the</a:t>
            </a:r>
            <a:r>
              <a:rPr lang="ru-RU" sz="2400" b="1" dirty="0"/>
              <a:t> </a:t>
            </a:r>
            <a:r>
              <a:rPr lang="ru-RU" sz="2400" b="1" dirty="0" err="1"/>
              <a:t>audit</a:t>
            </a:r>
            <a:r>
              <a:rPr lang="ru-RU" sz="2400" b="1" dirty="0"/>
              <a:t> </a:t>
            </a:r>
            <a:r>
              <a:rPr lang="ru-RU" sz="2400" b="1" dirty="0" err="1"/>
              <a:t>findings</a:t>
            </a:r>
            <a:r>
              <a:rPr lang="ru-RU" sz="2400" b="1" dirty="0"/>
              <a:t> </a:t>
            </a:r>
            <a:r>
              <a:rPr lang="ru-RU" sz="2400" b="1" dirty="0" err="1"/>
              <a:t>and</a:t>
            </a:r>
            <a:r>
              <a:rPr lang="ru-RU" sz="2400" b="1" dirty="0"/>
              <a:t> </a:t>
            </a:r>
            <a:r>
              <a:rPr lang="ru-RU" sz="2400" b="1" dirty="0" err="1"/>
              <a:t>conclusions</a:t>
            </a:r>
            <a:r>
              <a:rPr lang="ru-RU" sz="2400" b="1" dirty="0"/>
              <a:t> </a:t>
            </a:r>
            <a:r>
              <a:rPr lang="ru-RU" sz="2400" b="1" dirty="0" err="1"/>
              <a:t>are</a:t>
            </a:r>
            <a:r>
              <a:rPr lang="ru-RU" sz="2400" b="1" dirty="0"/>
              <a:t> </a:t>
            </a:r>
            <a:r>
              <a:rPr lang="ru-RU" sz="2400" b="1" dirty="0" err="1"/>
              <a:t>impartial</a:t>
            </a:r>
            <a:r>
              <a:rPr lang="ru-RU" sz="2400" b="1" dirty="0"/>
              <a:t> </a:t>
            </a:r>
            <a:r>
              <a:rPr lang="ru-RU" sz="2400" b="1" dirty="0" err="1"/>
              <a:t>and</a:t>
            </a:r>
            <a:r>
              <a:rPr lang="ru-RU" sz="2400" b="1" dirty="0"/>
              <a:t> </a:t>
            </a:r>
            <a:r>
              <a:rPr lang="ru-RU" sz="2400" b="1" dirty="0" err="1"/>
              <a:t>will</a:t>
            </a:r>
            <a:r>
              <a:rPr lang="ru-RU" sz="2400" b="1" dirty="0"/>
              <a:t> </a:t>
            </a:r>
            <a:r>
              <a:rPr lang="ru-RU" sz="2400" b="1" dirty="0" err="1"/>
              <a:t>be</a:t>
            </a:r>
            <a:r>
              <a:rPr lang="ru-RU" sz="2400" b="1" dirty="0"/>
              <a:t> </a:t>
            </a:r>
            <a:r>
              <a:rPr lang="ru-RU" sz="2400" b="1" dirty="0" err="1"/>
              <a:t>seen</a:t>
            </a:r>
            <a:r>
              <a:rPr lang="ru-RU" sz="2400" b="1" dirty="0"/>
              <a:t> </a:t>
            </a:r>
            <a:r>
              <a:rPr lang="ru-RU" sz="2400" b="1" dirty="0" err="1"/>
              <a:t>as</a:t>
            </a:r>
            <a:r>
              <a:rPr lang="ru-RU" sz="2400" b="1" dirty="0"/>
              <a:t> </a:t>
            </a:r>
            <a:r>
              <a:rPr lang="ru-RU" sz="2400" b="1" dirty="0" err="1"/>
              <a:t>such</a:t>
            </a:r>
            <a:r>
              <a:rPr lang="ru-RU" sz="2400" b="1" dirty="0"/>
              <a:t> </a:t>
            </a:r>
            <a:r>
              <a:rPr lang="ru-RU" sz="2400" b="1" dirty="0" err="1"/>
              <a:t>by</a:t>
            </a:r>
            <a:r>
              <a:rPr lang="ru-RU" sz="2400" b="1" dirty="0"/>
              <a:t> </a:t>
            </a:r>
            <a:r>
              <a:rPr lang="ru-RU" sz="2400" b="1" dirty="0" err="1"/>
              <a:t>the</a:t>
            </a:r>
            <a:r>
              <a:rPr lang="ru-RU" sz="2400" b="1" dirty="0"/>
              <a:t> </a:t>
            </a:r>
            <a:r>
              <a:rPr lang="ru-RU" sz="2400" b="1" dirty="0" err="1"/>
              <a:t>intended</a:t>
            </a:r>
            <a:r>
              <a:rPr lang="ru-RU" sz="2400" b="1" dirty="0"/>
              <a:t> </a:t>
            </a:r>
            <a:r>
              <a:rPr lang="ru-RU" sz="2400" b="1" dirty="0" err="1"/>
              <a:t>users</a:t>
            </a:r>
            <a:r>
              <a:rPr lang="ru-RU" sz="2400" b="1" dirty="0"/>
              <a:t>.</a:t>
            </a:r>
          </a:p>
        </p:txBody>
      </p:sp>
    </p:spTree>
    <p:extLst>
      <p:ext uri="{BB962C8B-B14F-4D97-AF65-F5344CB8AC3E}">
        <p14:creationId xmlns:p14="http://schemas.microsoft.com/office/powerpoint/2010/main" val="59392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1CEF5B3B-F0CC-4DB1-9023-6C3AE41C9FD8}"/>
              </a:ext>
            </a:extLst>
          </p:cNvPr>
          <p:cNvGrpSpPr/>
          <p:nvPr/>
        </p:nvGrpSpPr>
        <p:grpSpPr>
          <a:xfrm>
            <a:off x="0" y="218776"/>
            <a:ext cx="12192000" cy="874304"/>
            <a:chOff x="0" y="218776"/>
            <a:chExt cx="12192000" cy="874304"/>
          </a:xfrm>
        </p:grpSpPr>
        <p:grpSp>
          <p:nvGrpSpPr>
            <p:cNvPr id="3" name="Группа 2">
              <a:extLst>
                <a:ext uri="{FF2B5EF4-FFF2-40B4-BE49-F238E27FC236}">
                  <a16:creationId xmlns:a16="http://schemas.microsoft.com/office/drawing/2014/main" id="{6FC97BA0-90EB-4757-BF00-C7D04708A523}"/>
                </a:ext>
              </a:extLst>
            </p:cNvPr>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D36B42A5-CED0-4863-9D30-FCE82F5C7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084FE137-982E-4E6A-A49D-519A6A201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87A968DB-A28F-411A-AC92-8C71603C717D}"/>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a16="http://schemas.microsoft.com/office/drawing/2014/main" id="{D9685274-2BF2-477D-ADF2-8B81D54EB1A3}"/>
              </a:ext>
            </a:extLst>
          </p:cNvPr>
          <p:cNvSpPr/>
          <p:nvPr/>
        </p:nvSpPr>
        <p:spPr>
          <a:xfrm>
            <a:off x="1303282" y="218776"/>
            <a:ext cx="9860017" cy="830997"/>
          </a:xfrm>
          <a:prstGeom prst="rect">
            <a:avLst/>
          </a:prstGeom>
        </p:spPr>
        <p:txBody>
          <a:bodyPr wrap="square">
            <a:spAutoFit/>
          </a:bodyPr>
          <a:lstStyle/>
          <a:p>
            <a:pPr algn="ctr"/>
            <a:r>
              <a:rPr lang="en-US" sz="2400" b="1" kern="0" spc="-60" dirty="0">
                <a:solidFill>
                  <a:prstClr val="black"/>
                </a:solidFill>
              </a:rPr>
              <a:t>Central concepts for audit of use and development of KNI:</a:t>
            </a:r>
          </a:p>
          <a:p>
            <a:pPr algn="ctr"/>
            <a:r>
              <a:rPr lang="en-US" sz="2400" b="1" kern="0" spc="-60" dirty="0">
                <a:solidFill>
                  <a:prstClr val="black"/>
                </a:solidFill>
              </a:rPr>
              <a:t>Audit objective(s)</a:t>
            </a:r>
          </a:p>
        </p:txBody>
      </p:sp>
      <p:sp>
        <p:nvSpPr>
          <p:cNvPr id="7" name="TextBox 6"/>
          <p:cNvSpPr txBox="1"/>
          <p:nvPr/>
        </p:nvSpPr>
        <p:spPr>
          <a:xfrm>
            <a:off x="1457325" y="1895475"/>
            <a:ext cx="184731" cy="369332"/>
          </a:xfrm>
          <a:prstGeom prst="rect">
            <a:avLst/>
          </a:prstGeom>
          <a:noFill/>
        </p:spPr>
        <p:txBody>
          <a:bodyPr wrap="none" rtlCol="0">
            <a:spAutoFit/>
          </a:bodyPr>
          <a:lstStyle/>
          <a:p>
            <a:endParaRPr lang="ru-RU" dirty="0"/>
          </a:p>
        </p:txBody>
      </p:sp>
      <p:sp>
        <p:nvSpPr>
          <p:cNvPr id="8" name="Прямоугольник 7"/>
          <p:cNvSpPr/>
          <p:nvPr/>
        </p:nvSpPr>
        <p:spPr>
          <a:xfrm>
            <a:off x="591530" y="4840404"/>
            <a:ext cx="11064851" cy="1569660"/>
          </a:xfrm>
          <a:prstGeom prst="rect">
            <a:avLst/>
          </a:prstGeom>
        </p:spPr>
        <p:txBody>
          <a:bodyPr wrap="square">
            <a:spAutoFit/>
          </a:bodyPr>
          <a:lstStyle/>
          <a:p>
            <a:pPr algn="ctr"/>
            <a:r>
              <a:rPr lang="en-GB" sz="2400" b="1" dirty="0"/>
              <a:t>Forms of audit of development and use of KNI:</a:t>
            </a:r>
          </a:p>
          <a:p>
            <a:pPr marL="342900" indent="-342900" algn="just">
              <a:buFont typeface="Wingdings" pitchFamily="2" charset="2"/>
              <a:buChar char="Ø"/>
            </a:pPr>
            <a:r>
              <a:rPr lang="en-GB" sz="2400" dirty="0"/>
              <a:t>Prospective evaluation </a:t>
            </a:r>
          </a:p>
          <a:p>
            <a:pPr marL="342900" indent="-342900" algn="just">
              <a:buFont typeface="Wingdings" pitchFamily="2" charset="2"/>
              <a:buChar char="Ø"/>
            </a:pPr>
            <a:r>
              <a:rPr lang="en-GB" sz="2400" dirty="0"/>
              <a:t>Ongoing monitoring</a:t>
            </a:r>
          </a:p>
          <a:p>
            <a:pPr marL="342900" indent="-342900" algn="just">
              <a:buFont typeface="Wingdings" pitchFamily="2" charset="2"/>
              <a:buChar char="Ø"/>
            </a:pPr>
            <a:r>
              <a:rPr lang="en-GB" sz="2400" dirty="0"/>
              <a:t>Follow-up analysis</a:t>
            </a:r>
            <a:endParaRPr lang="en-US" sz="2400" dirty="0"/>
          </a:p>
        </p:txBody>
      </p:sp>
      <p:sp>
        <p:nvSpPr>
          <p:cNvPr id="14" name="TextBox 13"/>
          <p:cNvSpPr txBox="1"/>
          <p:nvPr/>
        </p:nvSpPr>
        <p:spPr>
          <a:xfrm>
            <a:off x="11544254" y="388643"/>
            <a:ext cx="418704" cy="369332"/>
          </a:xfrm>
          <a:prstGeom prst="rect">
            <a:avLst/>
          </a:prstGeom>
          <a:noFill/>
        </p:spPr>
        <p:txBody>
          <a:bodyPr wrap="none" rtlCol="0">
            <a:spAutoFit/>
          </a:bodyPr>
          <a:lstStyle/>
          <a:p>
            <a:r>
              <a:rPr lang="ru-RU" dirty="0">
                <a:solidFill>
                  <a:schemeClr val="bg1">
                    <a:lumMod val="50000"/>
                  </a:schemeClr>
                </a:solidFill>
              </a:rPr>
              <a:t>12</a:t>
            </a:r>
          </a:p>
        </p:txBody>
      </p:sp>
      <p:sp>
        <p:nvSpPr>
          <p:cNvPr id="9" name="Прямоугольник 8">
            <a:extLst>
              <a:ext uri="{FF2B5EF4-FFF2-40B4-BE49-F238E27FC236}">
                <a16:creationId xmlns:a16="http://schemas.microsoft.com/office/drawing/2014/main" id="{E202FA38-E2B9-4B1C-8E97-E216EBA4B412}"/>
              </a:ext>
            </a:extLst>
          </p:cNvPr>
          <p:cNvSpPr/>
          <p:nvPr/>
        </p:nvSpPr>
        <p:spPr>
          <a:xfrm>
            <a:off x="591530" y="1232766"/>
            <a:ext cx="11283518" cy="3416320"/>
          </a:xfrm>
          <a:prstGeom prst="rect">
            <a:avLst/>
          </a:prstGeom>
        </p:spPr>
        <p:txBody>
          <a:bodyPr wrap="square">
            <a:spAutoFit/>
          </a:bodyPr>
          <a:lstStyle/>
          <a:p>
            <a:pPr algn="just"/>
            <a:r>
              <a:rPr lang="en-US" sz="2400" dirty="0"/>
              <a:t>The main objective of the audit of development and use of KNI is to constructively promote the implementation of evidence based strategic decision-making processes in which relevant and reliable information is available and properly applied throughout the stages. It not only is an important prerequisite of economical, effective and efficient governance, but also contributes to accountability and transparency. Fitness for use and overall quality of performance measurement systems are to be measured against suitable criteria, and the causes of deviations from those criteria or other problems are </a:t>
            </a:r>
            <a:r>
              <a:rPr lang="en-US" sz="2400" dirty="0" err="1"/>
              <a:t>analysed</a:t>
            </a:r>
            <a:r>
              <a:rPr lang="en-US" sz="2400" dirty="0"/>
              <a:t>. Results of the analysis may reveal feasibility of measures taken, as well as assessment of their impacts and associated risks. </a:t>
            </a:r>
            <a:endParaRPr lang="ru-RU" sz="2400" dirty="0"/>
          </a:p>
        </p:txBody>
      </p:sp>
    </p:spTree>
    <p:extLst>
      <p:ext uri="{BB962C8B-B14F-4D97-AF65-F5344CB8AC3E}">
        <p14:creationId xmlns:p14="http://schemas.microsoft.com/office/powerpoint/2010/main" val="371112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218776"/>
            <a:ext cx="12192000" cy="874304"/>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3" name="Прямоугольник 12">
            <a:extLst>
              <a:ext uri="{FF2B5EF4-FFF2-40B4-BE49-F238E27FC236}">
                <a16:creationId xmlns:a16="http://schemas.microsoft.com/office/drawing/2014/main" id="{70D271D5-D5CA-4078-8E79-75731540F0EB}"/>
              </a:ext>
            </a:extLst>
          </p:cNvPr>
          <p:cNvSpPr/>
          <p:nvPr/>
        </p:nvSpPr>
        <p:spPr>
          <a:xfrm>
            <a:off x="1303282" y="214956"/>
            <a:ext cx="9936217" cy="954107"/>
          </a:xfrm>
          <a:prstGeom prst="rect">
            <a:avLst/>
          </a:prstGeom>
        </p:spPr>
        <p:txBody>
          <a:bodyPr wrap="square">
            <a:spAutoFit/>
          </a:bodyPr>
          <a:lstStyle/>
          <a:p>
            <a:pPr algn="ctr"/>
            <a:r>
              <a:rPr lang="en-US" sz="2800" b="1" kern="0" spc="-60" dirty="0">
                <a:solidFill>
                  <a:prstClr val="black"/>
                </a:solidFill>
              </a:rPr>
              <a:t>Central concepts for audit of use and development of KNI:</a:t>
            </a:r>
          </a:p>
          <a:p>
            <a:pPr algn="ctr"/>
            <a:r>
              <a:rPr lang="en-US" sz="2800" b="1" kern="0" spc="-60" dirty="0">
                <a:solidFill>
                  <a:prstClr val="black"/>
                </a:solidFill>
              </a:rPr>
              <a:t>Subject matter</a:t>
            </a:r>
          </a:p>
        </p:txBody>
      </p:sp>
      <p:sp>
        <p:nvSpPr>
          <p:cNvPr id="12" name="Прямоугольник 11"/>
          <p:cNvSpPr/>
          <p:nvPr/>
        </p:nvSpPr>
        <p:spPr>
          <a:xfrm>
            <a:off x="801215" y="1294341"/>
            <a:ext cx="10589570" cy="830997"/>
          </a:xfrm>
          <a:prstGeom prst="rect">
            <a:avLst/>
          </a:prstGeom>
        </p:spPr>
        <p:txBody>
          <a:bodyPr wrap="square">
            <a:spAutoFit/>
          </a:bodyPr>
          <a:lstStyle/>
          <a:p>
            <a:pPr algn="ctr"/>
            <a:r>
              <a:rPr lang="en-GB" sz="2400" dirty="0"/>
              <a:t>The criteria and corresponding questions are arranged in six broad categories (domains)</a:t>
            </a:r>
            <a:endParaRPr lang="ru-RU" sz="2400" dirty="0"/>
          </a:p>
        </p:txBody>
      </p:sp>
      <p:grpSp>
        <p:nvGrpSpPr>
          <p:cNvPr id="18" name="Группа 17"/>
          <p:cNvGrpSpPr/>
          <p:nvPr/>
        </p:nvGrpSpPr>
        <p:grpSpPr>
          <a:xfrm>
            <a:off x="1806546" y="2252780"/>
            <a:ext cx="8916048" cy="4021872"/>
            <a:chOff x="101571" y="1405055"/>
            <a:chExt cx="8916048" cy="4021872"/>
          </a:xfrm>
        </p:grpSpPr>
        <p:cxnSp>
          <p:nvCxnSpPr>
            <p:cNvPr id="19" name="Прямая соединительная линия 18"/>
            <p:cNvCxnSpPr>
              <a:endCxn id="31" idx="0"/>
            </p:cNvCxnSpPr>
            <p:nvPr/>
          </p:nvCxnSpPr>
          <p:spPr>
            <a:xfrm>
              <a:off x="4612886" y="2883988"/>
              <a:ext cx="1" cy="1896170"/>
            </a:xfrm>
            <a:prstGeom prst="line">
              <a:avLst/>
            </a:prstGeom>
          </p:spPr>
          <p:style>
            <a:lnRef idx="2">
              <a:schemeClr val="accent1"/>
            </a:lnRef>
            <a:fillRef idx="0">
              <a:schemeClr val="accent1"/>
            </a:fillRef>
            <a:effectRef idx="1">
              <a:schemeClr val="accent1"/>
            </a:effectRef>
            <a:fontRef idx="minor">
              <a:schemeClr val="tx1"/>
            </a:fontRef>
          </p:style>
        </p:cxnSp>
        <p:sp>
          <p:nvSpPr>
            <p:cNvPr id="20" name="Блок-схема: альтернативный процесс 19"/>
            <p:cNvSpPr/>
            <p:nvPr/>
          </p:nvSpPr>
          <p:spPr>
            <a:xfrm>
              <a:off x="2360341" y="1405055"/>
              <a:ext cx="4505092" cy="472068"/>
            </a:xfrm>
            <a:prstGeom prst="flowChartAlternateProcess">
              <a:avLst/>
            </a:prstGeom>
            <a:solidFill>
              <a:schemeClr val="bg1"/>
            </a:solidFill>
            <a:ln w="38100" cmpd="sng">
              <a:gradFill flip="none" rotWithShape="1">
                <a:gsLst>
                  <a:gs pos="0">
                    <a:schemeClr val="accent1"/>
                  </a:gs>
                  <a:gs pos="50000">
                    <a:schemeClr val="accent5"/>
                  </a:gs>
                  <a:gs pos="100000">
                    <a:srgbClr val="1CA6C0"/>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Audit of development and use of KNI</a:t>
              </a:r>
              <a:endParaRPr lang="ru-RU" b="1" dirty="0">
                <a:solidFill>
                  <a:schemeClr val="tx1"/>
                </a:solidFill>
              </a:endParaRPr>
            </a:p>
          </p:txBody>
        </p:sp>
        <p:sp>
          <p:nvSpPr>
            <p:cNvPr id="21" name="Блок-схема: альтернативный процесс 20"/>
            <p:cNvSpPr/>
            <p:nvPr/>
          </p:nvSpPr>
          <p:spPr>
            <a:xfrm>
              <a:off x="141248" y="2122450"/>
              <a:ext cx="4438186" cy="472068"/>
            </a:xfrm>
            <a:prstGeom prst="flowChartAlternateProcess">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Assessment of the KNI system</a:t>
              </a:r>
            </a:p>
          </p:txBody>
        </p:sp>
        <p:sp>
          <p:nvSpPr>
            <p:cNvPr id="22" name="Блок-схема: альтернативный процесс 21"/>
            <p:cNvSpPr/>
            <p:nvPr/>
          </p:nvSpPr>
          <p:spPr>
            <a:xfrm>
              <a:off x="4713248" y="2122450"/>
              <a:ext cx="4304371" cy="472068"/>
            </a:xfrm>
            <a:prstGeom prst="flowChartAlternateProcess">
              <a:avLst/>
            </a:prstGeom>
            <a:solidFill>
              <a:schemeClr val="bg1"/>
            </a:solidFill>
            <a:ln w="38100" cmpd="sng">
              <a:solidFill>
                <a:srgbClr val="1CA6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Evaluation of goals attainment</a:t>
              </a:r>
              <a:endParaRPr lang="ru-RU" b="1" dirty="0">
                <a:solidFill>
                  <a:schemeClr val="tx1"/>
                </a:solidFill>
              </a:endParaRPr>
            </a:p>
          </p:txBody>
        </p:sp>
        <p:cxnSp>
          <p:nvCxnSpPr>
            <p:cNvPr id="23" name="Прямая соединительная линия 22"/>
            <p:cNvCxnSpPr/>
            <p:nvPr/>
          </p:nvCxnSpPr>
          <p:spPr>
            <a:xfrm>
              <a:off x="2360341" y="1977483"/>
              <a:ext cx="4505093" cy="1860"/>
            </a:xfrm>
            <a:prstGeom prst="line">
              <a:avLst/>
            </a:prstGeom>
            <a:ln>
              <a:gradFill flip="none" rotWithShape="1">
                <a:gsLst>
                  <a:gs pos="0">
                    <a:srgbClr val="0070C0"/>
                  </a:gs>
                  <a:gs pos="50000">
                    <a:schemeClr val="accent5"/>
                  </a:gs>
                  <a:gs pos="100000">
                    <a:srgbClr val="1CA6C0"/>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a:stCxn id="20" idx="2"/>
            </p:cNvCxnSpPr>
            <p:nvPr/>
          </p:nvCxnSpPr>
          <p:spPr>
            <a:xfrm>
              <a:off x="4612887" y="1877123"/>
              <a:ext cx="0" cy="10222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5" name="Прямая соединительная линия 24"/>
            <p:cNvCxnSpPr>
              <a:endCxn id="21" idx="0"/>
            </p:cNvCxnSpPr>
            <p:nvPr/>
          </p:nvCxnSpPr>
          <p:spPr>
            <a:xfrm>
              <a:off x="2360341" y="1979343"/>
              <a:ext cx="0" cy="143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Прямая соединительная линия 25"/>
            <p:cNvCxnSpPr>
              <a:endCxn id="22" idx="0"/>
            </p:cNvCxnSpPr>
            <p:nvPr/>
          </p:nvCxnSpPr>
          <p:spPr>
            <a:xfrm>
              <a:off x="6865433" y="1979343"/>
              <a:ext cx="1" cy="143107"/>
            </a:xfrm>
            <a:prstGeom prst="line">
              <a:avLst/>
            </a:prstGeom>
            <a:ln>
              <a:solidFill>
                <a:srgbClr val="1CA6C0"/>
              </a:solidFill>
            </a:ln>
          </p:spPr>
          <p:style>
            <a:lnRef idx="2">
              <a:schemeClr val="accent1"/>
            </a:lnRef>
            <a:fillRef idx="0">
              <a:schemeClr val="accent1"/>
            </a:fillRef>
            <a:effectRef idx="1">
              <a:schemeClr val="accent1"/>
            </a:effectRef>
            <a:fontRef idx="minor">
              <a:schemeClr val="tx1"/>
            </a:fontRef>
          </p:style>
        </p:cxnSp>
        <p:cxnSp>
          <p:nvCxnSpPr>
            <p:cNvPr id="27" name="Прямая соединительная линия 26"/>
            <p:cNvCxnSpPr/>
            <p:nvPr/>
          </p:nvCxnSpPr>
          <p:spPr>
            <a:xfrm>
              <a:off x="1429820" y="2882593"/>
              <a:ext cx="6126989" cy="2790"/>
            </a:xfrm>
            <a:prstGeom prst="line">
              <a:avLst/>
            </a:prstGeom>
          </p:spPr>
          <p:style>
            <a:lnRef idx="2">
              <a:schemeClr val="accent1"/>
            </a:lnRef>
            <a:fillRef idx="0">
              <a:schemeClr val="accent1"/>
            </a:fillRef>
            <a:effectRef idx="1">
              <a:schemeClr val="accent1"/>
            </a:effectRef>
            <a:fontRef idx="minor">
              <a:schemeClr val="tx1"/>
            </a:fontRef>
          </p:style>
        </p:cxnSp>
        <p:sp>
          <p:nvSpPr>
            <p:cNvPr id="28" name="Блок-схема: альтернативный процесс 27"/>
            <p:cNvSpPr/>
            <p:nvPr/>
          </p:nvSpPr>
          <p:spPr>
            <a:xfrm>
              <a:off x="101571" y="3062869"/>
              <a:ext cx="2656498" cy="646769"/>
            </a:xfrm>
            <a:prstGeom prst="flowChartAlternateProcess">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solidFill>
                </a:rPr>
                <a:t>1. Legal and methodological framework</a:t>
              </a:r>
            </a:p>
          </p:txBody>
        </p:sp>
        <p:sp>
          <p:nvSpPr>
            <p:cNvPr id="29" name="Блок-схема: альтернативный процесс 28"/>
            <p:cNvSpPr/>
            <p:nvPr/>
          </p:nvSpPr>
          <p:spPr>
            <a:xfrm>
              <a:off x="639899" y="3995854"/>
              <a:ext cx="2734556" cy="646769"/>
            </a:xfrm>
            <a:prstGeom prst="flowChartAlternateProcess">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solidFill>
                </a:rPr>
                <a:t>2. Sufficiency and relevance of indicators set</a:t>
              </a:r>
            </a:p>
          </p:txBody>
        </p:sp>
        <p:sp>
          <p:nvSpPr>
            <p:cNvPr id="30" name="Блок-схема: альтернативный процесс 29"/>
            <p:cNvSpPr/>
            <p:nvPr/>
          </p:nvSpPr>
          <p:spPr>
            <a:xfrm>
              <a:off x="3151430" y="3062869"/>
              <a:ext cx="2683726" cy="646769"/>
            </a:xfrm>
            <a:prstGeom prst="flowChartAlternateProcess">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 Fitness for use of the indicators set</a:t>
              </a:r>
            </a:p>
          </p:txBody>
        </p:sp>
        <p:sp>
          <p:nvSpPr>
            <p:cNvPr id="31" name="Блок-схема: альтернативный процесс 30"/>
            <p:cNvSpPr/>
            <p:nvPr/>
          </p:nvSpPr>
          <p:spPr>
            <a:xfrm>
              <a:off x="3175914" y="4780158"/>
              <a:ext cx="2873945" cy="646769"/>
            </a:xfrm>
            <a:prstGeom prst="flowChartAlternateProcess">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 Coherence of the KNI system with other </a:t>
              </a:r>
              <a:r>
                <a:rPr lang="en-US" dirty="0">
                  <a:solidFill>
                    <a:schemeClr val="tx1"/>
                  </a:solidFill>
                  <a:cs typeface="Times New Roman" panose="02020603050405020304" pitchFamily="18" charset="0"/>
                </a:rPr>
                <a:t>activities</a:t>
              </a:r>
              <a:endParaRPr lang="en-US" dirty="0">
                <a:solidFill>
                  <a:schemeClr val="tx1"/>
                </a:solidFill>
              </a:endParaRPr>
            </a:p>
          </p:txBody>
        </p:sp>
        <p:sp>
          <p:nvSpPr>
            <p:cNvPr id="32" name="Блок-схема: альтернативный процесс 31"/>
            <p:cNvSpPr/>
            <p:nvPr/>
          </p:nvSpPr>
          <p:spPr>
            <a:xfrm>
              <a:off x="6096000" y="3062869"/>
              <a:ext cx="2921618" cy="646769"/>
            </a:xfrm>
            <a:prstGeom prst="flowChartAlternateProcess">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 </a:t>
              </a:r>
              <a:r>
                <a:rPr lang="en-US" dirty="0">
                  <a:solidFill>
                    <a:schemeClr val="tx1"/>
                  </a:solidFill>
                  <a:cs typeface="Times New Roman" panose="02020603050405020304" pitchFamily="18" charset="0"/>
                </a:rPr>
                <a:t>Feasibility and soundness of indicators values</a:t>
              </a:r>
            </a:p>
          </p:txBody>
        </p:sp>
        <p:sp>
          <p:nvSpPr>
            <p:cNvPr id="33" name="Блок-схема: альтернативный процесс 32"/>
            <p:cNvSpPr/>
            <p:nvPr/>
          </p:nvSpPr>
          <p:spPr>
            <a:xfrm>
              <a:off x="5594757" y="3995854"/>
              <a:ext cx="2734556" cy="646769"/>
            </a:xfrm>
            <a:prstGeom prst="flowChartAlternateProcess">
              <a:avLst/>
            </a:prstGeom>
            <a:solidFill>
              <a:schemeClr val="bg1"/>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solidFill>
                </a:rPr>
                <a:t>6. Adequacy of monitoring and evaluation procedures </a:t>
              </a:r>
            </a:p>
          </p:txBody>
        </p:sp>
        <p:cxnSp>
          <p:nvCxnSpPr>
            <p:cNvPr id="34" name="Прямая соединительная линия 33"/>
            <p:cNvCxnSpPr>
              <a:endCxn id="28" idx="0"/>
            </p:cNvCxnSpPr>
            <p:nvPr/>
          </p:nvCxnSpPr>
          <p:spPr>
            <a:xfrm>
              <a:off x="1429820" y="2882593"/>
              <a:ext cx="0" cy="1802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Прямая соединительная линия 34"/>
            <p:cNvCxnSpPr>
              <a:endCxn id="30" idx="0"/>
            </p:cNvCxnSpPr>
            <p:nvPr/>
          </p:nvCxnSpPr>
          <p:spPr>
            <a:xfrm>
              <a:off x="4493293" y="2885383"/>
              <a:ext cx="0" cy="1774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Прямая соединительная линия 35"/>
            <p:cNvCxnSpPr>
              <a:endCxn id="32" idx="0"/>
            </p:cNvCxnSpPr>
            <p:nvPr/>
          </p:nvCxnSpPr>
          <p:spPr>
            <a:xfrm>
              <a:off x="7556809" y="2882593"/>
              <a:ext cx="0" cy="1802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Прямая соединительная линия 36"/>
            <p:cNvCxnSpPr>
              <a:stCxn id="21" idx="2"/>
            </p:cNvCxnSpPr>
            <p:nvPr/>
          </p:nvCxnSpPr>
          <p:spPr>
            <a:xfrm>
              <a:off x="2360341" y="2594518"/>
              <a:ext cx="0" cy="2880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Прямая соединительная линия 37"/>
            <p:cNvCxnSpPr/>
            <p:nvPr/>
          </p:nvCxnSpPr>
          <p:spPr>
            <a:xfrm>
              <a:off x="2945694" y="2885383"/>
              <a:ext cx="1" cy="1110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Прямая соединительная линия 38"/>
            <p:cNvCxnSpPr/>
            <p:nvPr/>
          </p:nvCxnSpPr>
          <p:spPr>
            <a:xfrm>
              <a:off x="5976406" y="2885383"/>
              <a:ext cx="0" cy="1110471"/>
            </a:xfrm>
            <a:prstGeom prst="line">
              <a:avLst/>
            </a:prstGeom>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11451117" y="388643"/>
            <a:ext cx="418704" cy="369332"/>
          </a:xfrm>
          <a:prstGeom prst="rect">
            <a:avLst/>
          </a:prstGeom>
          <a:noFill/>
        </p:spPr>
        <p:txBody>
          <a:bodyPr wrap="none" rtlCol="0">
            <a:spAutoFit/>
          </a:bodyPr>
          <a:lstStyle/>
          <a:p>
            <a:r>
              <a:rPr lang="en-US" dirty="0">
                <a:solidFill>
                  <a:schemeClr val="bg1">
                    <a:lumMod val="50000"/>
                  </a:schemeClr>
                </a:solidFill>
              </a:rPr>
              <a:t>1</a:t>
            </a:r>
            <a:r>
              <a:rPr lang="ru-RU" dirty="0">
                <a:solidFill>
                  <a:schemeClr val="bg1">
                    <a:lumMod val="50000"/>
                  </a:schemeClr>
                </a:solidFill>
              </a:rPr>
              <a:t>4</a:t>
            </a:r>
          </a:p>
        </p:txBody>
      </p:sp>
    </p:spTree>
    <p:extLst>
      <p:ext uri="{BB962C8B-B14F-4D97-AF65-F5344CB8AC3E}">
        <p14:creationId xmlns:p14="http://schemas.microsoft.com/office/powerpoint/2010/main" val="131102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218776"/>
            <a:ext cx="12192000" cy="874304"/>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2" name="Прямоугольник 11">
            <a:extLst>
              <a:ext uri="{FF2B5EF4-FFF2-40B4-BE49-F238E27FC236}">
                <a16:creationId xmlns:a16="http://schemas.microsoft.com/office/drawing/2014/main" id="{77EEA644-B90D-45B8-A936-023513E6653B}"/>
              </a:ext>
            </a:extLst>
          </p:cNvPr>
          <p:cNvSpPr/>
          <p:nvPr/>
        </p:nvSpPr>
        <p:spPr>
          <a:xfrm>
            <a:off x="1303283" y="209185"/>
            <a:ext cx="9516620" cy="892552"/>
          </a:xfrm>
          <a:prstGeom prst="rect">
            <a:avLst/>
          </a:prstGeom>
        </p:spPr>
        <p:txBody>
          <a:bodyPr wrap="square">
            <a:spAutoFit/>
          </a:bodyPr>
          <a:lstStyle/>
          <a:p>
            <a:pPr algn="ctr"/>
            <a:r>
              <a:rPr lang="en-US" sz="2600" b="1" kern="0" spc="-60" dirty="0">
                <a:solidFill>
                  <a:prstClr val="black"/>
                </a:solidFill>
              </a:rPr>
              <a:t>Maturity models:</a:t>
            </a:r>
          </a:p>
          <a:p>
            <a:pPr algn="ctr"/>
            <a:r>
              <a:rPr lang="en-US" sz="2600" b="1" kern="0" spc="-60" dirty="0">
                <a:solidFill>
                  <a:prstClr val="black"/>
                </a:solidFill>
              </a:rPr>
              <a:t>Sufficiency of the indicators set</a:t>
            </a:r>
          </a:p>
        </p:txBody>
      </p:sp>
      <p:sp>
        <p:nvSpPr>
          <p:cNvPr id="13" name="TextBox 12"/>
          <p:cNvSpPr txBox="1"/>
          <p:nvPr/>
        </p:nvSpPr>
        <p:spPr>
          <a:xfrm>
            <a:off x="11484985" y="388643"/>
            <a:ext cx="418704" cy="369332"/>
          </a:xfrm>
          <a:prstGeom prst="rect">
            <a:avLst/>
          </a:prstGeom>
          <a:noFill/>
        </p:spPr>
        <p:txBody>
          <a:bodyPr wrap="none" rtlCol="0">
            <a:spAutoFit/>
          </a:bodyPr>
          <a:lstStyle/>
          <a:p>
            <a:r>
              <a:rPr lang="en-US" dirty="0">
                <a:solidFill>
                  <a:schemeClr val="bg1">
                    <a:lumMod val="50000"/>
                  </a:schemeClr>
                </a:solidFill>
              </a:rPr>
              <a:t>1</a:t>
            </a:r>
            <a:r>
              <a:rPr lang="ru-RU" dirty="0">
                <a:solidFill>
                  <a:schemeClr val="bg1">
                    <a:lumMod val="50000"/>
                  </a:schemeClr>
                </a:solidFill>
              </a:rPr>
              <a:t>5</a:t>
            </a:r>
          </a:p>
        </p:txBody>
      </p:sp>
      <p:grpSp>
        <p:nvGrpSpPr>
          <p:cNvPr id="40" name="Группа 39"/>
          <p:cNvGrpSpPr/>
          <p:nvPr/>
        </p:nvGrpSpPr>
        <p:grpSpPr>
          <a:xfrm>
            <a:off x="514904" y="2294478"/>
            <a:ext cx="11274641" cy="3874496"/>
            <a:chOff x="2741857" y="1566393"/>
            <a:chExt cx="7270110" cy="4323170"/>
          </a:xfrm>
        </p:grpSpPr>
        <p:sp>
          <p:nvSpPr>
            <p:cNvPr id="26" name="Равнобедренный треугольник 25"/>
            <p:cNvSpPr/>
            <p:nvPr/>
          </p:nvSpPr>
          <p:spPr>
            <a:xfrm>
              <a:off x="2993233" y="1566393"/>
              <a:ext cx="4237991" cy="4174459"/>
            </a:xfrm>
            <a:prstGeom prst="triangle">
              <a:avLst/>
            </a:prstGeom>
            <a:gradFill rotWithShape="0">
              <a:gsLst>
                <a:gs pos="0">
                  <a:srgbClr val="1CA6C0"/>
                </a:gs>
                <a:gs pos="50000">
                  <a:schemeClr val="accent5">
                    <a:lumMod val="60000"/>
                    <a:lumOff val="40000"/>
                  </a:schemeClr>
                </a:gs>
                <a:gs pos="100000">
                  <a:schemeClr val="accent5">
                    <a:lumMod val="20000"/>
                    <a:lumOff val="80000"/>
                  </a:schemeClr>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7" name="Группа 26"/>
            <p:cNvGrpSpPr/>
            <p:nvPr/>
          </p:nvGrpSpPr>
          <p:grpSpPr>
            <a:xfrm>
              <a:off x="2741857" y="5190660"/>
              <a:ext cx="7270110" cy="698903"/>
              <a:chOff x="298018" y="3279290"/>
              <a:chExt cx="7256883" cy="563806"/>
            </a:xfrm>
          </p:grpSpPr>
          <p:sp>
            <p:nvSpPr>
              <p:cNvPr id="28" name="Скругленный прямоугольник 27"/>
              <p:cNvSpPr/>
              <p:nvPr/>
            </p:nvSpPr>
            <p:spPr>
              <a:xfrm>
                <a:off x="298018" y="3279290"/>
                <a:ext cx="7256883" cy="563806"/>
              </a:xfrm>
              <a:prstGeom prst="roundRect">
                <a:avLst/>
              </a:prstGeom>
              <a:solidFill>
                <a:schemeClr val="lt1">
                  <a:hueOff val="0"/>
                  <a:satOff val="0"/>
                  <a:lumOff val="0"/>
                  <a:alpha val="50000"/>
                </a:schemeClr>
              </a:solidFill>
              <a:ln>
                <a:solidFill>
                  <a:srgbClr val="1CA6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Скругленный прямоугольник 4"/>
              <p:cNvSpPr/>
              <p:nvPr/>
            </p:nvSpPr>
            <p:spPr>
              <a:xfrm>
                <a:off x="325541" y="3306813"/>
                <a:ext cx="7201837" cy="5087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100000"/>
                  </a:lnSpc>
                  <a:spcBef>
                    <a:spcPct val="0"/>
                  </a:spcBef>
                  <a:spcAft>
                    <a:spcPts val="0"/>
                  </a:spcAft>
                </a:pPr>
                <a:r>
                  <a:rPr lang="en-US" b="1" kern="1200" dirty="0"/>
                  <a:t>Level 0: No Indicators</a:t>
                </a:r>
              </a:p>
              <a:p>
                <a:pPr lvl="0" algn="l" defTabSz="711200">
                  <a:lnSpc>
                    <a:spcPct val="90000"/>
                  </a:lnSpc>
                  <a:spcBef>
                    <a:spcPct val="0"/>
                  </a:spcBef>
                  <a:spcAft>
                    <a:spcPct val="35000"/>
                  </a:spcAft>
                </a:pPr>
                <a:r>
                  <a:rPr lang="en-US" kern="1200" dirty="0"/>
                  <a:t>Goals attainment is not characterized by indicators or only amount of budgetary resources applied is used</a:t>
                </a:r>
                <a:endParaRPr lang="ru-RU" kern="1200" dirty="0"/>
              </a:p>
            </p:txBody>
          </p:sp>
        </p:grpSp>
        <p:grpSp>
          <p:nvGrpSpPr>
            <p:cNvPr id="30" name="Группа 29"/>
            <p:cNvGrpSpPr/>
            <p:nvPr/>
          </p:nvGrpSpPr>
          <p:grpSpPr>
            <a:xfrm>
              <a:off x="2741857" y="4537769"/>
              <a:ext cx="7270110" cy="557049"/>
              <a:chOff x="316516" y="2683267"/>
              <a:chExt cx="7246388" cy="557049"/>
            </a:xfrm>
          </p:grpSpPr>
          <p:sp>
            <p:nvSpPr>
              <p:cNvPr id="31" name="Скругленный прямоугольник 30"/>
              <p:cNvSpPr/>
              <p:nvPr/>
            </p:nvSpPr>
            <p:spPr>
              <a:xfrm>
                <a:off x="316516" y="2683267"/>
                <a:ext cx="7246388" cy="557049"/>
              </a:xfrm>
              <a:prstGeom prst="roundRect">
                <a:avLst/>
              </a:prstGeom>
              <a:solidFill>
                <a:schemeClr val="lt1">
                  <a:hueOff val="0"/>
                  <a:satOff val="0"/>
                  <a:lumOff val="0"/>
                  <a:alpha val="50000"/>
                </a:schemeClr>
              </a:solidFill>
              <a:ln>
                <a:solidFill>
                  <a:srgbClr val="1CA6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Скругленный прямоугольник 4"/>
              <p:cNvSpPr/>
              <p:nvPr/>
            </p:nvSpPr>
            <p:spPr>
              <a:xfrm>
                <a:off x="343709" y="2710460"/>
                <a:ext cx="7192002" cy="5026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100000"/>
                  </a:lnSpc>
                  <a:spcBef>
                    <a:spcPct val="0"/>
                  </a:spcBef>
                  <a:spcAft>
                    <a:spcPts val="0"/>
                  </a:spcAft>
                </a:pPr>
                <a:r>
                  <a:rPr lang="en-US" b="1" kern="1200" dirty="0"/>
                  <a:t>Level 1: Single Indicator</a:t>
                </a:r>
                <a:endParaRPr lang="en-US" kern="1200" dirty="0"/>
              </a:p>
              <a:p>
                <a:pPr lvl="0" algn="l" defTabSz="711200">
                  <a:lnSpc>
                    <a:spcPct val="100000"/>
                  </a:lnSpc>
                  <a:spcBef>
                    <a:spcPct val="0"/>
                  </a:spcBef>
                  <a:spcAft>
                    <a:spcPts val="0"/>
                  </a:spcAft>
                </a:pPr>
                <a:r>
                  <a:rPr lang="en-US" kern="1200" dirty="0"/>
                  <a:t>Each goal or policy target is characterized by at least one indicator</a:t>
                </a:r>
                <a:endParaRPr lang="ru-RU" kern="1200" dirty="0"/>
              </a:p>
            </p:txBody>
          </p:sp>
        </p:grpSp>
        <p:grpSp>
          <p:nvGrpSpPr>
            <p:cNvPr id="33" name="Группа 32"/>
            <p:cNvGrpSpPr/>
            <p:nvPr/>
          </p:nvGrpSpPr>
          <p:grpSpPr>
            <a:xfrm>
              <a:off x="2769050" y="3192837"/>
              <a:ext cx="7242917" cy="1253531"/>
              <a:chOff x="298225" y="1647655"/>
              <a:chExt cx="7242917" cy="1072912"/>
            </a:xfrm>
          </p:grpSpPr>
          <p:sp>
            <p:nvSpPr>
              <p:cNvPr id="34" name="Скругленный прямоугольник 33"/>
              <p:cNvSpPr/>
              <p:nvPr/>
            </p:nvSpPr>
            <p:spPr>
              <a:xfrm>
                <a:off x="298225" y="1647655"/>
                <a:ext cx="7242917" cy="1072912"/>
              </a:xfrm>
              <a:prstGeom prst="roundRect">
                <a:avLst/>
              </a:prstGeom>
              <a:solidFill>
                <a:schemeClr val="lt1">
                  <a:hueOff val="0"/>
                  <a:satOff val="0"/>
                  <a:lumOff val="0"/>
                  <a:alpha val="50000"/>
                </a:schemeClr>
              </a:solidFill>
              <a:ln>
                <a:solidFill>
                  <a:srgbClr val="1CA6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Скругленный прямоугольник 4"/>
              <p:cNvSpPr/>
              <p:nvPr/>
            </p:nvSpPr>
            <p:spPr>
              <a:xfrm>
                <a:off x="350601" y="1672864"/>
                <a:ext cx="7138167" cy="1007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100000"/>
                  </a:lnSpc>
                  <a:spcBef>
                    <a:spcPct val="0"/>
                  </a:spcBef>
                  <a:spcAft>
                    <a:spcPts val="0"/>
                  </a:spcAft>
                </a:pPr>
                <a:r>
                  <a:rPr lang="en-US" b="1" kern="1200" dirty="0"/>
                  <a:t>Level 2: Multivariate assessment </a:t>
                </a:r>
              </a:p>
              <a:p>
                <a:pPr defTabSz="711200">
                  <a:spcBef>
                    <a:spcPct val="0"/>
                  </a:spcBef>
                </a:pPr>
                <a:r>
                  <a:rPr lang="en-US" dirty="0"/>
                  <a:t>- Each goal or policy target is characterized by a balanced set of indicators</a:t>
                </a:r>
              </a:p>
              <a:p>
                <a:pPr defTabSz="711200">
                  <a:spcBef>
                    <a:spcPct val="0"/>
                  </a:spcBef>
                </a:pPr>
                <a:r>
                  <a:rPr lang="en-US" dirty="0"/>
                  <a:t>- All the indicators contain relevant information concerning the goal attainment</a:t>
                </a:r>
              </a:p>
              <a:p>
                <a:pPr defTabSz="711200">
                  <a:spcBef>
                    <a:spcPct val="0"/>
                  </a:spcBef>
                </a:pPr>
                <a:r>
                  <a:rPr lang="en-US" dirty="0"/>
                  <a:t>- Indicators set contains measures of inputs, outputs and outcomes of goals attainment</a:t>
                </a:r>
              </a:p>
            </p:txBody>
          </p:sp>
        </p:grpSp>
        <p:grpSp>
          <p:nvGrpSpPr>
            <p:cNvPr id="36" name="Группа 35"/>
            <p:cNvGrpSpPr/>
            <p:nvPr/>
          </p:nvGrpSpPr>
          <p:grpSpPr>
            <a:xfrm>
              <a:off x="2741857" y="1858894"/>
              <a:ext cx="7256883" cy="1252264"/>
              <a:chOff x="10235" y="62645"/>
              <a:chExt cx="7239529" cy="1160052"/>
            </a:xfrm>
          </p:grpSpPr>
          <p:sp>
            <p:nvSpPr>
              <p:cNvPr id="37" name="Скругленный прямоугольник 36"/>
              <p:cNvSpPr/>
              <p:nvPr/>
            </p:nvSpPr>
            <p:spPr>
              <a:xfrm>
                <a:off x="10235" y="62645"/>
                <a:ext cx="7239529" cy="1160052"/>
              </a:xfrm>
              <a:prstGeom prst="roundRect">
                <a:avLst/>
              </a:prstGeom>
              <a:solidFill>
                <a:schemeClr val="lt1">
                  <a:hueOff val="0"/>
                  <a:satOff val="0"/>
                  <a:lumOff val="0"/>
                  <a:alpha val="50000"/>
                </a:schemeClr>
              </a:solidFill>
              <a:ln>
                <a:solidFill>
                  <a:srgbClr val="1CA6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Скругленный прямоугольник 4"/>
              <p:cNvSpPr/>
              <p:nvPr/>
            </p:nvSpPr>
            <p:spPr>
              <a:xfrm>
                <a:off x="66864" y="127023"/>
                <a:ext cx="7126271" cy="10467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100000"/>
                  </a:lnSpc>
                  <a:spcBef>
                    <a:spcPct val="0"/>
                  </a:spcBef>
                  <a:spcAft>
                    <a:spcPts val="0"/>
                  </a:spcAft>
                </a:pPr>
                <a:r>
                  <a:rPr lang="en-US" b="1" kern="1200" dirty="0"/>
                  <a:t>Level 3: Inequalities and subjective assessment </a:t>
                </a:r>
              </a:p>
              <a:p>
                <a:pPr lvl="0" defTabSz="711200">
                  <a:spcBef>
                    <a:spcPct val="0"/>
                  </a:spcBef>
                </a:pPr>
                <a:r>
                  <a:rPr lang="en-US" dirty="0"/>
                  <a:t>- Indicators set provides relevant information about the inequalities in peoples’ well-being in the sphere of </a:t>
                </a:r>
                <a:r>
                  <a:rPr lang="en-US" dirty="0" err="1"/>
                  <a:t>programmes</a:t>
                </a:r>
                <a:r>
                  <a:rPr lang="en-US" dirty="0"/>
                  <a:t> and activities implementation</a:t>
                </a:r>
              </a:p>
              <a:p>
                <a:pPr lvl="0" defTabSz="711200">
                  <a:spcBef>
                    <a:spcPct val="0"/>
                  </a:spcBef>
                </a:pPr>
                <a:r>
                  <a:rPr lang="en-US" dirty="0"/>
                  <a:t>- Indicators set provides relevant information about the subjective assessments of outcomes and impacts</a:t>
                </a:r>
              </a:p>
            </p:txBody>
          </p:sp>
        </p:grpSp>
      </p:grpSp>
      <p:sp>
        <p:nvSpPr>
          <p:cNvPr id="41" name="TextBox 40"/>
          <p:cNvSpPr txBox="1"/>
          <p:nvPr/>
        </p:nvSpPr>
        <p:spPr>
          <a:xfrm>
            <a:off x="4614333" y="1540933"/>
            <a:ext cx="184731" cy="369332"/>
          </a:xfrm>
          <a:prstGeom prst="rect">
            <a:avLst/>
          </a:prstGeom>
          <a:noFill/>
        </p:spPr>
        <p:txBody>
          <a:bodyPr wrap="none" rtlCol="0">
            <a:spAutoFit/>
          </a:bodyPr>
          <a:lstStyle/>
          <a:p>
            <a:endParaRPr lang="ru-RU" dirty="0"/>
          </a:p>
        </p:txBody>
      </p:sp>
      <p:sp>
        <p:nvSpPr>
          <p:cNvPr id="42" name="Прямоугольник 41"/>
          <p:cNvSpPr/>
          <p:nvPr/>
        </p:nvSpPr>
        <p:spPr>
          <a:xfrm>
            <a:off x="812800" y="1261077"/>
            <a:ext cx="11090890" cy="923330"/>
          </a:xfrm>
          <a:prstGeom prst="rect">
            <a:avLst/>
          </a:prstGeom>
        </p:spPr>
        <p:txBody>
          <a:bodyPr wrap="square">
            <a:spAutoFit/>
          </a:bodyPr>
          <a:lstStyle/>
          <a:p>
            <a:pPr algn="ctr"/>
            <a:r>
              <a:rPr lang="en-US" dirty="0"/>
              <a:t>Within each of the categories, the audit or evaluation questions are arranged into a hierarchical structure, a maturity model. </a:t>
            </a:r>
            <a:r>
              <a:rPr lang="en-GB" dirty="0"/>
              <a:t>To be assessed as having a certain level of maturity in a domain the performance measurement system needs to satisfy all the requirements of this level as well as of all of the lower levels. </a:t>
            </a:r>
            <a:endParaRPr lang="ru-RU" dirty="0"/>
          </a:p>
        </p:txBody>
      </p:sp>
    </p:spTree>
    <p:extLst>
      <p:ext uri="{BB962C8B-B14F-4D97-AF65-F5344CB8AC3E}">
        <p14:creationId xmlns:p14="http://schemas.microsoft.com/office/powerpoint/2010/main" val="191475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0" y="218776"/>
            <a:ext cx="12192000" cy="874304"/>
            <a:chOff x="0" y="218776"/>
            <a:chExt cx="12192000" cy="874304"/>
          </a:xfrm>
        </p:grpSpPr>
        <p:grpSp>
          <p:nvGrpSpPr>
            <p:cNvPr id="6" name="Группа 5"/>
            <p:cNvGrpSpPr/>
            <p:nvPr/>
          </p:nvGrpSpPr>
          <p:grpSpPr>
            <a:xfrm>
              <a:off x="443542" y="218776"/>
              <a:ext cx="11527628" cy="689884"/>
              <a:chOff x="443542" y="218776"/>
              <a:chExt cx="11527628" cy="689884"/>
            </a:xfrm>
          </p:grpSpPr>
          <p:pic>
            <p:nvPicPr>
              <p:cNvPr id="8" name="Рисунок 7">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9" name="Рисунок 8">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7" name="Прямая соединительная линия 6">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a16="http://schemas.microsoft.com/office/drawing/2014/main" id="{58D60941-22C5-4DB7-BE22-8B2D1374358B}"/>
              </a:ext>
            </a:extLst>
          </p:cNvPr>
          <p:cNvSpPr/>
          <p:nvPr/>
        </p:nvSpPr>
        <p:spPr>
          <a:xfrm>
            <a:off x="1303283" y="237760"/>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0" spc="-60" dirty="0">
                <a:solidFill>
                  <a:prstClr val="black"/>
                </a:solidFill>
                <a:latin typeface="Calibri"/>
              </a:rPr>
              <a:t>PRESENTATION PLAN </a:t>
            </a:r>
            <a:endParaRPr lang="ru-RU" sz="2600" b="1" kern="0" spc="-60" dirty="0">
              <a:solidFill>
                <a:prstClr val="black"/>
              </a:solidFill>
              <a:latin typeface="Calibri"/>
            </a:endParaRPr>
          </a:p>
        </p:txBody>
      </p:sp>
      <p:grpSp>
        <p:nvGrpSpPr>
          <p:cNvPr id="52" name="Группа 51"/>
          <p:cNvGrpSpPr/>
          <p:nvPr/>
        </p:nvGrpSpPr>
        <p:grpSpPr>
          <a:xfrm>
            <a:off x="0" y="228367"/>
            <a:ext cx="12192000" cy="874304"/>
            <a:chOff x="0" y="218776"/>
            <a:chExt cx="12192000" cy="874304"/>
          </a:xfrm>
        </p:grpSpPr>
        <p:grpSp>
          <p:nvGrpSpPr>
            <p:cNvPr id="53" name="Группа 52"/>
            <p:cNvGrpSpPr/>
            <p:nvPr/>
          </p:nvGrpSpPr>
          <p:grpSpPr>
            <a:xfrm>
              <a:off x="443542" y="218776"/>
              <a:ext cx="11527628" cy="689884"/>
              <a:chOff x="443542" y="218776"/>
              <a:chExt cx="11527628" cy="689884"/>
            </a:xfrm>
          </p:grpSpPr>
          <p:pic>
            <p:nvPicPr>
              <p:cNvPr id="55" name="Рисунок 5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56" name="Рисунок 5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54" name="Прямая соединительная линия 5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1544254" y="388643"/>
            <a:ext cx="418704" cy="369332"/>
          </a:xfrm>
          <a:prstGeom prst="rect">
            <a:avLst/>
          </a:prstGeom>
          <a:noFill/>
        </p:spPr>
        <p:txBody>
          <a:bodyPr wrap="none" rtlCol="0">
            <a:spAutoFit/>
          </a:bodyPr>
          <a:lstStyle/>
          <a:p>
            <a:r>
              <a:rPr lang="ru-RU" dirty="0">
                <a:solidFill>
                  <a:schemeClr val="bg1">
                    <a:lumMod val="50000"/>
                  </a:schemeClr>
                </a:solidFill>
              </a:rPr>
              <a:t>16</a:t>
            </a:r>
          </a:p>
        </p:txBody>
      </p:sp>
      <p:sp>
        <p:nvSpPr>
          <p:cNvPr id="15" name="Прямоугольник 14"/>
          <p:cNvSpPr/>
          <p:nvPr/>
        </p:nvSpPr>
        <p:spPr>
          <a:xfrm>
            <a:off x="2198633" y="2342178"/>
            <a:ext cx="8058150" cy="21848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lnSpc>
                <a:spcPct val="115000"/>
              </a:lnSpc>
              <a:spcAft>
                <a:spcPts val="0"/>
              </a:spcAft>
              <a:buFont typeface="Symbol"/>
              <a:buChar char=""/>
              <a:tabLst>
                <a:tab pos="201295" algn="l"/>
              </a:tabLst>
            </a:pPr>
            <a:r>
              <a:rPr lang="en-US" sz="3000" dirty="0">
                <a:solidFill>
                  <a:schemeClr val="bg1">
                    <a:lumMod val="65000"/>
                  </a:schemeClr>
                </a:solidFill>
              </a:rPr>
              <a:t>Project timeline</a:t>
            </a:r>
          </a:p>
          <a:p>
            <a:pPr marL="342900" indent="-342900" algn="just">
              <a:lnSpc>
                <a:spcPct val="115000"/>
              </a:lnSpc>
              <a:spcAft>
                <a:spcPts val="0"/>
              </a:spcAft>
              <a:buFont typeface="Symbol"/>
              <a:buChar char=""/>
              <a:tabLst>
                <a:tab pos="201295" algn="l"/>
              </a:tabLst>
            </a:pPr>
            <a:r>
              <a:rPr lang="en-US" sz="3000" dirty="0">
                <a:solidFill>
                  <a:schemeClr val="bg1">
                    <a:lumMod val="65000"/>
                  </a:schemeClr>
                </a:solidFill>
              </a:rPr>
              <a:t>Key points of the Exposure draft</a:t>
            </a:r>
          </a:p>
          <a:p>
            <a:pPr marL="342900" indent="-342900" algn="just">
              <a:lnSpc>
                <a:spcPct val="115000"/>
              </a:lnSpc>
              <a:spcAft>
                <a:spcPts val="0"/>
              </a:spcAft>
              <a:buFont typeface="Symbol"/>
              <a:buChar char=""/>
              <a:tabLst>
                <a:tab pos="201295" algn="l"/>
              </a:tabLst>
            </a:pPr>
            <a:r>
              <a:rPr lang="en-US" sz="3000" b="1" dirty="0">
                <a:solidFill>
                  <a:prstClr val="black">
                    <a:lumMod val="75000"/>
                    <a:lumOff val="25000"/>
                  </a:prstClr>
                </a:solidFill>
              </a:rPr>
              <a:t>Steps to be taken</a:t>
            </a:r>
          </a:p>
          <a:p>
            <a:pPr algn="just">
              <a:lnSpc>
                <a:spcPct val="115000"/>
              </a:lnSpc>
              <a:spcAft>
                <a:spcPts val="0"/>
              </a:spcAft>
              <a:tabLst>
                <a:tab pos="201295" algn="l"/>
              </a:tabLst>
            </a:pPr>
            <a:endParaRPr lang="ru-RU" sz="3000" b="1" dirty="0">
              <a:solidFill>
                <a:prstClr val="black">
                  <a:lumMod val="75000"/>
                  <a:lumOff val="25000"/>
                </a:prstClr>
              </a:solidFill>
            </a:endParaRPr>
          </a:p>
        </p:txBody>
      </p:sp>
    </p:spTree>
    <p:extLst>
      <p:ext uri="{BB962C8B-B14F-4D97-AF65-F5344CB8AC3E}">
        <p14:creationId xmlns:p14="http://schemas.microsoft.com/office/powerpoint/2010/main" val="280581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218776"/>
            <a:ext cx="12192000" cy="874304"/>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graphicFrame>
        <p:nvGraphicFramePr>
          <p:cNvPr id="9" name="Таблица 8"/>
          <p:cNvGraphicFramePr>
            <a:graphicFrameLocks noGrp="1"/>
          </p:cNvGraphicFramePr>
          <p:nvPr>
            <p:extLst>
              <p:ext uri="{D42A27DB-BD31-4B8C-83A1-F6EECF244321}">
                <p14:modId xmlns:p14="http://schemas.microsoft.com/office/powerpoint/2010/main" val="1744499538"/>
              </p:ext>
            </p:extLst>
          </p:nvPr>
        </p:nvGraphicFramePr>
        <p:xfrm>
          <a:off x="355599" y="1184248"/>
          <a:ext cx="11650877" cy="4648200"/>
        </p:xfrm>
        <a:graphic>
          <a:graphicData uri="http://schemas.openxmlformats.org/drawingml/2006/table">
            <a:tbl>
              <a:tblPr firstRow="1" bandRow="1">
                <a:tableStyleId>{5C22544A-7EE6-4342-B048-85BDC9FD1C3A}</a:tableStyleId>
              </a:tblPr>
              <a:tblGrid>
                <a:gridCol w="1872087">
                  <a:extLst>
                    <a:ext uri="{9D8B030D-6E8A-4147-A177-3AD203B41FA5}">
                      <a16:colId xmlns:a16="http://schemas.microsoft.com/office/drawing/2014/main" val="20000"/>
                    </a:ext>
                  </a:extLst>
                </a:gridCol>
                <a:gridCol w="346181">
                  <a:extLst>
                    <a:ext uri="{9D8B030D-6E8A-4147-A177-3AD203B41FA5}">
                      <a16:colId xmlns:a16="http://schemas.microsoft.com/office/drawing/2014/main" val="20001"/>
                    </a:ext>
                  </a:extLst>
                </a:gridCol>
                <a:gridCol w="321733">
                  <a:extLst>
                    <a:ext uri="{9D8B030D-6E8A-4147-A177-3AD203B41FA5}">
                      <a16:colId xmlns:a16="http://schemas.microsoft.com/office/drawing/2014/main" val="20002"/>
                    </a:ext>
                  </a:extLst>
                </a:gridCol>
                <a:gridCol w="318743">
                  <a:extLst>
                    <a:ext uri="{9D8B030D-6E8A-4147-A177-3AD203B41FA5}">
                      <a16:colId xmlns:a16="http://schemas.microsoft.com/office/drawing/2014/main" val="20003"/>
                    </a:ext>
                  </a:extLst>
                </a:gridCol>
                <a:gridCol w="307790">
                  <a:extLst>
                    <a:ext uri="{9D8B030D-6E8A-4147-A177-3AD203B41FA5}">
                      <a16:colId xmlns:a16="http://schemas.microsoft.com/office/drawing/2014/main" val="20004"/>
                    </a:ext>
                  </a:extLst>
                </a:gridCol>
                <a:gridCol w="270934">
                  <a:extLst>
                    <a:ext uri="{9D8B030D-6E8A-4147-A177-3AD203B41FA5}">
                      <a16:colId xmlns:a16="http://schemas.microsoft.com/office/drawing/2014/main" val="20005"/>
                    </a:ext>
                  </a:extLst>
                </a:gridCol>
                <a:gridCol w="287866">
                  <a:extLst>
                    <a:ext uri="{9D8B030D-6E8A-4147-A177-3AD203B41FA5}">
                      <a16:colId xmlns:a16="http://schemas.microsoft.com/office/drawing/2014/main" val="20006"/>
                    </a:ext>
                  </a:extLst>
                </a:gridCol>
                <a:gridCol w="330200">
                  <a:extLst>
                    <a:ext uri="{9D8B030D-6E8A-4147-A177-3AD203B41FA5}">
                      <a16:colId xmlns:a16="http://schemas.microsoft.com/office/drawing/2014/main" val="20007"/>
                    </a:ext>
                  </a:extLst>
                </a:gridCol>
                <a:gridCol w="355600">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321734">
                  <a:extLst>
                    <a:ext uri="{9D8B030D-6E8A-4147-A177-3AD203B41FA5}">
                      <a16:colId xmlns:a16="http://schemas.microsoft.com/office/drawing/2014/main" val="20010"/>
                    </a:ext>
                  </a:extLst>
                </a:gridCol>
                <a:gridCol w="355600">
                  <a:extLst>
                    <a:ext uri="{9D8B030D-6E8A-4147-A177-3AD203B41FA5}">
                      <a16:colId xmlns:a16="http://schemas.microsoft.com/office/drawing/2014/main" val="20011"/>
                    </a:ext>
                  </a:extLst>
                </a:gridCol>
                <a:gridCol w="313266">
                  <a:extLst>
                    <a:ext uri="{9D8B030D-6E8A-4147-A177-3AD203B41FA5}">
                      <a16:colId xmlns:a16="http://schemas.microsoft.com/office/drawing/2014/main" val="20012"/>
                    </a:ext>
                  </a:extLst>
                </a:gridCol>
                <a:gridCol w="313267">
                  <a:extLst>
                    <a:ext uri="{9D8B030D-6E8A-4147-A177-3AD203B41FA5}">
                      <a16:colId xmlns:a16="http://schemas.microsoft.com/office/drawing/2014/main" val="20013"/>
                    </a:ext>
                  </a:extLst>
                </a:gridCol>
                <a:gridCol w="287867">
                  <a:extLst>
                    <a:ext uri="{9D8B030D-6E8A-4147-A177-3AD203B41FA5}">
                      <a16:colId xmlns:a16="http://schemas.microsoft.com/office/drawing/2014/main" val="20014"/>
                    </a:ext>
                  </a:extLst>
                </a:gridCol>
                <a:gridCol w="347133">
                  <a:extLst>
                    <a:ext uri="{9D8B030D-6E8A-4147-A177-3AD203B41FA5}">
                      <a16:colId xmlns:a16="http://schemas.microsoft.com/office/drawing/2014/main" val="20015"/>
                    </a:ext>
                  </a:extLst>
                </a:gridCol>
                <a:gridCol w="338667">
                  <a:extLst>
                    <a:ext uri="{9D8B030D-6E8A-4147-A177-3AD203B41FA5}">
                      <a16:colId xmlns:a16="http://schemas.microsoft.com/office/drawing/2014/main" val="20016"/>
                    </a:ext>
                  </a:extLst>
                </a:gridCol>
                <a:gridCol w="355600">
                  <a:extLst>
                    <a:ext uri="{9D8B030D-6E8A-4147-A177-3AD203B41FA5}">
                      <a16:colId xmlns:a16="http://schemas.microsoft.com/office/drawing/2014/main" val="20017"/>
                    </a:ext>
                  </a:extLst>
                </a:gridCol>
                <a:gridCol w="330200">
                  <a:extLst>
                    <a:ext uri="{9D8B030D-6E8A-4147-A177-3AD203B41FA5}">
                      <a16:colId xmlns:a16="http://schemas.microsoft.com/office/drawing/2014/main" val="20018"/>
                    </a:ext>
                  </a:extLst>
                </a:gridCol>
                <a:gridCol w="338666">
                  <a:extLst>
                    <a:ext uri="{9D8B030D-6E8A-4147-A177-3AD203B41FA5}">
                      <a16:colId xmlns:a16="http://schemas.microsoft.com/office/drawing/2014/main" val="20019"/>
                    </a:ext>
                  </a:extLst>
                </a:gridCol>
                <a:gridCol w="372534">
                  <a:extLst>
                    <a:ext uri="{9D8B030D-6E8A-4147-A177-3AD203B41FA5}">
                      <a16:colId xmlns:a16="http://schemas.microsoft.com/office/drawing/2014/main" val="20020"/>
                    </a:ext>
                  </a:extLst>
                </a:gridCol>
                <a:gridCol w="347133">
                  <a:extLst>
                    <a:ext uri="{9D8B030D-6E8A-4147-A177-3AD203B41FA5}">
                      <a16:colId xmlns:a16="http://schemas.microsoft.com/office/drawing/2014/main" val="20021"/>
                    </a:ext>
                  </a:extLst>
                </a:gridCol>
                <a:gridCol w="330200">
                  <a:extLst>
                    <a:ext uri="{9D8B030D-6E8A-4147-A177-3AD203B41FA5}">
                      <a16:colId xmlns:a16="http://schemas.microsoft.com/office/drawing/2014/main" val="20022"/>
                    </a:ext>
                  </a:extLst>
                </a:gridCol>
                <a:gridCol w="279400">
                  <a:extLst>
                    <a:ext uri="{9D8B030D-6E8A-4147-A177-3AD203B41FA5}">
                      <a16:colId xmlns:a16="http://schemas.microsoft.com/office/drawing/2014/main" val="20023"/>
                    </a:ext>
                  </a:extLst>
                </a:gridCol>
                <a:gridCol w="389467">
                  <a:extLst>
                    <a:ext uri="{9D8B030D-6E8A-4147-A177-3AD203B41FA5}">
                      <a16:colId xmlns:a16="http://schemas.microsoft.com/office/drawing/2014/main" val="20024"/>
                    </a:ext>
                  </a:extLst>
                </a:gridCol>
                <a:gridCol w="321733">
                  <a:extLst>
                    <a:ext uri="{9D8B030D-6E8A-4147-A177-3AD203B41FA5}">
                      <a16:colId xmlns:a16="http://schemas.microsoft.com/office/drawing/2014/main" val="20025"/>
                    </a:ext>
                  </a:extLst>
                </a:gridCol>
                <a:gridCol w="287867">
                  <a:extLst>
                    <a:ext uri="{9D8B030D-6E8A-4147-A177-3AD203B41FA5}">
                      <a16:colId xmlns:a16="http://schemas.microsoft.com/office/drawing/2014/main" val="20026"/>
                    </a:ext>
                  </a:extLst>
                </a:gridCol>
                <a:gridCol w="304800">
                  <a:extLst>
                    <a:ext uri="{9D8B030D-6E8A-4147-A177-3AD203B41FA5}">
                      <a16:colId xmlns:a16="http://schemas.microsoft.com/office/drawing/2014/main" val="20027"/>
                    </a:ext>
                  </a:extLst>
                </a:gridCol>
                <a:gridCol w="279400">
                  <a:extLst>
                    <a:ext uri="{9D8B030D-6E8A-4147-A177-3AD203B41FA5}">
                      <a16:colId xmlns:a16="http://schemas.microsoft.com/office/drawing/2014/main" val="20028"/>
                    </a:ext>
                  </a:extLst>
                </a:gridCol>
                <a:gridCol w="330200">
                  <a:extLst>
                    <a:ext uri="{9D8B030D-6E8A-4147-A177-3AD203B41FA5}">
                      <a16:colId xmlns:a16="http://schemas.microsoft.com/office/drawing/2014/main" val="20029"/>
                    </a:ext>
                  </a:extLst>
                </a:gridCol>
                <a:gridCol w="390209">
                  <a:extLst>
                    <a:ext uri="{9D8B030D-6E8A-4147-A177-3AD203B41FA5}">
                      <a16:colId xmlns:a16="http://schemas.microsoft.com/office/drawing/2014/main" val="20030"/>
                    </a:ext>
                  </a:extLst>
                </a:gridCol>
              </a:tblGrid>
              <a:tr h="363258">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1400" dirty="0">
                          <a:solidFill>
                            <a:schemeClr val="tx1"/>
                          </a:solidFill>
                        </a:rPr>
                        <a:t>March</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1400" dirty="0">
                          <a:solidFill>
                            <a:schemeClr val="tx1"/>
                          </a:solidFill>
                        </a:rPr>
                        <a:t>April</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1400" dirty="0">
                          <a:solidFill>
                            <a:schemeClr val="tx1"/>
                          </a:solidFill>
                        </a:rPr>
                        <a:t>May</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1400" dirty="0">
                          <a:solidFill>
                            <a:schemeClr val="tx1"/>
                          </a:solidFill>
                        </a:rPr>
                        <a:t>June</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July</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1400" dirty="0">
                          <a:solidFill>
                            <a:schemeClr val="tx1"/>
                          </a:solidFill>
                        </a:rPr>
                        <a:t>August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1400" dirty="0">
                          <a:solidFill>
                            <a:schemeClr val="tx1"/>
                          </a:solidFill>
                        </a:rPr>
                        <a:t>September</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9740">
                <a:tc>
                  <a:txBody>
                    <a:bodyPr/>
                    <a:lstStyle/>
                    <a:p>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0" dirty="0"/>
                        <a:t>4-10</a:t>
                      </a:r>
                      <a:endParaRPr lang="ru-RU" sz="7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11-17</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18-24</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25-31</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0" dirty="0"/>
                        <a:t>1-7</a:t>
                      </a:r>
                      <a:endParaRPr lang="ru-RU" sz="7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8-14</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15-21</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22-28</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0" dirty="0"/>
                        <a:t>29-5</a:t>
                      </a:r>
                      <a:endParaRPr lang="ru-RU" sz="7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6-12</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13-19</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20-26</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27-2</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0" dirty="0"/>
                        <a:t>3-9</a:t>
                      </a:r>
                      <a:endParaRPr lang="ru-RU" sz="7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10-16</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17-23</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24-30</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0" dirty="0"/>
                        <a:t>1-7</a:t>
                      </a:r>
                      <a:endParaRPr lang="ru-RU" sz="7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8-14</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15-21</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22-28</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0" dirty="0"/>
                        <a:t>29-4</a:t>
                      </a:r>
                      <a:endParaRPr lang="ru-RU" sz="7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5-11</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12-18</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a:solidFill>
                            <a:schemeClr val="dk1"/>
                          </a:solidFill>
                          <a:latin typeface="+mn-lt"/>
                          <a:ea typeface="+mn-ea"/>
                          <a:cs typeface="+mn-cs"/>
                        </a:rPr>
                        <a:t>19-25</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26-1</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0" dirty="0"/>
                        <a:t>2-8</a:t>
                      </a:r>
                      <a:endParaRPr lang="ru-RU" sz="7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9-15</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16-22</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0" kern="1200" dirty="0">
                          <a:solidFill>
                            <a:schemeClr val="dk1"/>
                          </a:solidFill>
                          <a:latin typeface="+mn-lt"/>
                          <a:ea typeface="+mn-ea"/>
                          <a:cs typeface="+mn-cs"/>
                        </a:rPr>
                        <a:t>23-29</a:t>
                      </a:r>
                      <a:endParaRPr lang="ru-RU" sz="75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120">
                <a:tc>
                  <a:txBody>
                    <a:bodyPr/>
                    <a:lstStyle/>
                    <a:p>
                      <a:r>
                        <a:rPr lang="en-US" sz="1000" b="1" dirty="0"/>
                        <a:t>Comments are collected and posted on www.issai.org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0980">
                <a:tc>
                  <a:txBody>
                    <a:bodyPr/>
                    <a:lstStyle/>
                    <a:p>
                      <a:pPr marL="0" algn="l" defTabSz="914400" rtl="0" eaLnBrk="1" latinLnBrk="0" hangingPunct="1"/>
                      <a:r>
                        <a:rPr lang="en-US" sz="1000" b="1" kern="1200" dirty="0">
                          <a:solidFill>
                            <a:schemeClr val="dk1"/>
                          </a:solidFill>
                          <a:latin typeface="+mn-lt"/>
                          <a:ea typeface="+mn-ea"/>
                          <a:cs typeface="+mn-cs"/>
                        </a:rPr>
                        <a:t>Comments are </a:t>
                      </a:r>
                      <a:r>
                        <a:rPr lang="en-US" sz="1000" b="1" kern="1200" dirty="0" err="1">
                          <a:solidFill>
                            <a:schemeClr val="dk1"/>
                          </a:solidFill>
                          <a:latin typeface="+mn-lt"/>
                          <a:ea typeface="+mn-ea"/>
                          <a:cs typeface="+mn-cs"/>
                        </a:rPr>
                        <a:t>analysed</a:t>
                      </a:r>
                      <a:r>
                        <a:rPr lang="en-US" sz="1000" b="1" kern="1200" dirty="0">
                          <a:solidFill>
                            <a:schemeClr val="dk1"/>
                          </a:solidFill>
                          <a:latin typeface="+mn-lt"/>
                          <a:ea typeface="+mn-ea"/>
                          <a:cs typeface="+mn-cs"/>
                        </a:rPr>
                        <a:t> by the working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1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mn-lt"/>
                          <a:ea typeface="+mn-ea"/>
                          <a:cs typeface="+mn-cs"/>
                        </a:rPr>
                        <a:t>Considerations and draft Endorsement version to be forwarded to KSC that forwards them to FIPP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4320">
                <a:tc>
                  <a:txBody>
                    <a:bodyPr/>
                    <a:lstStyle/>
                    <a:p>
                      <a:pPr marL="0" algn="l" defTabSz="914400" rtl="0" eaLnBrk="1" latinLnBrk="0" hangingPunct="1"/>
                      <a:r>
                        <a:rPr lang="en-US" sz="900" b="1" kern="1200" dirty="0">
                          <a:solidFill>
                            <a:schemeClr val="dk1"/>
                          </a:solidFill>
                          <a:latin typeface="+mn-lt"/>
                          <a:ea typeface="+mn-ea"/>
                          <a:cs typeface="+mn-cs"/>
                        </a:rPr>
                        <a:t>FIPP 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81629">
                <a:tc>
                  <a:txBody>
                    <a:bodyPr/>
                    <a:lstStyle/>
                    <a:p>
                      <a:pPr lvl="0" defTabSz="914400"/>
                      <a:r>
                        <a:rPr lang="en-US" sz="900" b="1" dirty="0">
                          <a:solidFill>
                            <a:prstClr val="black"/>
                          </a:solidFill>
                        </a:rPr>
                        <a:t>Translation of the draft Endorsement 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Amendments to the draft Endorsement version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(if 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WG members correct translation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Approved endorsement version is displayed on www.issai.org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Approved endorsement version to be forwarded to KSC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Final endorsement at INCOSAI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sp>
        <p:nvSpPr>
          <p:cNvPr id="62" name="Прямоугольник 61">
            <a:extLst>
              <a:ext uri="{FF2B5EF4-FFF2-40B4-BE49-F238E27FC236}">
                <a16:creationId xmlns:a16="http://schemas.microsoft.com/office/drawing/2014/main" id="{70D271D5-D5CA-4078-8E79-75731540F0EB}"/>
              </a:ext>
            </a:extLst>
          </p:cNvPr>
          <p:cNvSpPr/>
          <p:nvPr/>
        </p:nvSpPr>
        <p:spPr>
          <a:xfrm>
            <a:off x="1303283" y="214956"/>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0" spc="-60" dirty="0">
                <a:solidFill>
                  <a:prstClr val="black"/>
                </a:solidFill>
                <a:latin typeface="Calibri"/>
              </a:rPr>
              <a:t>STEPS TO BE TAKEN</a:t>
            </a:r>
            <a:endParaRPr lang="ru-RU" sz="2600" b="1" kern="0" spc="-60" dirty="0">
              <a:solidFill>
                <a:prstClr val="black"/>
              </a:solidFill>
              <a:latin typeface="Calibri"/>
            </a:endParaRPr>
          </a:p>
        </p:txBody>
      </p:sp>
      <p:sp>
        <p:nvSpPr>
          <p:cNvPr id="71" name="TextBox 70"/>
          <p:cNvSpPr txBox="1"/>
          <p:nvPr/>
        </p:nvSpPr>
        <p:spPr>
          <a:xfrm>
            <a:off x="11484985" y="388643"/>
            <a:ext cx="418704" cy="369332"/>
          </a:xfrm>
          <a:prstGeom prst="rect">
            <a:avLst/>
          </a:prstGeom>
          <a:noFill/>
        </p:spPr>
        <p:txBody>
          <a:bodyPr wrap="none" rtlCol="0">
            <a:spAutoFit/>
          </a:bodyPr>
          <a:lstStyle/>
          <a:p>
            <a:r>
              <a:rPr lang="en-US" dirty="0">
                <a:solidFill>
                  <a:schemeClr val="bg1">
                    <a:lumMod val="50000"/>
                  </a:schemeClr>
                </a:solidFill>
              </a:rPr>
              <a:t>1</a:t>
            </a:r>
            <a:r>
              <a:rPr lang="ru-RU" dirty="0">
                <a:solidFill>
                  <a:schemeClr val="bg1">
                    <a:lumMod val="50000"/>
                  </a:schemeClr>
                </a:solidFill>
              </a:rPr>
              <a:t>7</a:t>
            </a:r>
          </a:p>
        </p:txBody>
      </p:sp>
      <p:grpSp>
        <p:nvGrpSpPr>
          <p:cNvPr id="75" name="Группа 74"/>
          <p:cNvGrpSpPr/>
          <p:nvPr/>
        </p:nvGrpSpPr>
        <p:grpSpPr>
          <a:xfrm>
            <a:off x="11806731" y="5392375"/>
            <a:ext cx="164439" cy="284958"/>
            <a:chOff x="11020425" y="6004382"/>
            <a:chExt cx="342900" cy="672643"/>
          </a:xfrm>
        </p:grpSpPr>
        <p:sp>
          <p:nvSpPr>
            <p:cNvPr id="76" name="Блок-схема: перфолента 75"/>
            <p:cNvSpPr/>
            <p:nvPr/>
          </p:nvSpPr>
          <p:spPr>
            <a:xfrm>
              <a:off x="11020425" y="6004382"/>
              <a:ext cx="342900" cy="405943"/>
            </a:xfrm>
            <a:prstGeom prst="flowChartPunchedTape">
              <a:avLst/>
            </a:prstGeom>
            <a:solidFill>
              <a:srgbClr val="DB39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7" name="Прямая соединительная линия 76"/>
            <p:cNvCxnSpPr>
              <a:stCxn id="76" idx="1"/>
            </p:cNvCxnSpPr>
            <p:nvPr/>
          </p:nvCxnSpPr>
          <p:spPr>
            <a:xfrm>
              <a:off x="11020425" y="6207354"/>
              <a:ext cx="0" cy="46967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8" name="Группа 77"/>
          <p:cNvGrpSpPr/>
          <p:nvPr/>
        </p:nvGrpSpPr>
        <p:grpSpPr>
          <a:xfrm>
            <a:off x="10819902" y="4515472"/>
            <a:ext cx="1375323" cy="535152"/>
            <a:chOff x="9563843" y="3727775"/>
            <a:chExt cx="1415532" cy="612648"/>
          </a:xfrm>
        </p:grpSpPr>
        <p:sp>
          <p:nvSpPr>
            <p:cNvPr id="79" name="Скругленная прямоугольная выноска 78"/>
            <p:cNvSpPr/>
            <p:nvPr/>
          </p:nvSpPr>
          <p:spPr>
            <a:xfrm>
              <a:off x="9563843" y="3727775"/>
              <a:ext cx="1415532" cy="612648"/>
            </a:xfrm>
            <a:prstGeom prst="wedgeRoundRectCallout">
              <a:avLst>
                <a:gd name="adj1" fmla="val 20716"/>
                <a:gd name="adj2" fmla="val 1243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p:cNvSpPr txBox="1"/>
            <p:nvPr/>
          </p:nvSpPr>
          <p:spPr>
            <a:xfrm>
              <a:off x="9679139" y="3805271"/>
              <a:ext cx="1184940" cy="430887"/>
            </a:xfrm>
            <a:prstGeom prst="rect">
              <a:avLst/>
            </a:prstGeom>
            <a:noFill/>
          </p:spPr>
          <p:txBody>
            <a:bodyPr wrap="none" rtlCol="0">
              <a:spAutoFit/>
            </a:bodyPr>
            <a:lstStyle/>
            <a:p>
              <a:pPr algn="ctr"/>
              <a:r>
                <a:rPr lang="en-US" sz="1100" b="1" dirty="0"/>
                <a:t>September 2019</a:t>
              </a:r>
              <a:r>
                <a:rPr lang="en-US" sz="1100" dirty="0"/>
                <a:t>,</a:t>
              </a:r>
            </a:p>
            <a:p>
              <a:pPr algn="ctr"/>
              <a:r>
                <a:rPr lang="en-US" sz="1100" dirty="0"/>
                <a:t>XXIII INCOSAI</a:t>
              </a:r>
              <a:endParaRPr lang="ru-RU" sz="1100" dirty="0"/>
            </a:p>
          </p:txBody>
        </p:sp>
      </p:grpSp>
      <p:sp>
        <p:nvSpPr>
          <p:cNvPr id="7" name="TextBox 6"/>
          <p:cNvSpPr txBox="1"/>
          <p:nvPr/>
        </p:nvSpPr>
        <p:spPr>
          <a:xfrm>
            <a:off x="3166515" y="1967997"/>
            <a:ext cx="1337750" cy="261610"/>
          </a:xfrm>
          <a:prstGeom prst="rect">
            <a:avLst/>
          </a:prstGeom>
          <a:noFill/>
        </p:spPr>
        <p:txBody>
          <a:bodyPr wrap="square" rtlCol="0">
            <a:spAutoFit/>
          </a:bodyPr>
          <a:lstStyle/>
          <a:p>
            <a:r>
              <a:rPr lang="en-US" sz="1100" dirty="0">
                <a:solidFill>
                  <a:schemeClr val="bg1"/>
                </a:solidFill>
              </a:rPr>
              <a:t>March 28 – April 19</a:t>
            </a:r>
            <a:endParaRPr lang="ru-RU" sz="1100" dirty="0">
              <a:solidFill>
                <a:schemeClr val="bg1"/>
              </a:solidFill>
            </a:endParaRPr>
          </a:p>
        </p:txBody>
      </p:sp>
      <p:sp>
        <p:nvSpPr>
          <p:cNvPr id="81" name="TextBox 80"/>
          <p:cNvSpPr txBox="1"/>
          <p:nvPr/>
        </p:nvSpPr>
        <p:spPr>
          <a:xfrm>
            <a:off x="4140175" y="2374579"/>
            <a:ext cx="1303867" cy="261610"/>
          </a:xfrm>
          <a:prstGeom prst="rect">
            <a:avLst/>
          </a:prstGeom>
          <a:noFill/>
        </p:spPr>
        <p:txBody>
          <a:bodyPr wrap="square" rtlCol="0">
            <a:spAutoFit/>
          </a:bodyPr>
          <a:lstStyle/>
          <a:p>
            <a:r>
              <a:rPr lang="en-US" sz="1100" dirty="0">
                <a:solidFill>
                  <a:schemeClr val="bg1"/>
                </a:solidFill>
              </a:rPr>
              <a:t>April 19 – May 10</a:t>
            </a:r>
            <a:endParaRPr lang="ru-RU" sz="1100" dirty="0">
              <a:solidFill>
                <a:schemeClr val="bg1"/>
              </a:solidFill>
            </a:endParaRPr>
          </a:p>
        </p:txBody>
      </p:sp>
      <p:sp>
        <p:nvSpPr>
          <p:cNvPr id="83" name="TextBox 82"/>
          <p:cNvSpPr txBox="1"/>
          <p:nvPr/>
        </p:nvSpPr>
        <p:spPr>
          <a:xfrm>
            <a:off x="5536414" y="2725965"/>
            <a:ext cx="762000" cy="600164"/>
          </a:xfrm>
          <a:prstGeom prst="rect">
            <a:avLst/>
          </a:prstGeom>
          <a:noFill/>
        </p:spPr>
        <p:txBody>
          <a:bodyPr wrap="square" rtlCol="0">
            <a:spAutoFit/>
          </a:bodyPr>
          <a:lstStyle/>
          <a:p>
            <a:pPr algn="ctr"/>
            <a:r>
              <a:rPr lang="en-US" sz="1100" dirty="0">
                <a:solidFill>
                  <a:schemeClr val="bg1"/>
                </a:solidFill>
              </a:rPr>
              <a:t>Not later than </a:t>
            </a:r>
          </a:p>
          <a:p>
            <a:pPr algn="ctr"/>
            <a:r>
              <a:rPr lang="en-US" sz="1100" dirty="0">
                <a:solidFill>
                  <a:schemeClr val="bg1"/>
                </a:solidFill>
              </a:rPr>
              <a:t>June 1</a:t>
            </a:r>
            <a:endParaRPr lang="ru-RU" sz="1100" dirty="0">
              <a:solidFill>
                <a:schemeClr val="bg1"/>
              </a:solidFill>
            </a:endParaRPr>
          </a:p>
        </p:txBody>
      </p:sp>
      <p:sp>
        <p:nvSpPr>
          <p:cNvPr id="28" name="5-конечная звезда 27"/>
          <p:cNvSpPr>
            <a:spLocks noChangeAspect="1"/>
          </p:cNvSpPr>
          <p:nvPr/>
        </p:nvSpPr>
        <p:spPr>
          <a:xfrm>
            <a:off x="4683566" y="250538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10" name="Группа 9"/>
          <p:cNvGrpSpPr/>
          <p:nvPr/>
        </p:nvGrpSpPr>
        <p:grpSpPr>
          <a:xfrm>
            <a:off x="3283451" y="3847182"/>
            <a:ext cx="1508657" cy="769441"/>
            <a:chOff x="3866203" y="3945028"/>
            <a:chExt cx="1508657" cy="769441"/>
          </a:xfrm>
        </p:grpSpPr>
        <p:sp>
          <p:nvSpPr>
            <p:cNvPr id="26" name="Скругленная прямоугольная выноска 25"/>
            <p:cNvSpPr/>
            <p:nvPr/>
          </p:nvSpPr>
          <p:spPr>
            <a:xfrm rot="10800000">
              <a:off x="3866204" y="3985468"/>
              <a:ext cx="1508656" cy="720534"/>
            </a:xfrm>
            <a:prstGeom prst="wedgeRoundRectCallout">
              <a:avLst>
                <a:gd name="adj1" fmla="val -45014"/>
                <a:gd name="adj2" fmla="val 2149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866203" y="3945028"/>
              <a:ext cx="1503735" cy="769441"/>
            </a:xfrm>
            <a:prstGeom prst="rect">
              <a:avLst/>
            </a:prstGeom>
            <a:noFill/>
          </p:spPr>
          <p:txBody>
            <a:bodyPr wrap="square" rtlCol="0">
              <a:spAutoFit/>
            </a:bodyPr>
            <a:lstStyle/>
            <a:p>
              <a:pPr algn="ctr"/>
              <a:r>
                <a:rPr lang="en-US" sz="1100" dirty="0"/>
                <a:t>Draft endorsement version will be disseminated among WG on KNI members </a:t>
              </a:r>
              <a:endParaRPr lang="ru-RU" sz="1100" dirty="0"/>
            </a:p>
          </p:txBody>
        </p:sp>
      </p:grpSp>
      <p:sp>
        <p:nvSpPr>
          <p:cNvPr id="32" name="5-конечная звезда 31"/>
          <p:cNvSpPr>
            <a:spLocks noChangeAspect="1"/>
          </p:cNvSpPr>
          <p:nvPr/>
        </p:nvSpPr>
        <p:spPr>
          <a:xfrm>
            <a:off x="5460976" y="3159810"/>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12" name="Группа 11"/>
          <p:cNvGrpSpPr/>
          <p:nvPr/>
        </p:nvGrpSpPr>
        <p:grpSpPr>
          <a:xfrm>
            <a:off x="5140924" y="4405429"/>
            <a:ext cx="1784131" cy="769441"/>
            <a:chOff x="5507709" y="4186396"/>
            <a:chExt cx="1784131" cy="769441"/>
          </a:xfrm>
        </p:grpSpPr>
        <p:sp>
          <p:nvSpPr>
            <p:cNvPr id="34" name="Скругленная прямоугольная выноска 33"/>
            <p:cNvSpPr/>
            <p:nvPr/>
          </p:nvSpPr>
          <p:spPr>
            <a:xfrm rot="10800000">
              <a:off x="5579534" y="4202414"/>
              <a:ext cx="1651000" cy="720534"/>
            </a:xfrm>
            <a:prstGeom prst="wedgeRoundRectCallout">
              <a:avLst>
                <a:gd name="adj1" fmla="val 29916"/>
                <a:gd name="adj2" fmla="val 1937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507709" y="4186396"/>
              <a:ext cx="1784131" cy="769441"/>
            </a:xfrm>
            <a:prstGeom prst="rect">
              <a:avLst/>
            </a:prstGeom>
          </p:spPr>
          <p:txBody>
            <a:bodyPr wrap="square">
              <a:spAutoFit/>
            </a:bodyPr>
            <a:lstStyle/>
            <a:p>
              <a:pPr algn="ctr" defTabSz="914400"/>
              <a:r>
                <a:rPr lang="en-US" sz="1100" dirty="0">
                  <a:solidFill>
                    <a:schemeClr val="dk1"/>
                  </a:solidFill>
                </a:rPr>
                <a:t>Considerations and draft Endorsement version </a:t>
              </a:r>
            </a:p>
            <a:p>
              <a:pPr algn="ctr" defTabSz="914400"/>
              <a:r>
                <a:rPr lang="en-US" sz="1100" dirty="0">
                  <a:solidFill>
                    <a:schemeClr val="dk1"/>
                  </a:solidFill>
                </a:rPr>
                <a:t>to be forwarded to the FIPP Liaison Officer</a:t>
              </a:r>
            </a:p>
          </p:txBody>
        </p:sp>
      </p:grpSp>
      <p:sp>
        <p:nvSpPr>
          <p:cNvPr id="38" name="5-конечная звезда 37"/>
          <p:cNvSpPr>
            <a:spLocks noChangeAspect="1"/>
          </p:cNvSpPr>
          <p:nvPr/>
        </p:nvSpPr>
        <p:spPr>
          <a:xfrm>
            <a:off x="7464723" y="3423478"/>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15" name="Группа 14"/>
          <p:cNvGrpSpPr/>
          <p:nvPr/>
        </p:nvGrpSpPr>
        <p:grpSpPr>
          <a:xfrm>
            <a:off x="7677927" y="2319168"/>
            <a:ext cx="1286145" cy="556608"/>
            <a:chOff x="8281187" y="2384062"/>
            <a:chExt cx="1400175" cy="628223"/>
          </a:xfrm>
        </p:grpSpPr>
        <p:sp>
          <p:nvSpPr>
            <p:cNvPr id="73" name="Скругленная прямоугольная выноска 72"/>
            <p:cNvSpPr/>
            <p:nvPr/>
          </p:nvSpPr>
          <p:spPr>
            <a:xfrm>
              <a:off x="8281187" y="2384062"/>
              <a:ext cx="1400175" cy="628223"/>
            </a:xfrm>
            <a:prstGeom prst="wedgeRoundRectCallout">
              <a:avLst>
                <a:gd name="adj1" fmla="val -51514"/>
                <a:gd name="adj2" fmla="val 1646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4" name="Прямоугольник 13"/>
            <p:cNvSpPr/>
            <p:nvPr/>
          </p:nvSpPr>
          <p:spPr>
            <a:xfrm>
              <a:off x="8295473" y="2465235"/>
              <a:ext cx="1371600" cy="430888"/>
            </a:xfrm>
            <a:prstGeom prst="rect">
              <a:avLst/>
            </a:prstGeom>
          </p:spPr>
          <p:txBody>
            <a:bodyPr wrap="square">
              <a:spAutoFit/>
            </a:bodyPr>
            <a:lstStyle/>
            <a:p>
              <a:pPr algn="ctr"/>
              <a:r>
                <a:rPr lang="en-GB" sz="1100" b="1" dirty="0"/>
                <a:t>June 25-28, 2019</a:t>
              </a:r>
              <a:r>
                <a:rPr lang="en-GB" sz="1100" dirty="0"/>
                <a:t>,</a:t>
              </a:r>
            </a:p>
            <a:p>
              <a:pPr algn="ctr"/>
              <a:r>
                <a:rPr lang="en-GB" sz="1100" dirty="0"/>
                <a:t>FIPP meeting </a:t>
              </a:r>
            </a:p>
          </p:txBody>
        </p:sp>
      </p:grpSp>
      <p:sp>
        <p:nvSpPr>
          <p:cNvPr id="41" name="5-конечная звезда 40"/>
          <p:cNvSpPr>
            <a:spLocks noChangeAspect="1"/>
          </p:cNvSpPr>
          <p:nvPr/>
        </p:nvSpPr>
        <p:spPr>
          <a:xfrm>
            <a:off x="9491893" y="4946763"/>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42" name="Группа 41"/>
          <p:cNvGrpSpPr/>
          <p:nvPr/>
        </p:nvGrpSpPr>
        <p:grpSpPr>
          <a:xfrm>
            <a:off x="9491893" y="3972668"/>
            <a:ext cx="1287801" cy="430777"/>
            <a:chOff x="8058087" y="2367230"/>
            <a:chExt cx="1401978" cy="628223"/>
          </a:xfrm>
        </p:grpSpPr>
        <p:sp>
          <p:nvSpPr>
            <p:cNvPr id="43" name="Скругленная прямоугольная выноска 42"/>
            <p:cNvSpPr/>
            <p:nvPr/>
          </p:nvSpPr>
          <p:spPr>
            <a:xfrm>
              <a:off x="8058087" y="2367230"/>
              <a:ext cx="1400175" cy="628223"/>
            </a:xfrm>
            <a:prstGeom prst="wedgeRoundRectCallout">
              <a:avLst>
                <a:gd name="adj1" fmla="val -37031"/>
                <a:gd name="adj2" fmla="val 18041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44" name="Прямоугольник 43"/>
            <p:cNvSpPr/>
            <p:nvPr/>
          </p:nvSpPr>
          <p:spPr>
            <a:xfrm>
              <a:off x="8088465" y="2509009"/>
              <a:ext cx="1371600" cy="381519"/>
            </a:xfrm>
            <a:prstGeom prst="rect">
              <a:avLst/>
            </a:prstGeom>
          </p:spPr>
          <p:txBody>
            <a:bodyPr wrap="square">
              <a:spAutoFit/>
            </a:bodyPr>
            <a:lstStyle/>
            <a:p>
              <a:pPr algn="ctr"/>
              <a:r>
                <a:rPr lang="en-GB" sz="1100" b="1" dirty="0"/>
                <a:t>August 5, 2019</a:t>
              </a:r>
              <a:endParaRPr lang="en-GB" sz="1100" dirty="0"/>
            </a:p>
          </p:txBody>
        </p:sp>
      </p:grpSp>
      <p:sp>
        <p:nvSpPr>
          <p:cNvPr id="46" name="5-конечная звезда 45"/>
          <p:cNvSpPr>
            <a:spLocks noChangeAspect="1"/>
          </p:cNvSpPr>
          <p:nvPr/>
        </p:nvSpPr>
        <p:spPr>
          <a:xfrm>
            <a:off x="9485836" y="5383977"/>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16" name="Группа 15"/>
          <p:cNvGrpSpPr/>
          <p:nvPr/>
        </p:nvGrpSpPr>
        <p:grpSpPr>
          <a:xfrm>
            <a:off x="7757349" y="5783519"/>
            <a:ext cx="1508656" cy="360267"/>
            <a:chOff x="8461639" y="6169187"/>
            <a:chExt cx="1508656" cy="360267"/>
          </a:xfrm>
        </p:grpSpPr>
        <p:sp>
          <p:nvSpPr>
            <p:cNvPr id="45" name="Скругленная прямоугольная выноска 44"/>
            <p:cNvSpPr/>
            <p:nvPr/>
          </p:nvSpPr>
          <p:spPr>
            <a:xfrm rot="10800000">
              <a:off x="8461639" y="6169187"/>
              <a:ext cx="1508656" cy="360267"/>
            </a:xfrm>
            <a:prstGeom prst="wedgeRoundRectCallout">
              <a:avLst>
                <a:gd name="adj1" fmla="val -56799"/>
                <a:gd name="adj2" fmla="val 10916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8586018" y="6248086"/>
              <a:ext cx="1259897" cy="261610"/>
            </a:xfrm>
            <a:prstGeom prst="rect">
              <a:avLst/>
            </a:prstGeom>
          </p:spPr>
          <p:txBody>
            <a:bodyPr wrap="square">
              <a:spAutoFit/>
            </a:bodyPr>
            <a:lstStyle/>
            <a:p>
              <a:pPr algn="ctr"/>
              <a:r>
                <a:rPr lang="en-GB" sz="1100" b="1" dirty="0"/>
                <a:t>August 9, 2019</a:t>
              </a:r>
              <a:endParaRPr lang="en-GB" sz="1100" dirty="0"/>
            </a:p>
          </p:txBody>
        </p:sp>
      </p:grpSp>
    </p:spTree>
    <p:extLst>
      <p:ext uri="{BB962C8B-B14F-4D97-AF65-F5344CB8AC3E}">
        <p14:creationId xmlns:p14="http://schemas.microsoft.com/office/powerpoint/2010/main" val="372204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5" name="Группа 4"/>
          <p:cNvGrpSpPr/>
          <p:nvPr/>
        </p:nvGrpSpPr>
        <p:grpSpPr>
          <a:xfrm>
            <a:off x="0" y="218776"/>
            <a:ext cx="12192000" cy="874304"/>
            <a:chOff x="0" y="218776"/>
            <a:chExt cx="12192000" cy="874304"/>
          </a:xfrm>
        </p:grpSpPr>
        <p:grpSp>
          <p:nvGrpSpPr>
            <p:cNvPr id="6" name="Группа 5"/>
            <p:cNvGrpSpPr/>
            <p:nvPr/>
          </p:nvGrpSpPr>
          <p:grpSpPr>
            <a:xfrm>
              <a:off x="443542" y="218776"/>
              <a:ext cx="11527628" cy="689884"/>
              <a:chOff x="443542" y="218776"/>
              <a:chExt cx="11527628" cy="689884"/>
            </a:xfrm>
          </p:grpSpPr>
          <p:pic>
            <p:nvPicPr>
              <p:cNvPr id="8" name="Рисунок 7">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9" name="Рисунок 8">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7" name="Прямая соединительная линия 6">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a16="http://schemas.microsoft.com/office/drawing/2014/main" id="{58D60941-22C5-4DB7-BE22-8B2D1374358B}"/>
              </a:ext>
            </a:extLst>
          </p:cNvPr>
          <p:cNvSpPr/>
          <p:nvPr/>
        </p:nvSpPr>
        <p:spPr>
          <a:xfrm>
            <a:off x="1303283" y="237760"/>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0" spc="-60" dirty="0">
                <a:solidFill>
                  <a:prstClr val="black"/>
                </a:solidFill>
                <a:latin typeface="Calibri"/>
              </a:rPr>
              <a:t>PRESENTATION PLAN </a:t>
            </a:r>
            <a:endParaRPr lang="ru-RU" sz="2600" b="1" kern="0" spc="-60" dirty="0">
              <a:solidFill>
                <a:prstClr val="black"/>
              </a:solidFill>
              <a:latin typeface="Calibri"/>
            </a:endParaRPr>
          </a:p>
        </p:txBody>
      </p:sp>
      <p:grpSp>
        <p:nvGrpSpPr>
          <p:cNvPr id="52" name="Группа 51"/>
          <p:cNvGrpSpPr/>
          <p:nvPr/>
        </p:nvGrpSpPr>
        <p:grpSpPr>
          <a:xfrm>
            <a:off x="0" y="228367"/>
            <a:ext cx="12192000" cy="874304"/>
            <a:chOff x="0" y="218776"/>
            <a:chExt cx="12192000" cy="874304"/>
          </a:xfrm>
        </p:grpSpPr>
        <p:grpSp>
          <p:nvGrpSpPr>
            <p:cNvPr id="53" name="Группа 52"/>
            <p:cNvGrpSpPr/>
            <p:nvPr/>
          </p:nvGrpSpPr>
          <p:grpSpPr>
            <a:xfrm>
              <a:off x="443542" y="218776"/>
              <a:ext cx="11527628" cy="689884"/>
              <a:chOff x="443542" y="218776"/>
              <a:chExt cx="11527628" cy="689884"/>
            </a:xfrm>
          </p:grpSpPr>
          <p:pic>
            <p:nvPicPr>
              <p:cNvPr id="55" name="Рисунок 5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56" name="Рисунок 5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54" name="Прямая соединительная линия 5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2</a:t>
            </a:r>
            <a:endParaRPr lang="ru-RU" dirty="0">
              <a:solidFill>
                <a:schemeClr val="bg1">
                  <a:lumMod val="50000"/>
                </a:schemeClr>
              </a:solidFill>
            </a:endParaRPr>
          </a:p>
        </p:txBody>
      </p:sp>
      <p:sp>
        <p:nvSpPr>
          <p:cNvPr id="15" name="Прямоугольник 14"/>
          <p:cNvSpPr/>
          <p:nvPr/>
        </p:nvSpPr>
        <p:spPr>
          <a:xfrm>
            <a:off x="2198633" y="2342178"/>
            <a:ext cx="8058150" cy="165391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lnSpc>
                <a:spcPct val="115000"/>
              </a:lnSpc>
              <a:spcAft>
                <a:spcPts val="0"/>
              </a:spcAft>
              <a:buFont typeface="Symbol"/>
              <a:buChar char=""/>
              <a:tabLst>
                <a:tab pos="201295" algn="l"/>
              </a:tabLst>
            </a:pPr>
            <a:r>
              <a:rPr lang="en-US" sz="3000" dirty="0">
                <a:solidFill>
                  <a:prstClr val="black">
                    <a:lumMod val="75000"/>
                    <a:lumOff val="25000"/>
                  </a:prstClr>
                </a:solidFill>
              </a:rPr>
              <a:t>Project report and current status</a:t>
            </a:r>
          </a:p>
          <a:p>
            <a:pPr marL="342900" indent="-342900" algn="just">
              <a:lnSpc>
                <a:spcPct val="115000"/>
              </a:lnSpc>
              <a:spcAft>
                <a:spcPts val="0"/>
              </a:spcAft>
              <a:buFont typeface="Symbol"/>
              <a:buChar char=""/>
              <a:tabLst>
                <a:tab pos="201295" algn="l"/>
              </a:tabLst>
            </a:pPr>
            <a:r>
              <a:rPr lang="en-US" sz="3000" dirty="0">
                <a:solidFill>
                  <a:prstClr val="black">
                    <a:lumMod val="75000"/>
                    <a:lumOff val="25000"/>
                  </a:prstClr>
                </a:solidFill>
              </a:rPr>
              <a:t>Key points of the Exposure draft</a:t>
            </a:r>
          </a:p>
          <a:p>
            <a:pPr marL="342900" indent="-342900" algn="just">
              <a:lnSpc>
                <a:spcPct val="115000"/>
              </a:lnSpc>
              <a:spcAft>
                <a:spcPts val="0"/>
              </a:spcAft>
              <a:buFont typeface="Symbol"/>
              <a:buChar char=""/>
              <a:tabLst>
                <a:tab pos="201295" algn="l"/>
              </a:tabLst>
            </a:pPr>
            <a:r>
              <a:rPr lang="en-US" sz="3000" dirty="0">
                <a:solidFill>
                  <a:prstClr val="black">
                    <a:lumMod val="75000"/>
                    <a:lumOff val="25000"/>
                  </a:prstClr>
                </a:solidFill>
              </a:rPr>
              <a:t>Steps to be taken</a:t>
            </a:r>
            <a:endParaRPr lang="ru-RU" sz="3000" dirty="0">
              <a:solidFill>
                <a:prstClr val="black">
                  <a:lumMod val="75000"/>
                  <a:lumOff val="25000"/>
                </a:prstClr>
              </a:solidFill>
            </a:endParaRPr>
          </a:p>
        </p:txBody>
      </p:sp>
    </p:spTree>
    <p:extLst>
      <p:ext uri="{BB962C8B-B14F-4D97-AF65-F5344CB8AC3E}">
        <p14:creationId xmlns:p14="http://schemas.microsoft.com/office/powerpoint/2010/main" val="307473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1CEF5B3B-F0CC-4DB1-9023-6C3AE41C9FD8}"/>
              </a:ext>
            </a:extLst>
          </p:cNvPr>
          <p:cNvGrpSpPr/>
          <p:nvPr/>
        </p:nvGrpSpPr>
        <p:grpSpPr>
          <a:xfrm>
            <a:off x="0" y="218776"/>
            <a:ext cx="12192000" cy="874304"/>
            <a:chOff x="0" y="218776"/>
            <a:chExt cx="12192000" cy="874304"/>
          </a:xfrm>
        </p:grpSpPr>
        <p:grpSp>
          <p:nvGrpSpPr>
            <p:cNvPr id="3" name="Группа 2">
              <a:extLst>
                <a:ext uri="{FF2B5EF4-FFF2-40B4-BE49-F238E27FC236}">
                  <a16:creationId xmlns:a16="http://schemas.microsoft.com/office/drawing/2014/main" id="{6FC97BA0-90EB-4757-BF00-C7D04708A523}"/>
                </a:ext>
              </a:extLst>
            </p:cNvPr>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D36B42A5-CED0-4863-9D30-FCE82F5C7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084FE137-982E-4E6A-A49D-519A6A201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87A968DB-A28F-411A-AC92-8C71603C717D}"/>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457325" y="1895475"/>
            <a:ext cx="184731" cy="369332"/>
          </a:xfrm>
          <a:prstGeom prst="rect">
            <a:avLst/>
          </a:prstGeom>
          <a:noFill/>
        </p:spPr>
        <p:txBody>
          <a:bodyPr wrap="none" rtlCol="0">
            <a:spAutoFit/>
          </a:bodyPr>
          <a:lstStyle/>
          <a:p>
            <a:endParaRPr lang="ru-RU" dirty="0"/>
          </a:p>
        </p:txBody>
      </p:sp>
      <p:sp>
        <p:nvSpPr>
          <p:cNvPr id="8" name="Прямоугольник 7"/>
          <p:cNvSpPr/>
          <p:nvPr/>
        </p:nvSpPr>
        <p:spPr>
          <a:xfrm>
            <a:off x="443542" y="1249822"/>
            <a:ext cx="11748457" cy="5262979"/>
          </a:xfrm>
          <a:prstGeom prst="rect">
            <a:avLst/>
          </a:prstGeom>
          <a:noFill/>
        </p:spPr>
        <p:txBody>
          <a:bodyPr wrap="square">
            <a:spAutoFit/>
          </a:bodyPr>
          <a:lstStyle/>
          <a:p>
            <a:pPr algn="ctr"/>
            <a:endParaRPr lang="en-US" sz="1600" b="1" dirty="0"/>
          </a:p>
          <a:p>
            <a:pPr marL="285750" indent="-285750" algn="just">
              <a:buClr>
                <a:schemeClr val="accent6">
                  <a:lumMod val="75000"/>
                </a:schemeClr>
              </a:buClr>
              <a:buFont typeface="Wingdings" pitchFamily="2" charset="2"/>
              <a:buChar char="ü"/>
            </a:pPr>
            <a:r>
              <a:rPr lang="en-US" sz="1600" dirty="0"/>
              <a:t>In accordance with the Due Process for the INTOSAI Framework of Professional Pronouncements the draft guidance </a:t>
            </a:r>
            <a:r>
              <a:rPr lang="en-US" sz="1600" b="1" dirty="0"/>
              <a:t>would be communicated </a:t>
            </a:r>
            <a:r>
              <a:rPr lang="en-US" sz="1600" dirty="0"/>
              <a:t>to the auditors society. </a:t>
            </a:r>
          </a:p>
          <a:p>
            <a:pPr marL="285750" indent="-285750" algn="just">
              <a:buClr>
                <a:schemeClr val="accent6">
                  <a:lumMod val="75000"/>
                </a:schemeClr>
              </a:buClr>
              <a:buFont typeface="Wingdings" pitchFamily="2" charset="2"/>
              <a:buChar char="ü"/>
            </a:pPr>
            <a:endParaRPr lang="en-US" sz="1600" dirty="0"/>
          </a:p>
          <a:p>
            <a:pPr marL="285750" indent="-285750" algn="just">
              <a:buClr>
                <a:schemeClr val="accent6">
                  <a:lumMod val="75000"/>
                </a:schemeClr>
              </a:buClr>
              <a:buFont typeface="Wingdings" pitchFamily="2" charset="2"/>
              <a:buChar char="ü"/>
            </a:pPr>
            <a:r>
              <a:rPr lang="en-US" sz="1600" dirty="0"/>
              <a:t>while drafting a guidance a due attention would be given to </a:t>
            </a:r>
            <a:r>
              <a:rPr lang="en-US" sz="1600" b="1" dirty="0"/>
              <a:t>ensure its alignment with basic concepts and principles outlined </a:t>
            </a:r>
            <a:r>
              <a:rPr lang="en-US" sz="1600" dirty="0"/>
              <a:t>in Fundamental principles of public sector auditing (ISSAI 100) and Fundamental principles of performance auditing (ISSAI 300) as well as the other Key INTOSAI pronouncements;</a:t>
            </a:r>
          </a:p>
          <a:p>
            <a:pPr marL="285750" indent="-285750" algn="just">
              <a:buClr>
                <a:schemeClr val="accent6">
                  <a:lumMod val="75000"/>
                </a:schemeClr>
              </a:buClr>
              <a:buFont typeface="Wingdings" pitchFamily="2" charset="2"/>
              <a:buChar char="ü"/>
            </a:pPr>
            <a:endParaRPr lang="en-US" sz="1600" dirty="0"/>
          </a:p>
          <a:p>
            <a:pPr marL="285750" indent="-285750" algn="just">
              <a:buClr>
                <a:schemeClr val="accent6">
                  <a:lumMod val="75000"/>
                </a:schemeClr>
              </a:buClr>
              <a:buFont typeface="Wingdings" pitchFamily="2" charset="2"/>
              <a:buChar char="ü"/>
            </a:pPr>
            <a:r>
              <a:rPr lang="en-US" sz="1600" dirty="0"/>
              <a:t>while drafting the guidance the WGKNI would </a:t>
            </a:r>
            <a:r>
              <a:rPr lang="en-US" sz="1600" b="1" dirty="0"/>
              <a:t>seek advice and expertise of other INTOSAI working group</a:t>
            </a:r>
            <a:r>
              <a:rPr lang="en-US" sz="1600" dirty="0"/>
              <a:t> working in adjacent fields such as the Subcommittee on Performance auditing or the INTOSAI Working Group on </a:t>
            </a:r>
            <a:r>
              <a:rPr lang="en-US" sz="1600" dirty="0" err="1"/>
              <a:t>Programme</a:t>
            </a:r>
            <a:r>
              <a:rPr lang="en-US" sz="1600" dirty="0"/>
              <a:t> Evaluation, Expert group on SDGs, and INTOSAI Working Group on Big Data;</a:t>
            </a:r>
            <a:endParaRPr lang="ru-RU" sz="1600" dirty="0"/>
          </a:p>
          <a:p>
            <a:pPr algn="just">
              <a:buClr>
                <a:schemeClr val="accent6">
                  <a:lumMod val="75000"/>
                </a:schemeClr>
              </a:buClr>
            </a:pPr>
            <a:endParaRPr lang="ru-RU" sz="1600" b="1" dirty="0">
              <a:solidFill>
                <a:srgbClr val="FF0000"/>
              </a:solidFill>
            </a:endParaRPr>
          </a:p>
          <a:p>
            <a:pPr marL="271463" indent="-271463" algn="just">
              <a:buClr>
                <a:schemeClr val="accent6">
                  <a:lumMod val="75000"/>
                </a:schemeClr>
              </a:buClr>
            </a:pPr>
            <a:r>
              <a:rPr lang="ru-RU" sz="1600" b="1" dirty="0">
                <a:solidFill>
                  <a:srgbClr val="FF0000"/>
                </a:solidFill>
              </a:rPr>
              <a:t>?</a:t>
            </a:r>
            <a:r>
              <a:rPr lang="ru-RU" sz="1600" dirty="0"/>
              <a:t>    </a:t>
            </a:r>
            <a:r>
              <a:rPr lang="en-US" sz="1600" dirty="0"/>
              <a:t>while drafting the guidance the WGKNI would </a:t>
            </a:r>
            <a:r>
              <a:rPr lang="en-US" sz="1600" b="1" dirty="0"/>
              <a:t>seek technical advice and expertise </a:t>
            </a:r>
            <a:r>
              <a:rPr lang="en-US" sz="1600" dirty="0"/>
              <a:t>from the leading international organizations working </a:t>
            </a:r>
            <a:r>
              <a:rPr lang="ru-RU" sz="1600" dirty="0"/>
              <a:t>  </a:t>
            </a:r>
            <a:r>
              <a:rPr lang="en-US" sz="1600" dirty="0"/>
              <a:t>in the field of measuring progress of societies and peoples well-being such as the UN and the OECD;</a:t>
            </a:r>
            <a:endParaRPr lang="ru-RU" sz="1600" dirty="0"/>
          </a:p>
          <a:p>
            <a:pPr algn="just"/>
            <a:endParaRPr lang="en-US" sz="1600" dirty="0"/>
          </a:p>
          <a:p>
            <a:pPr marL="271463" indent="-271463" algn="just">
              <a:buClr>
                <a:schemeClr val="accent6">
                  <a:lumMod val="75000"/>
                </a:schemeClr>
              </a:buClr>
            </a:pPr>
            <a:r>
              <a:rPr lang="ru-RU" sz="1600" b="1" dirty="0">
                <a:solidFill>
                  <a:srgbClr val="FF0000"/>
                </a:solidFill>
              </a:rPr>
              <a:t>?    </a:t>
            </a:r>
            <a:r>
              <a:rPr lang="en-US" sz="1600" dirty="0"/>
              <a:t>in order to ensure universal applicability </a:t>
            </a:r>
            <a:r>
              <a:rPr lang="en-US" sz="1600" b="1" dirty="0"/>
              <a:t>the draft guidance is to be tested by the members of WGKNI with different national settings </a:t>
            </a:r>
            <a:r>
              <a:rPr lang="en-US" sz="1600" dirty="0"/>
              <a:t>in relevant audit engagements. The exact timing and scope of such audit </a:t>
            </a:r>
            <a:r>
              <a:rPr lang="en-US" sz="1600" dirty="0" err="1"/>
              <a:t>enagagements</a:t>
            </a:r>
            <a:r>
              <a:rPr lang="en-US" sz="1600" dirty="0"/>
              <a:t> are expected to be agreed upon during the 11th meeting of WGKNI in April 2018 in Rome, Italy;</a:t>
            </a:r>
            <a:endParaRPr lang="ru-RU" sz="1600" dirty="0"/>
          </a:p>
          <a:p>
            <a:pPr marL="271463" indent="-271463" algn="just">
              <a:buClr>
                <a:schemeClr val="accent6">
                  <a:lumMod val="75000"/>
                </a:schemeClr>
              </a:buClr>
            </a:pPr>
            <a:endParaRPr lang="en-US" sz="1600" dirty="0"/>
          </a:p>
          <a:p>
            <a:pPr marL="285750" indent="-285750" algn="just">
              <a:buClr>
                <a:schemeClr val="accent6">
                  <a:lumMod val="75000"/>
                </a:schemeClr>
              </a:buClr>
              <a:buFont typeface="Wingdings" pitchFamily="2" charset="2"/>
              <a:buChar char="ü"/>
            </a:pPr>
            <a:r>
              <a:rPr lang="en-US" sz="1600" dirty="0"/>
              <a:t>the WGKNI would </a:t>
            </a:r>
            <a:r>
              <a:rPr lang="en-US" sz="1600" b="1" dirty="0"/>
              <a:t>communicate with INTOSAI committees</a:t>
            </a:r>
            <a:r>
              <a:rPr lang="en-US" sz="1600" dirty="0"/>
              <a:t>, in particular with the Knowledge Sharing Committee, the key stages of the guidance development in accordance with the Due Process for the INTOSAI Framework of Professional Pronouncements.</a:t>
            </a:r>
          </a:p>
        </p:txBody>
      </p:sp>
      <p:sp>
        <p:nvSpPr>
          <p:cNvPr id="14" name="TextBox 13"/>
          <p:cNvSpPr txBox="1"/>
          <p:nvPr/>
        </p:nvSpPr>
        <p:spPr>
          <a:xfrm>
            <a:off x="11468051" y="388643"/>
            <a:ext cx="418704" cy="369332"/>
          </a:xfrm>
          <a:prstGeom prst="rect">
            <a:avLst/>
          </a:prstGeom>
          <a:noFill/>
        </p:spPr>
        <p:txBody>
          <a:bodyPr wrap="none" rtlCol="0">
            <a:spAutoFit/>
          </a:bodyPr>
          <a:lstStyle/>
          <a:p>
            <a:r>
              <a:rPr lang="ru-RU" dirty="0">
                <a:solidFill>
                  <a:schemeClr val="bg1">
                    <a:lumMod val="50000"/>
                  </a:schemeClr>
                </a:solidFill>
              </a:rPr>
              <a:t>1</a:t>
            </a:r>
            <a:r>
              <a:rPr lang="en-US" dirty="0">
                <a:solidFill>
                  <a:schemeClr val="bg1">
                    <a:lumMod val="50000"/>
                  </a:schemeClr>
                </a:solidFill>
              </a:rPr>
              <a:t>9</a:t>
            </a:r>
            <a:endParaRPr lang="ru-RU" dirty="0">
              <a:solidFill>
                <a:schemeClr val="bg1">
                  <a:lumMod val="50000"/>
                </a:schemeClr>
              </a:solidFill>
            </a:endParaRPr>
          </a:p>
        </p:txBody>
      </p:sp>
      <p:sp>
        <p:nvSpPr>
          <p:cNvPr id="9" name="Прямоугольник 8">
            <a:extLst>
              <a:ext uri="{FF2B5EF4-FFF2-40B4-BE49-F238E27FC236}">
                <a16:creationId xmlns:a16="http://schemas.microsoft.com/office/drawing/2014/main" id="{D38863C1-E2D0-42FA-8FCF-B670DB0E4934}"/>
              </a:ext>
            </a:extLst>
          </p:cNvPr>
          <p:cNvSpPr/>
          <p:nvPr/>
        </p:nvSpPr>
        <p:spPr>
          <a:xfrm>
            <a:off x="1642056" y="290008"/>
            <a:ext cx="9649150" cy="461665"/>
          </a:xfrm>
          <a:prstGeom prst="rect">
            <a:avLst/>
          </a:prstGeom>
        </p:spPr>
        <p:txBody>
          <a:bodyPr wrap="square">
            <a:spAutoFit/>
          </a:bodyPr>
          <a:lstStyle/>
          <a:p>
            <a:r>
              <a:rPr lang="en-US" sz="2400" b="1" dirty="0"/>
              <a:t>Quality assurance procedures to be followed according to project proposal</a:t>
            </a:r>
          </a:p>
        </p:txBody>
      </p:sp>
    </p:spTree>
    <p:extLst>
      <p:ext uri="{BB962C8B-B14F-4D97-AF65-F5344CB8AC3E}">
        <p14:creationId xmlns:p14="http://schemas.microsoft.com/office/powerpoint/2010/main" val="380053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1CEF5B3B-F0CC-4DB1-9023-6C3AE41C9FD8}"/>
              </a:ext>
            </a:extLst>
          </p:cNvPr>
          <p:cNvGrpSpPr/>
          <p:nvPr/>
        </p:nvGrpSpPr>
        <p:grpSpPr>
          <a:xfrm>
            <a:off x="0" y="218776"/>
            <a:ext cx="12192000" cy="874304"/>
            <a:chOff x="0" y="218776"/>
            <a:chExt cx="12192000" cy="874304"/>
          </a:xfrm>
        </p:grpSpPr>
        <p:grpSp>
          <p:nvGrpSpPr>
            <p:cNvPr id="3" name="Группа 2">
              <a:extLst>
                <a:ext uri="{FF2B5EF4-FFF2-40B4-BE49-F238E27FC236}">
                  <a16:creationId xmlns:a16="http://schemas.microsoft.com/office/drawing/2014/main" id="{6FC97BA0-90EB-4757-BF00-C7D04708A523}"/>
                </a:ext>
              </a:extLst>
            </p:cNvPr>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D36B42A5-CED0-4863-9D30-FCE82F5C7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084FE137-982E-4E6A-A49D-519A6A201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87A968DB-A28F-411A-AC92-8C71603C717D}"/>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a16="http://schemas.microsoft.com/office/drawing/2014/main" id="{D9685274-2BF2-477D-ADF2-8B81D54EB1A3}"/>
              </a:ext>
            </a:extLst>
          </p:cNvPr>
          <p:cNvSpPr/>
          <p:nvPr/>
        </p:nvSpPr>
        <p:spPr>
          <a:xfrm>
            <a:off x="1303282" y="218776"/>
            <a:ext cx="9860017" cy="523220"/>
          </a:xfrm>
          <a:prstGeom prst="rect">
            <a:avLst/>
          </a:prstGeom>
        </p:spPr>
        <p:txBody>
          <a:bodyPr wrap="square">
            <a:spAutoFit/>
          </a:bodyPr>
          <a:lstStyle/>
          <a:p>
            <a:pPr algn="ctr"/>
            <a:r>
              <a:rPr lang="en-US" sz="2800" b="1" dirty="0"/>
              <a:t>Translation into INTOSAI languages</a:t>
            </a:r>
          </a:p>
        </p:txBody>
      </p:sp>
      <p:sp>
        <p:nvSpPr>
          <p:cNvPr id="7" name="TextBox 6"/>
          <p:cNvSpPr txBox="1"/>
          <p:nvPr/>
        </p:nvSpPr>
        <p:spPr>
          <a:xfrm>
            <a:off x="1457325" y="1895475"/>
            <a:ext cx="184731" cy="369332"/>
          </a:xfrm>
          <a:prstGeom prst="rect">
            <a:avLst/>
          </a:prstGeom>
          <a:noFill/>
        </p:spPr>
        <p:txBody>
          <a:bodyPr wrap="none" rtlCol="0">
            <a:spAutoFit/>
          </a:bodyPr>
          <a:lstStyle/>
          <a:p>
            <a:endParaRPr lang="ru-RU" dirty="0"/>
          </a:p>
        </p:txBody>
      </p:sp>
      <p:sp>
        <p:nvSpPr>
          <p:cNvPr id="8" name="Прямоугольник 7"/>
          <p:cNvSpPr/>
          <p:nvPr/>
        </p:nvSpPr>
        <p:spPr>
          <a:xfrm>
            <a:off x="1457325" y="2080141"/>
            <a:ext cx="9088921" cy="2554545"/>
          </a:xfrm>
          <a:prstGeom prst="rect">
            <a:avLst/>
          </a:prstGeom>
        </p:spPr>
        <p:txBody>
          <a:bodyPr wrap="square">
            <a:spAutoFit/>
          </a:bodyPr>
          <a:lstStyle/>
          <a:p>
            <a:pPr algn="ctr"/>
            <a:endParaRPr lang="en-US" sz="2000" b="1" dirty="0"/>
          </a:p>
          <a:p>
            <a:pPr marL="342900" indent="-342900">
              <a:buFont typeface="Arial" pitchFamily="34" charset="0"/>
              <a:buChar char="•"/>
            </a:pPr>
            <a:r>
              <a:rPr lang="en-US" sz="2000" dirty="0"/>
              <a:t>English</a:t>
            </a:r>
          </a:p>
          <a:p>
            <a:pPr marL="342900" indent="-342900">
              <a:buFont typeface="Arial" pitchFamily="34" charset="0"/>
              <a:buChar char="•"/>
            </a:pPr>
            <a:endParaRPr lang="en-US" sz="1000" dirty="0"/>
          </a:p>
          <a:p>
            <a:pPr marL="342900" indent="-342900">
              <a:buFont typeface="Arial" pitchFamily="34" charset="0"/>
              <a:buChar char="•"/>
            </a:pPr>
            <a:r>
              <a:rPr lang="en-US" sz="2000" dirty="0"/>
              <a:t>French</a:t>
            </a:r>
          </a:p>
          <a:p>
            <a:pPr marL="342900" indent="-342900">
              <a:buFont typeface="Arial" pitchFamily="34" charset="0"/>
              <a:buChar char="•"/>
            </a:pPr>
            <a:endParaRPr lang="en-US" sz="1000" dirty="0"/>
          </a:p>
          <a:p>
            <a:pPr marL="342900" indent="-342900">
              <a:buFont typeface="Arial" pitchFamily="34" charset="0"/>
              <a:buChar char="•"/>
            </a:pPr>
            <a:r>
              <a:rPr lang="en-US" sz="2000" dirty="0"/>
              <a:t>German</a:t>
            </a:r>
          </a:p>
          <a:p>
            <a:pPr marL="342900" indent="-342900">
              <a:buFont typeface="Arial" pitchFamily="34" charset="0"/>
              <a:buChar char="•"/>
            </a:pPr>
            <a:endParaRPr lang="en-US" sz="1000" dirty="0"/>
          </a:p>
          <a:p>
            <a:pPr marL="342900" indent="-342900">
              <a:buFont typeface="Arial" pitchFamily="34" charset="0"/>
              <a:buChar char="•"/>
            </a:pPr>
            <a:r>
              <a:rPr lang="en-US" sz="2000" dirty="0"/>
              <a:t>Spanish</a:t>
            </a:r>
          </a:p>
          <a:p>
            <a:pPr marL="342900" indent="-342900">
              <a:buFont typeface="Arial" pitchFamily="34" charset="0"/>
              <a:buChar char="•"/>
            </a:pPr>
            <a:endParaRPr lang="en-US" sz="1000" dirty="0"/>
          </a:p>
          <a:p>
            <a:pPr marL="342900" indent="-342900">
              <a:buFont typeface="Arial" pitchFamily="34" charset="0"/>
              <a:buChar char="•"/>
            </a:pPr>
            <a:r>
              <a:rPr lang="en-US" sz="2000" dirty="0"/>
              <a:t>Arabic</a:t>
            </a:r>
          </a:p>
        </p:txBody>
      </p:sp>
      <p:sp>
        <p:nvSpPr>
          <p:cNvPr id="14" name="TextBox 13"/>
          <p:cNvSpPr txBox="1"/>
          <p:nvPr/>
        </p:nvSpPr>
        <p:spPr>
          <a:xfrm>
            <a:off x="11476518" y="388643"/>
            <a:ext cx="418704" cy="369332"/>
          </a:xfrm>
          <a:prstGeom prst="rect">
            <a:avLst/>
          </a:prstGeom>
          <a:noFill/>
        </p:spPr>
        <p:txBody>
          <a:bodyPr wrap="none" rtlCol="0">
            <a:spAutoFit/>
          </a:bodyPr>
          <a:lstStyle/>
          <a:p>
            <a:r>
              <a:rPr lang="en-US" dirty="0">
                <a:solidFill>
                  <a:schemeClr val="bg1">
                    <a:lumMod val="50000"/>
                  </a:schemeClr>
                </a:solidFill>
              </a:rPr>
              <a:t>20</a:t>
            </a:r>
            <a:endParaRPr lang="ru-RU" dirty="0">
              <a:solidFill>
                <a:schemeClr val="bg1">
                  <a:lumMod val="50000"/>
                </a:schemeClr>
              </a:solidFill>
            </a:endParaRPr>
          </a:p>
        </p:txBody>
      </p:sp>
    </p:spTree>
    <p:extLst>
      <p:ext uri="{BB962C8B-B14F-4D97-AF65-F5344CB8AC3E}">
        <p14:creationId xmlns:p14="http://schemas.microsoft.com/office/powerpoint/2010/main" val="1360689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3171825"/>
            <a:ext cx="11953875" cy="584775"/>
          </a:xfrm>
          <a:prstGeom prst="rect">
            <a:avLst/>
          </a:prstGeom>
          <a:noFill/>
        </p:spPr>
        <p:txBody>
          <a:bodyPr wrap="square" rtlCol="0">
            <a:spAutoFit/>
          </a:bodyPr>
          <a:lstStyle/>
          <a:p>
            <a:pPr algn="ctr"/>
            <a:r>
              <a:rPr lang="en-US" sz="3200" b="1" dirty="0"/>
              <a:t>THANK YOU!</a:t>
            </a:r>
            <a:endParaRPr lang="ru-RU" sz="3200" b="1" dirty="0"/>
          </a:p>
        </p:txBody>
      </p:sp>
      <p:grpSp>
        <p:nvGrpSpPr>
          <p:cNvPr id="14" name="Группа 13"/>
          <p:cNvGrpSpPr/>
          <p:nvPr/>
        </p:nvGrpSpPr>
        <p:grpSpPr>
          <a:xfrm>
            <a:off x="0" y="218776"/>
            <a:ext cx="12192000" cy="874304"/>
            <a:chOff x="0" y="218776"/>
            <a:chExt cx="12192000" cy="874304"/>
          </a:xfrm>
        </p:grpSpPr>
        <p:grpSp>
          <p:nvGrpSpPr>
            <p:cNvPr id="15" name="Группа 14"/>
            <p:cNvGrpSpPr/>
            <p:nvPr/>
          </p:nvGrpSpPr>
          <p:grpSpPr>
            <a:xfrm>
              <a:off x="443542" y="218776"/>
              <a:ext cx="11527628" cy="689884"/>
              <a:chOff x="443542" y="218776"/>
              <a:chExt cx="11527628" cy="689884"/>
            </a:xfrm>
          </p:grpSpPr>
          <p:pic>
            <p:nvPicPr>
              <p:cNvPr id="17" name="Рисунок 16">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18" name="Рисунок 17">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16" name="Прямая соединительная линия 15">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377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218776"/>
            <a:ext cx="12192000" cy="874304"/>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8" name="Прямоугольник 7"/>
          <p:cNvSpPr/>
          <p:nvPr/>
        </p:nvSpPr>
        <p:spPr>
          <a:xfrm>
            <a:off x="1303283" y="209185"/>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60" normalizeH="0" baseline="0" noProof="0" dirty="0">
                <a:ln>
                  <a:noFill/>
                </a:ln>
                <a:solidFill>
                  <a:prstClr val="black"/>
                </a:solidFill>
                <a:effectLst/>
                <a:uLnTx/>
                <a:uFillTx/>
                <a:latin typeface="Calibri"/>
                <a:ea typeface="+mn-ea"/>
                <a:cs typeface="+mn-cs"/>
              </a:rPr>
              <a:t>PROJECT TIMELINE</a:t>
            </a:r>
            <a:endParaRPr kumimoji="0" lang="ru-RU" sz="2600" b="1" i="0" u="none" strike="noStrike" kern="0" cap="none" spc="-60" normalizeH="0" baseline="0" noProof="0" dirty="0">
              <a:ln>
                <a:noFill/>
              </a:ln>
              <a:solidFill>
                <a:prstClr val="black"/>
              </a:solidFill>
              <a:effectLst/>
              <a:uLnTx/>
              <a:uFillTx/>
              <a:latin typeface="Calibri"/>
              <a:ea typeface="+mn-ea"/>
              <a:cs typeface="+mn-cs"/>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00242627"/>
              </p:ext>
            </p:extLst>
          </p:nvPr>
        </p:nvGraphicFramePr>
        <p:xfrm>
          <a:off x="828680" y="1438275"/>
          <a:ext cx="10763239" cy="4250055"/>
        </p:xfrm>
        <a:graphic>
          <a:graphicData uri="http://schemas.openxmlformats.org/drawingml/2006/table">
            <a:tbl>
              <a:tblPr firstRow="1" bandRow="1">
                <a:tableStyleId>{5C22544A-7EE6-4342-B048-85BDC9FD1C3A}</a:tableStyleId>
              </a:tblPr>
              <a:tblGrid>
                <a:gridCol w="2049199">
                  <a:extLst>
                    <a:ext uri="{9D8B030D-6E8A-4147-A177-3AD203B41FA5}">
                      <a16:colId xmlns:a16="http://schemas.microsoft.com/office/drawing/2014/main" val="20000"/>
                    </a:ext>
                  </a:extLst>
                </a:gridCol>
                <a:gridCol w="363085">
                  <a:extLst>
                    <a:ext uri="{9D8B030D-6E8A-4147-A177-3AD203B41FA5}">
                      <a16:colId xmlns:a16="http://schemas.microsoft.com/office/drawing/2014/main" val="20001"/>
                    </a:ext>
                  </a:extLst>
                </a:gridCol>
                <a:gridCol w="363085">
                  <a:extLst>
                    <a:ext uri="{9D8B030D-6E8A-4147-A177-3AD203B41FA5}">
                      <a16:colId xmlns:a16="http://schemas.microsoft.com/office/drawing/2014/main" val="20002"/>
                    </a:ext>
                  </a:extLst>
                </a:gridCol>
                <a:gridCol w="363085">
                  <a:extLst>
                    <a:ext uri="{9D8B030D-6E8A-4147-A177-3AD203B41FA5}">
                      <a16:colId xmlns:a16="http://schemas.microsoft.com/office/drawing/2014/main" val="20003"/>
                    </a:ext>
                  </a:extLst>
                </a:gridCol>
                <a:gridCol w="363085">
                  <a:extLst>
                    <a:ext uri="{9D8B030D-6E8A-4147-A177-3AD203B41FA5}">
                      <a16:colId xmlns:a16="http://schemas.microsoft.com/office/drawing/2014/main" val="20004"/>
                    </a:ext>
                  </a:extLst>
                </a:gridCol>
                <a:gridCol w="363085">
                  <a:extLst>
                    <a:ext uri="{9D8B030D-6E8A-4147-A177-3AD203B41FA5}">
                      <a16:colId xmlns:a16="http://schemas.microsoft.com/office/drawing/2014/main" val="20005"/>
                    </a:ext>
                  </a:extLst>
                </a:gridCol>
                <a:gridCol w="363085">
                  <a:extLst>
                    <a:ext uri="{9D8B030D-6E8A-4147-A177-3AD203B41FA5}">
                      <a16:colId xmlns:a16="http://schemas.microsoft.com/office/drawing/2014/main" val="20006"/>
                    </a:ext>
                  </a:extLst>
                </a:gridCol>
                <a:gridCol w="363085">
                  <a:extLst>
                    <a:ext uri="{9D8B030D-6E8A-4147-A177-3AD203B41FA5}">
                      <a16:colId xmlns:a16="http://schemas.microsoft.com/office/drawing/2014/main" val="20007"/>
                    </a:ext>
                  </a:extLst>
                </a:gridCol>
                <a:gridCol w="363085">
                  <a:extLst>
                    <a:ext uri="{9D8B030D-6E8A-4147-A177-3AD203B41FA5}">
                      <a16:colId xmlns:a16="http://schemas.microsoft.com/office/drawing/2014/main" val="20008"/>
                    </a:ext>
                  </a:extLst>
                </a:gridCol>
                <a:gridCol w="363085">
                  <a:extLst>
                    <a:ext uri="{9D8B030D-6E8A-4147-A177-3AD203B41FA5}">
                      <a16:colId xmlns:a16="http://schemas.microsoft.com/office/drawing/2014/main" val="20009"/>
                    </a:ext>
                  </a:extLst>
                </a:gridCol>
                <a:gridCol w="363085">
                  <a:extLst>
                    <a:ext uri="{9D8B030D-6E8A-4147-A177-3AD203B41FA5}">
                      <a16:colId xmlns:a16="http://schemas.microsoft.com/office/drawing/2014/main" val="20010"/>
                    </a:ext>
                  </a:extLst>
                </a:gridCol>
                <a:gridCol w="363085">
                  <a:extLst>
                    <a:ext uri="{9D8B030D-6E8A-4147-A177-3AD203B41FA5}">
                      <a16:colId xmlns:a16="http://schemas.microsoft.com/office/drawing/2014/main" val="20011"/>
                    </a:ext>
                  </a:extLst>
                </a:gridCol>
                <a:gridCol w="363085">
                  <a:extLst>
                    <a:ext uri="{9D8B030D-6E8A-4147-A177-3AD203B41FA5}">
                      <a16:colId xmlns:a16="http://schemas.microsoft.com/office/drawing/2014/main" val="20012"/>
                    </a:ext>
                  </a:extLst>
                </a:gridCol>
                <a:gridCol w="363085">
                  <a:extLst>
                    <a:ext uri="{9D8B030D-6E8A-4147-A177-3AD203B41FA5}">
                      <a16:colId xmlns:a16="http://schemas.microsoft.com/office/drawing/2014/main" val="20013"/>
                    </a:ext>
                  </a:extLst>
                </a:gridCol>
                <a:gridCol w="363085">
                  <a:extLst>
                    <a:ext uri="{9D8B030D-6E8A-4147-A177-3AD203B41FA5}">
                      <a16:colId xmlns:a16="http://schemas.microsoft.com/office/drawing/2014/main" val="20014"/>
                    </a:ext>
                  </a:extLst>
                </a:gridCol>
                <a:gridCol w="363085">
                  <a:extLst>
                    <a:ext uri="{9D8B030D-6E8A-4147-A177-3AD203B41FA5}">
                      <a16:colId xmlns:a16="http://schemas.microsoft.com/office/drawing/2014/main" val="20015"/>
                    </a:ext>
                  </a:extLst>
                </a:gridCol>
                <a:gridCol w="363085">
                  <a:extLst>
                    <a:ext uri="{9D8B030D-6E8A-4147-A177-3AD203B41FA5}">
                      <a16:colId xmlns:a16="http://schemas.microsoft.com/office/drawing/2014/main" val="20016"/>
                    </a:ext>
                  </a:extLst>
                </a:gridCol>
                <a:gridCol w="363085">
                  <a:extLst>
                    <a:ext uri="{9D8B030D-6E8A-4147-A177-3AD203B41FA5}">
                      <a16:colId xmlns:a16="http://schemas.microsoft.com/office/drawing/2014/main" val="20017"/>
                    </a:ext>
                  </a:extLst>
                </a:gridCol>
                <a:gridCol w="363085">
                  <a:extLst>
                    <a:ext uri="{9D8B030D-6E8A-4147-A177-3AD203B41FA5}">
                      <a16:colId xmlns:a16="http://schemas.microsoft.com/office/drawing/2014/main" val="20018"/>
                    </a:ext>
                  </a:extLst>
                </a:gridCol>
                <a:gridCol w="363085">
                  <a:extLst>
                    <a:ext uri="{9D8B030D-6E8A-4147-A177-3AD203B41FA5}">
                      <a16:colId xmlns:a16="http://schemas.microsoft.com/office/drawing/2014/main" val="20019"/>
                    </a:ext>
                  </a:extLst>
                </a:gridCol>
                <a:gridCol w="363085">
                  <a:extLst>
                    <a:ext uri="{9D8B030D-6E8A-4147-A177-3AD203B41FA5}">
                      <a16:colId xmlns:a16="http://schemas.microsoft.com/office/drawing/2014/main" val="20020"/>
                    </a:ext>
                  </a:extLst>
                </a:gridCol>
                <a:gridCol w="363085">
                  <a:extLst>
                    <a:ext uri="{9D8B030D-6E8A-4147-A177-3AD203B41FA5}">
                      <a16:colId xmlns:a16="http://schemas.microsoft.com/office/drawing/2014/main" val="20021"/>
                    </a:ext>
                  </a:extLst>
                </a:gridCol>
                <a:gridCol w="363085">
                  <a:extLst>
                    <a:ext uri="{9D8B030D-6E8A-4147-A177-3AD203B41FA5}">
                      <a16:colId xmlns:a16="http://schemas.microsoft.com/office/drawing/2014/main" val="20022"/>
                    </a:ext>
                  </a:extLst>
                </a:gridCol>
                <a:gridCol w="363085">
                  <a:extLst>
                    <a:ext uri="{9D8B030D-6E8A-4147-A177-3AD203B41FA5}">
                      <a16:colId xmlns:a16="http://schemas.microsoft.com/office/drawing/2014/main" val="20023"/>
                    </a:ext>
                  </a:extLst>
                </a:gridCol>
                <a:gridCol w="363085">
                  <a:extLst>
                    <a:ext uri="{9D8B030D-6E8A-4147-A177-3AD203B41FA5}">
                      <a16:colId xmlns:a16="http://schemas.microsoft.com/office/drawing/2014/main" val="20024"/>
                    </a:ext>
                  </a:extLst>
                </a:gridCol>
              </a:tblGrid>
              <a:tr h="363258">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1400" dirty="0">
                          <a:solidFill>
                            <a:schemeClr val="tx1"/>
                          </a:solidFill>
                        </a:rPr>
                        <a:t>2017</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sz="1400" dirty="0">
                          <a:solidFill>
                            <a:schemeClr val="tx1"/>
                          </a:solidFill>
                        </a:rPr>
                        <a:t>2018</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gn="ctr"/>
                      <a:r>
                        <a:rPr lang="en-US" sz="1400" dirty="0">
                          <a:solidFill>
                            <a:schemeClr val="tx1"/>
                          </a:solidFill>
                        </a:rPr>
                        <a:t>2019</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9740">
                <a:tc>
                  <a:txBody>
                    <a:bodyPr/>
                    <a:lstStyle/>
                    <a:p>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1" dirty="0"/>
                        <a:t>Oct</a:t>
                      </a:r>
                      <a:endParaRPr lang="ru-RU" sz="7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Nov</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Dec</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Jan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Feb</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Apr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May</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Jul</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Aug</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Sep</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Oct</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Nov</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Dec</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Jan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Feb</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Apr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May</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Jul</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Aug</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Sep</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120">
                <a:tc>
                  <a:txBody>
                    <a:bodyPr/>
                    <a:lstStyle/>
                    <a:p>
                      <a:r>
                        <a:rPr lang="en-US" sz="1000" b="1" dirty="0"/>
                        <a:t>PP adjustment to</a:t>
                      </a:r>
                      <a:r>
                        <a:rPr lang="en-US" sz="1000" b="1" baseline="0" dirty="0"/>
                        <a:t> FIPP requirements</a:t>
                      </a:r>
                      <a:endParaRPr lang="ru-RU"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0980">
                <a:tc rowSpan="2">
                  <a:txBody>
                    <a:bodyPr/>
                    <a:lstStyle/>
                    <a:p>
                      <a:pPr marL="0" algn="l" defTabSz="914400" rtl="0" eaLnBrk="1" latinLnBrk="0" hangingPunct="1"/>
                      <a:r>
                        <a:rPr lang="en-US" sz="1000" b="1" kern="1200" dirty="0">
                          <a:solidFill>
                            <a:schemeClr val="dk1"/>
                          </a:solidFill>
                          <a:latin typeface="+mn-lt"/>
                          <a:ea typeface="+mn-ea"/>
                          <a:cs typeface="+mn-cs"/>
                        </a:rPr>
                        <a:t>Approval of the PP by KSC and FIPP</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11455">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1455">
                <a:tc rowSpan="2">
                  <a:txBody>
                    <a:bodyPr/>
                    <a:lstStyle/>
                    <a:p>
                      <a:pPr marL="0" algn="l" defTabSz="914400" rtl="0" eaLnBrk="1" latinLnBrk="0" hangingPunct="1"/>
                      <a:r>
                        <a:rPr lang="en-US" sz="1000" b="1" kern="1200" dirty="0">
                          <a:solidFill>
                            <a:schemeClr val="dk1"/>
                          </a:solidFill>
                          <a:latin typeface="+mn-lt"/>
                          <a:ea typeface="+mn-ea"/>
                          <a:cs typeface="+mn-cs"/>
                        </a:rPr>
                        <a:t>Exposure draft development</a:t>
                      </a:r>
                    </a:p>
                    <a:p>
                      <a:pPr marL="171450" indent="-171450" algn="l" defTabSz="914400" rtl="0" eaLnBrk="1" latinLnBrk="0" hangingPunct="1">
                        <a:buFont typeface="Arial" pitchFamily="34" charset="0"/>
                        <a:buChar char="•"/>
                      </a:pPr>
                      <a:r>
                        <a:rPr lang="en-US" sz="1000" b="1" kern="1200" dirty="0">
                          <a:solidFill>
                            <a:schemeClr val="dk1"/>
                          </a:solidFill>
                          <a:latin typeface="+mn-lt"/>
                          <a:ea typeface="+mn-ea"/>
                          <a:cs typeface="+mn-cs"/>
                        </a:rPr>
                        <a:t>Agreement with  WG on KNI</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19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dk1"/>
                          </a:solidFill>
                          <a:latin typeface="+mn-lt"/>
                          <a:ea typeface="+mn-ea"/>
                          <a:cs typeface="+mn-cs"/>
                        </a:rPr>
                        <a:t>FiPP</a:t>
                      </a:r>
                      <a:r>
                        <a:rPr lang="en-US" sz="1000" b="1" kern="1200" dirty="0">
                          <a:solidFill>
                            <a:schemeClr val="dk1"/>
                          </a:solidFill>
                          <a:latin typeface="+mn-lt"/>
                          <a:ea typeface="+mn-ea"/>
                          <a:cs typeface="+mn-cs"/>
                        </a:rPr>
                        <a:t> approval</a:t>
                      </a:r>
                      <a:r>
                        <a:rPr lang="en-US" sz="1000" b="1" kern="1200" baseline="0" dirty="0">
                          <a:solidFill>
                            <a:schemeClr val="dk1"/>
                          </a:solidFill>
                          <a:latin typeface="+mn-lt"/>
                          <a:ea typeface="+mn-ea"/>
                          <a:cs typeface="+mn-cs"/>
                        </a:rPr>
                        <a:t> </a:t>
                      </a:r>
                      <a:r>
                        <a:rPr lang="en-US" sz="1000" b="1" kern="1200" dirty="0">
                          <a:solidFill>
                            <a:schemeClr val="dk1"/>
                          </a:solidFill>
                          <a:latin typeface="+mn-lt"/>
                          <a:ea typeface="+mn-ea"/>
                          <a:cs typeface="+mn-cs"/>
                        </a:rPr>
                        <a:t>of the Exposure draft</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2192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51460">
                <a:tc rowSpan="2">
                  <a:txBody>
                    <a:bodyPr/>
                    <a:lstStyle/>
                    <a:p>
                      <a:pPr marL="0" algn="l" defTabSz="914400" rtl="0" eaLnBrk="1" latinLnBrk="0" hangingPunct="1"/>
                      <a:r>
                        <a:rPr lang="en-US" sz="900" b="1" kern="1200" dirty="0">
                          <a:solidFill>
                            <a:schemeClr val="dk1"/>
                          </a:solidFill>
                          <a:latin typeface="+mn-lt"/>
                          <a:ea typeface="+mn-ea"/>
                          <a:cs typeface="+mn-cs"/>
                        </a:rPr>
                        <a:t>Agreement with PAS, CAS, WG on </a:t>
                      </a:r>
                      <a:r>
                        <a:rPr lang="en-US" sz="900" b="1" kern="1200" dirty="0" err="1">
                          <a:solidFill>
                            <a:schemeClr val="dk1"/>
                          </a:solidFill>
                          <a:latin typeface="+mn-lt"/>
                          <a:ea typeface="+mn-ea"/>
                          <a:cs typeface="+mn-cs"/>
                        </a:rPr>
                        <a:t>Programme</a:t>
                      </a:r>
                      <a:r>
                        <a:rPr lang="en-US" sz="900" b="1" kern="1200" dirty="0">
                          <a:solidFill>
                            <a:schemeClr val="dk1"/>
                          </a:solidFill>
                          <a:latin typeface="+mn-lt"/>
                          <a:ea typeface="+mn-ea"/>
                          <a:cs typeface="+mn-cs"/>
                        </a:rPr>
                        <a:t> Evaluation, Expert Group on SDGs, WG on Big Data</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5146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371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err="1">
                          <a:solidFill>
                            <a:schemeClr val="dk1"/>
                          </a:solidFill>
                          <a:latin typeface="+mn-lt"/>
                          <a:ea typeface="+mn-ea"/>
                          <a:cs typeface="+mn-cs"/>
                        </a:rPr>
                        <a:t>FiPP</a:t>
                      </a:r>
                      <a:r>
                        <a:rPr lang="en-US" sz="900" b="1" kern="1200" dirty="0">
                          <a:solidFill>
                            <a:schemeClr val="dk1"/>
                          </a:solidFill>
                          <a:latin typeface="+mn-lt"/>
                          <a:ea typeface="+mn-ea"/>
                          <a:cs typeface="+mn-cs"/>
                        </a:rPr>
                        <a:t> approval</a:t>
                      </a:r>
                      <a:r>
                        <a:rPr lang="en-US" sz="900" b="1" kern="1200" baseline="0" dirty="0">
                          <a:solidFill>
                            <a:schemeClr val="dk1"/>
                          </a:solidFill>
                          <a:latin typeface="+mn-lt"/>
                          <a:ea typeface="+mn-ea"/>
                          <a:cs typeface="+mn-cs"/>
                        </a:rPr>
                        <a:t> </a:t>
                      </a:r>
                      <a:r>
                        <a:rPr lang="en-US" sz="900" b="1" kern="1200" dirty="0">
                          <a:solidFill>
                            <a:schemeClr val="dk1"/>
                          </a:solidFill>
                          <a:latin typeface="+mn-lt"/>
                          <a:ea typeface="+mn-ea"/>
                          <a:cs typeface="+mn-cs"/>
                        </a:rPr>
                        <a:t>of the Exposure draft</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3716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81629">
                <a:tc rowSpan="2">
                  <a:txBody>
                    <a:bodyPr/>
                    <a:lstStyle/>
                    <a:p>
                      <a:pPr marL="0" algn="l" defTabSz="914400" rtl="0" eaLnBrk="1" latinLnBrk="0" hangingPunct="1"/>
                      <a:r>
                        <a:rPr lang="en-US" sz="1000" b="1" kern="1200" dirty="0">
                          <a:solidFill>
                            <a:schemeClr val="dk1"/>
                          </a:solidFill>
                          <a:latin typeface="+mn-lt"/>
                          <a:ea typeface="+mn-ea"/>
                          <a:cs typeface="+mn-cs"/>
                        </a:rPr>
                        <a:t>Exposure period</a:t>
                      </a:r>
                    </a:p>
                    <a:p>
                      <a:pPr marL="93663" indent="-93663" algn="l" defTabSz="914400" rtl="0" eaLnBrk="1" latinLnBrk="0" hangingPunct="1">
                        <a:buFont typeface="Arial" pitchFamily="34" charset="0"/>
                        <a:buChar char="•"/>
                      </a:pPr>
                      <a:r>
                        <a:rPr lang="en-US" sz="900" b="1" kern="1200" dirty="0">
                          <a:solidFill>
                            <a:schemeClr val="dk1"/>
                          </a:solidFill>
                          <a:latin typeface="+mn-lt"/>
                          <a:ea typeface="+mn-ea"/>
                          <a:cs typeface="+mn-cs"/>
                        </a:rPr>
                        <a:t>FIPP approval of the Exposure draft</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81629">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81629">
                <a:tc>
                  <a:txBody>
                    <a:bodyPr/>
                    <a:lstStyle/>
                    <a:p>
                      <a:pPr marL="0" algn="l" defTabSz="914400" rtl="0" eaLnBrk="1" latinLnBrk="0" hangingPunct="1"/>
                      <a:r>
                        <a:rPr lang="en-US" sz="1000" b="1" kern="1200" dirty="0">
                          <a:solidFill>
                            <a:schemeClr val="dk1"/>
                          </a:solidFill>
                          <a:latin typeface="+mn-lt"/>
                          <a:ea typeface="+mn-ea"/>
                          <a:cs typeface="+mn-cs"/>
                        </a:rPr>
                        <a:t>Endorsement version</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FIPP approval of the Endorsement version</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81629">
                <a:tc>
                  <a:txBody>
                    <a:bodyPr/>
                    <a:lstStyle/>
                    <a:p>
                      <a:pPr marL="0" algn="l" defTabSz="914400" rtl="0" eaLnBrk="1" latinLnBrk="0" hangingPunct="1"/>
                      <a:r>
                        <a:rPr lang="en-US" sz="1000" b="1" kern="1200" dirty="0">
                          <a:solidFill>
                            <a:schemeClr val="dk1"/>
                          </a:solidFill>
                          <a:latin typeface="+mn-lt"/>
                          <a:ea typeface="+mn-ea"/>
                          <a:cs typeface="+mn-cs"/>
                        </a:rPr>
                        <a:t>Final Pronouncement</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bl>
          </a:graphicData>
        </a:graphic>
      </p:graphicFrame>
      <p:sp>
        <p:nvSpPr>
          <p:cNvPr id="16" name="5-конечная звезда 15"/>
          <p:cNvSpPr/>
          <p:nvPr/>
        </p:nvSpPr>
        <p:spPr>
          <a:xfrm>
            <a:off x="3136899" y="2158017"/>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9" name="5-конечная звезда 28"/>
          <p:cNvSpPr>
            <a:spLocks noChangeAspect="1"/>
          </p:cNvSpPr>
          <p:nvPr/>
        </p:nvSpPr>
        <p:spPr>
          <a:xfrm>
            <a:off x="4800608" y="268181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53" name="Группа 52"/>
          <p:cNvGrpSpPr/>
          <p:nvPr/>
        </p:nvGrpSpPr>
        <p:grpSpPr>
          <a:xfrm>
            <a:off x="2858553" y="5054796"/>
            <a:ext cx="1504950" cy="733425"/>
            <a:chOff x="2847974" y="5200649"/>
            <a:chExt cx="1504950" cy="733425"/>
          </a:xfrm>
        </p:grpSpPr>
        <p:sp>
          <p:nvSpPr>
            <p:cNvPr id="17" name="Скругленная прямоугольная выноска 16"/>
            <p:cNvSpPr/>
            <p:nvPr/>
          </p:nvSpPr>
          <p:spPr>
            <a:xfrm rot="10800000">
              <a:off x="2847974" y="5200649"/>
              <a:ext cx="1504950" cy="733425"/>
            </a:xfrm>
            <a:prstGeom prst="wedgeRoundRectCallout">
              <a:avLst>
                <a:gd name="adj1" fmla="val -84071"/>
                <a:gd name="adj2" fmla="val 2871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8" name="TextBox 27"/>
            <p:cNvSpPr txBox="1"/>
            <p:nvPr/>
          </p:nvSpPr>
          <p:spPr>
            <a:xfrm>
              <a:off x="2943223" y="5267280"/>
              <a:ext cx="1314450" cy="600164"/>
            </a:xfrm>
            <a:prstGeom prst="rect">
              <a:avLst/>
            </a:prstGeom>
            <a:noFill/>
          </p:spPr>
          <p:txBody>
            <a:bodyPr wrap="square" rtlCol="0">
              <a:spAutoFit/>
            </a:bodyPr>
            <a:lstStyle/>
            <a:p>
              <a:r>
                <a:rPr lang="en-US" sz="1100" b="1" dirty="0"/>
                <a:t>March 27-29, 2018</a:t>
              </a:r>
            </a:p>
            <a:p>
              <a:r>
                <a:rPr lang="en-US" sz="1100" dirty="0"/>
                <a:t>11</a:t>
              </a:r>
              <a:r>
                <a:rPr lang="en-US" sz="1100" baseline="30000" dirty="0"/>
                <a:t>th</a:t>
              </a:r>
              <a:r>
                <a:rPr lang="en-US" sz="1100" dirty="0"/>
                <a:t> meeting of the INTOSAI WG on KNI</a:t>
              </a:r>
              <a:endParaRPr lang="ru-RU" sz="1100" dirty="0"/>
            </a:p>
          </p:txBody>
        </p:sp>
      </p:grpSp>
      <p:grpSp>
        <p:nvGrpSpPr>
          <p:cNvPr id="39" name="Группа 38"/>
          <p:cNvGrpSpPr/>
          <p:nvPr/>
        </p:nvGrpSpPr>
        <p:grpSpPr>
          <a:xfrm>
            <a:off x="4921305" y="4828486"/>
            <a:ext cx="1510349" cy="664496"/>
            <a:chOff x="4914954" y="4650676"/>
            <a:chExt cx="1510349" cy="664496"/>
          </a:xfrm>
        </p:grpSpPr>
        <p:sp>
          <p:nvSpPr>
            <p:cNvPr id="35" name="Скругленная прямоугольная выноска 34"/>
            <p:cNvSpPr/>
            <p:nvPr/>
          </p:nvSpPr>
          <p:spPr>
            <a:xfrm rot="10800000">
              <a:off x="4943472" y="4686949"/>
              <a:ext cx="1400175" cy="628223"/>
            </a:xfrm>
            <a:prstGeom prst="wedgeRoundRectCallout">
              <a:avLst>
                <a:gd name="adj1" fmla="val -72678"/>
                <a:gd name="adj2" fmla="val 2455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6" name="TextBox 35"/>
            <p:cNvSpPr txBox="1"/>
            <p:nvPr/>
          </p:nvSpPr>
          <p:spPr>
            <a:xfrm>
              <a:off x="4914954" y="4650676"/>
              <a:ext cx="1510349" cy="600164"/>
            </a:xfrm>
            <a:prstGeom prst="rect">
              <a:avLst/>
            </a:prstGeom>
            <a:noFill/>
          </p:spPr>
          <p:txBody>
            <a:bodyPr wrap="none" rtlCol="0">
              <a:spAutoFit/>
            </a:bodyPr>
            <a:lstStyle/>
            <a:p>
              <a:pPr algn="ctr"/>
              <a:r>
                <a:rPr lang="en-GB" sz="1100" b="1" dirty="0"/>
                <a:t>August 20-24, 2018</a:t>
              </a:r>
              <a:r>
                <a:rPr lang="en-GB" sz="1100" dirty="0"/>
                <a:t>,</a:t>
              </a:r>
            </a:p>
            <a:p>
              <a:pPr algn="ctr"/>
              <a:r>
                <a:rPr lang="en-GB" sz="1100" dirty="0"/>
                <a:t>FIPP meeting </a:t>
              </a:r>
            </a:p>
            <a:p>
              <a:pPr algn="ctr"/>
              <a:r>
                <a:rPr lang="en-US" sz="1000" dirty="0"/>
                <a:t>(ED needs to be revised) </a:t>
              </a:r>
              <a:r>
                <a:rPr lang="en-GB" sz="1100" dirty="0"/>
                <a:t> </a:t>
              </a:r>
              <a:endParaRPr lang="ru-RU" sz="1100" dirty="0"/>
            </a:p>
          </p:txBody>
        </p:sp>
      </p:grpSp>
      <p:grpSp>
        <p:nvGrpSpPr>
          <p:cNvPr id="13" name="Группа 12"/>
          <p:cNvGrpSpPr/>
          <p:nvPr/>
        </p:nvGrpSpPr>
        <p:grpSpPr>
          <a:xfrm>
            <a:off x="6800336" y="1041402"/>
            <a:ext cx="1573501" cy="769441"/>
            <a:chOff x="6599614" y="940473"/>
            <a:chExt cx="1476375" cy="654230"/>
          </a:xfrm>
          <a:noFill/>
        </p:grpSpPr>
        <p:sp>
          <p:nvSpPr>
            <p:cNvPr id="37" name="Скругленная прямоугольная выноска 36"/>
            <p:cNvSpPr/>
            <p:nvPr/>
          </p:nvSpPr>
          <p:spPr>
            <a:xfrm>
              <a:off x="6619875" y="968477"/>
              <a:ext cx="1415532" cy="612648"/>
            </a:xfrm>
            <a:prstGeom prst="wedgeRoundRectCallout">
              <a:avLst>
                <a:gd name="adj1" fmla="val -71952"/>
                <a:gd name="adj2" fmla="val 232545"/>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6599614" y="940473"/>
              <a:ext cx="1476375" cy="654230"/>
            </a:xfrm>
            <a:prstGeom prst="rect">
              <a:avLst/>
            </a:prstGeom>
            <a:grpFill/>
          </p:spPr>
          <p:txBody>
            <a:bodyPr wrap="square" rtlCol="0">
              <a:spAutoFit/>
            </a:bodyPr>
            <a:lstStyle/>
            <a:p>
              <a:pPr algn="ctr"/>
              <a:r>
                <a:rPr lang="en-US" sz="1100" b="1" dirty="0"/>
                <a:t>July 30, 2018</a:t>
              </a:r>
            </a:p>
            <a:p>
              <a:pPr algn="ctr"/>
              <a:r>
                <a:rPr lang="en-US" sz="1100" dirty="0"/>
                <a:t>Preliminary draft was disseminated among WG members </a:t>
              </a:r>
              <a:endParaRPr lang="ru-RU" sz="1100" dirty="0"/>
            </a:p>
          </p:txBody>
        </p:sp>
      </p:grpSp>
      <p:grpSp>
        <p:nvGrpSpPr>
          <p:cNvPr id="23" name="Группа 22"/>
          <p:cNvGrpSpPr/>
          <p:nvPr/>
        </p:nvGrpSpPr>
        <p:grpSpPr>
          <a:xfrm>
            <a:off x="7708719" y="3068751"/>
            <a:ext cx="1588897" cy="620195"/>
            <a:chOff x="7712046" y="2069021"/>
            <a:chExt cx="1588897" cy="620195"/>
          </a:xfrm>
        </p:grpSpPr>
        <p:sp>
          <p:nvSpPr>
            <p:cNvPr id="40" name="Скругленная прямоугольная выноска 39"/>
            <p:cNvSpPr/>
            <p:nvPr/>
          </p:nvSpPr>
          <p:spPr>
            <a:xfrm>
              <a:off x="7801523" y="2076568"/>
              <a:ext cx="1415532" cy="612648"/>
            </a:xfrm>
            <a:prstGeom prst="wedgeRoundRectCallout">
              <a:avLst>
                <a:gd name="adj1" fmla="val -44480"/>
                <a:gd name="adj2" fmla="val 1480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7712046" y="2069021"/>
              <a:ext cx="1588897" cy="600164"/>
            </a:xfrm>
            <a:prstGeom prst="rect">
              <a:avLst/>
            </a:prstGeom>
            <a:noFill/>
          </p:spPr>
          <p:txBody>
            <a:bodyPr wrap="none" rtlCol="0">
              <a:spAutoFit/>
            </a:bodyPr>
            <a:lstStyle/>
            <a:p>
              <a:pPr algn="ctr"/>
              <a:r>
                <a:rPr lang="en-GB" sz="1100" b="1" dirty="0"/>
                <a:t>November 26-30, 2018</a:t>
              </a:r>
              <a:r>
                <a:rPr lang="en-GB" sz="1100" dirty="0"/>
                <a:t>,</a:t>
              </a:r>
            </a:p>
            <a:p>
              <a:pPr algn="ctr"/>
              <a:r>
                <a:rPr lang="en-GB" sz="1100" dirty="0"/>
                <a:t>Exposure draft approval </a:t>
              </a:r>
            </a:p>
            <a:p>
              <a:pPr algn="ctr"/>
              <a:r>
                <a:rPr lang="en-GB" sz="1100" dirty="0"/>
                <a:t>at FIPP meeting </a:t>
              </a:r>
              <a:endParaRPr lang="ru-RU" sz="1100" dirty="0"/>
            </a:p>
          </p:txBody>
        </p:sp>
      </p:grpSp>
      <p:grpSp>
        <p:nvGrpSpPr>
          <p:cNvPr id="43" name="Группа 42"/>
          <p:cNvGrpSpPr/>
          <p:nvPr/>
        </p:nvGrpSpPr>
        <p:grpSpPr>
          <a:xfrm>
            <a:off x="6362969" y="5556981"/>
            <a:ext cx="1438648" cy="625780"/>
            <a:chOff x="4943475" y="4763152"/>
            <a:chExt cx="1438648" cy="625780"/>
          </a:xfrm>
        </p:grpSpPr>
        <p:sp>
          <p:nvSpPr>
            <p:cNvPr id="44" name="Скругленная прямоугольная выноска 43"/>
            <p:cNvSpPr/>
            <p:nvPr/>
          </p:nvSpPr>
          <p:spPr>
            <a:xfrm rot="10800000">
              <a:off x="4943475" y="4763152"/>
              <a:ext cx="1400175" cy="582156"/>
            </a:xfrm>
            <a:prstGeom prst="wedgeRoundRectCallout">
              <a:avLst>
                <a:gd name="adj1" fmla="val -69050"/>
                <a:gd name="adj2" fmla="val 2164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45" name="TextBox 44"/>
            <p:cNvSpPr txBox="1"/>
            <p:nvPr/>
          </p:nvSpPr>
          <p:spPr>
            <a:xfrm>
              <a:off x="4991999" y="4788768"/>
              <a:ext cx="1390124" cy="600164"/>
            </a:xfrm>
            <a:prstGeom prst="rect">
              <a:avLst/>
            </a:prstGeom>
            <a:noFill/>
          </p:spPr>
          <p:txBody>
            <a:bodyPr wrap="none" rtlCol="0">
              <a:spAutoFit/>
            </a:bodyPr>
            <a:lstStyle/>
            <a:p>
              <a:pPr algn="ctr"/>
              <a:r>
                <a:rPr lang="en-GB" sz="1100" b="1" dirty="0"/>
                <a:t>December 27, 2018</a:t>
              </a:r>
              <a:r>
                <a:rPr lang="en-GB" sz="1100" dirty="0"/>
                <a:t>,</a:t>
              </a:r>
            </a:p>
            <a:p>
              <a:pPr algn="ctr"/>
              <a:r>
                <a:rPr lang="en-GB" sz="1100" dirty="0"/>
                <a:t>Start of the exposure</a:t>
              </a:r>
            </a:p>
            <a:p>
              <a:pPr algn="ctr"/>
              <a:r>
                <a:rPr lang="en-GB" sz="1100" dirty="0"/>
                <a:t>period</a:t>
              </a:r>
              <a:endParaRPr lang="ru-RU" sz="1100" dirty="0"/>
            </a:p>
          </p:txBody>
        </p:sp>
      </p:grpSp>
      <p:grpSp>
        <p:nvGrpSpPr>
          <p:cNvPr id="49" name="Группа 48"/>
          <p:cNvGrpSpPr/>
          <p:nvPr/>
        </p:nvGrpSpPr>
        <p:grpSpPr>
          <a:xfrm>
            <a:off x="11301935" y="5170841"/>
            <a:ext cx="238125" cy="437807"/>
            <a:chOff x="11020425" y="6004382"/>
            <a:chExt cx="342900" cy="672643"/>
          </a:xfrm>
        </p:grpSpPr>
        <p:sp>
          <p:nvSpPr>
            <p:cNvPr id="46" name="Блок-схема: перфолента 45"/>
            <p:cNvSpPr/>
            <p:nvPr/>
          </p:nvSpPr>
          <p:spPr>
            <a:xfrm>
              <a:off x="11020425" y="6004382"/>
              <a:ext cx="342900" cy="405943"/>
            </a:xfrm>
            <a:prstGeom prst="flowChartPunchedTape">
              <a:avLst/>
            </a:prstGeom>
            <a:solidFill>
              <a:srgbClr val="DB39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8" name="Прямая соединительная линия 47"/>
            <p:cNvCxnSpPr>
              <a:stCxn id="46" idx="1"/>
            </p:cNvCxnSpPr>
            <p:nvPr/>
          </p:nvCxnSpPr>
          <p:spPr>
            <a:xfrm>
              <a:off x="11020425" y="6207354"/>
              <a:ext cx="0" cy="46967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Группа 23"/>
          <p:cNvGrpSpPr/>
          <p:nvPr/>
        </p:nvGrpSpPr>
        <p:grpSpPr>
          <a:xfrm>
            <a:off x="9942797" y="4016974"/>
            <a:ext cx="1415532" cy="612648"/>
            <a:chOff x="9942797" y="3695228"/>
            <a:chExt cx="1415532" cy="612648"/>
          </a:xfrm>
        </p:grpSpPr>
        <p:sp>
          <p:nvSpPr>
            <p:cNvPr id="50" name="Скругленная прямоугольная выноска 49"/>
            <p:cNvSpPr/>
            <p:nvPr/>
          </p:nvSpPr>
          <p:spPr>
            <a:xfrm>
              <a:off x="9942797" y="3695228"/>
              <a:ext cx="1415532" cy="612648"/>
            </a:xfrm>
            <a:prstGeom prst="wedgeRoundRectCallout">
              <a:avLst>
                <a:gd name="adj1" fmla="val 47033"/>
                <a:gd name="adj2" fmla="val 1340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10066193" y="3777641"/>
              <a:ext cx="1184940" cy="430887"/>
            </a:xfrm>
            <a:prstGeom prst="rect">
              <a:avLst/>
            </a:prstGeom>
            <a:noFill/>
          </p:spPr>
          <p:txBody>
            <a:bodyPr wrap="none" rtlCol="0">
              <a:spAutoFit/>
            </a:bodyPr>
            <a:lstStyle/>
            <a:p>
              <a:pPr algn="ctr"/>
              <a:r>
                <a:rPr lang="en-US" sz="1100" b="1" dirty="0"/>
                <a:t>September 2019</a:t>
              </a:r>
              <a:r>
                <a:rPr lang="en-US" sz="1100" dirty="0"/>
                <a:t>,</a:t>
              </a:r>
            </a:p>
            <a:p>
              <a:pPr algn="ctr"/>
              <a:r>
                <a:rPr lang="en-US" sz="1100" dirty="0"/>
                <a:t>XXIII INCOSAI</a:t>
              </a:r>
              <a:endParaRPr lang="ru-RU" sz="1100" dirty="0"/>
            </a:p>
          </p:txBody>
        </p:sp>
      </p:grpSp>
      <p:sp>
        <p:nvSpPr>
          <p:cNvPr id="52" name="5-конечная звезда 51"/>
          <p:cNvSpPr/>
          <p:nvPr/>
        </p:nvSpPr>
        <p:spPr>
          <a:xfrm>
            <a:off x="9489860" y="4834090"/>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54" name="Группа 53"/>
          <p:cNvGrpSpPr/>
          <p:nvPr/>
        </p:nvGrpSpPr>
        <p:grpSpPr>
          <a:xfrm>
            <a:off x="8278306" y="5698507"/>
            <a:ext cx="1504950" cy="733425"/>
            <a:chOff x="3232960" y="4790445"/>
            <a:chExt cx="1504950" cy="733425"/>
          </a:xfrm>
        </p:grpSpPr>
        <p:sp>
          <p:nvSpPr>
            <p:cNvPr id="55" name="Скругленная прямоугольная выноска 54"/>
            <p:cNvSpPr/>
            <p:nvPr/>
          </p:nvSpPr>
          <p:spPr>
            <a:xfrm rot="10800000">
              <a:off x="3232960" y="4790445"/>
              <a:ext cx="1504950" cy="733425"/>
            </a:xfrm>
            <a:prstGeom prst="wedgeRoundRectCallout">
              <a:avLst>
                <a:gd name="adj1" fmla="val -33438"/>
                <a:gd name="adj2" fmla="val 1442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6" name="TextBox 55"/>
            <p:cNvSpPr txBox="1"/>
            <p:nvPr/>
          </p:nvSpPr>
          <p:spPr>
            <a:xfrm>
              <a:off x="3336958" y="4857076"/>
              <a:ext cx="1314450" cy="600164"/>
            </a:xfrm>
            <a:prstGeom prst="rect">
              <a:avLst/>
            </a:prstGeom>
            <a:noFill/>
          </p:spPr>
          <p:txBody>
            <a:bodyPr wrap="square" rtlCol="0">
              <a:spAutoFit/>
            </a:bodyPr>
            <a:lstStyle/>
            <a:p>
              <a:r>
                <a:rPr lang="en-US" sz="1100" b="1" dirty="0"/>
                <a:t>April 1-4, 2019</a:t>
              </a:r>
            </a:p>
            <a:p>
              <a:r>
                <a:rPr lang="en-US" sz="1100" dirty="0"/>
                <a:t>12</a:t>
              </a:r>
              <a:r>
                <a:rPr lang="en-US" sz="1100" baseline="30000" dirty="0"/>
                <a:t>th</a:t>
              </a:r>
              <a:r>
                <a:rPr lang="en-US" sz="1100" dirty="0"/>
                <a:t> meeting of the INTOSAI WG on KNI</a:t>
              </a:r>
              <a:endParaRPr lang="ru-RU" sz="1100" dirty="0"/>
            </a:p>
          </p:txBody>
        </p:sp>
      </p:grpSp>
      <p:grpSp>
        <p:nvGrpSpPr>
          <p:cNvPr id="79" name="Группа 78"/>
          <p:cNvGrpSpPr/>
          <p:nvPr/>
        </p:nvGrpSpPr>
        <p:grpSpPr>
          <a:xfrm>
            <a:off x="10028028" y="6075405"/>
            <a:ext cx="1339938" cy="491141"/>
            <a:chOff x="10019561" y="5838329"/>
            <a:chExt cx="1339938" cy="491141"/>
          </a:xfrm>
        </p:grpSpPr>
        <p:sp>
          <p:nvSpPr>
            <p:cNvPr id="58" name="Скругленная прямоугольная выноска 57"/>
            <p:cNvSpPr/>
            <p:nvPr/>
          </p:nvSpPr>
          <p:spPr>
            <a:xfrm rot="10800000">
              <a:off x="10019561" y="5838329"/>
              <a:ext cx="1295138" cy="491141"/>
            </a:xfrm>
            <a:prstGeom prst="wedgeRoundRectCallout">
              <a:avLst>
                <a:gd name="adj1" fmla="val 27000"/>
                <a:gd name="adj2" fmla="val 2056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9" name="TextBox 58"/>
            <p:cNvSpPr txBox="1"/>
            <p:nvPr/>
          </p:nvSpPr>
          <p:spPr>
            <a:xfrm>
              <a:off x="10045049" y="5851562"/>
              <a:ext cx="1314450" cy="381537"/>
            </a:xfrm>
            <a:prstGeom prst="rect">
              <a:avLst/>
            </a:prstGeom>
            <a:noFill/>
          </p:spPr>
          <p:txBody>
            <a:bodyPr wrap="square" rtlCol="0">
              <a:spAutoFit/>
            </a:bodyPr>
            <a:lstStyle/>
            <a:p>
              <a:pPr algn="ctr"/>
              <a:r>
                <a:rPr lang="en-US" sz="1100" b="1" dirty="0"/>
                <a:t>June 25-28, 2019</a:t>
              </a:r>
            </a:p>
            <a:p>
              <a:pPr algn="ctr"/>
              <a:r>
                <a:rPr lang="en-GB" sz="1100" dirty="0"/>
                <a:t>FIPP meeting </a:t>
              </a:r>
              <a:endParaRPr lang="ru-RU" sz="1100" dirty="0"/>
            </a:p>
          </p:txBody>
        </p:sp>
      </p:grpSp>
      <p:sp>
        <p:nvSpPr>
          <p:cNvPr id="65" name="5-конечная звезда 64"/>
          <p:cNvSpPr>
            <a:spLocks noChangeAspect="1"/>
          </p:cNvSpPr>
          <p:nvPr/>
        </p:nvSpPr>
        <p:spPr>
          <a:xfrm>
            <a:off x="4809069" y="3096691"/>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6" name="5-конечная звезда 65"/>
          <p:cNvSpPr>
            <a:spLocks noChangeAspect="1"/>
          </p:cNvSpPr>
          <p:nvPr/>
        </p:nvSpPr>
        <p:spPr>
          <a:xfrm>
            <a:off x="6256926" y="3096691"/>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7" name="5-конечная звезда 66"/>
          <p:cNvSpPr>
            <a:spLocks noChangeAspect="1"/>
          </p:cNvSpPr>
          <p:nvPr/>
        </p:nvSpPr>
        <p:spPr>
          <a:xfrm>
            <a:off x="6616482" y="344880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8" name="5-конечная звезда 67"/>
          <p:cNvSpPr>
            <a:spLocks noChangeAspect="1"/>
          </p:cNvSpPr>
          <p:nvPr/>
        </p:nvSpPr>
        <p:spPr>
          <a:xfrm>
            <a:off x="7708719" y="427856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9" name="5-конечная звезда 68"/>
          <p:cNvSpPr>
            <a:spLocks noChangeAspect="1"/>
          </p:cNvSpPr>
          <p:nvPr/>
        </p:nvSpPr>
        <p:spPr>
          <a:xfrm>
            <a:off x="8064282" y="4444112"/>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0" name="5-конечная звезда 69"/>
          <p:cNvSpPr/>
          <p:nvPr/>
        </p:nvSpPr>
        <p:spPr>
          <a:xfrm>
            <a:off x="10210803" y="5135731"/>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1" name="TextBox 70"/>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3</a:t>
            </a:r>
            <a:endParaRPr lang="ru-RU" dirty="0">
              <a:solidFill>
                <a:schemeClr val="bg1">
                  <a:lumMod val="50000"/>
                </a:schemeClr>
              </a:solidFill>
            </a:endParaRPr>
          </a:p>
        </p:txBody>
      </p:sp>
    </p:spTree>
    <p:extLst>
      <p:ext uri="{BB962C8B-B14F-4D97-AF65-F5344CB8AC3E}">
        <p14:creationId xmlns:p14="http://schemas.microsoft.com/office/powerpoint/2010/main" val="255458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218776"/>
            <a:ext cx="12192000" cy="874304"/>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590675" y="1514475"/>
            <a:ext cx="9896475" cy="3754874"/>
          </a:xfrm>
          <a:prstGeom prst="rect">
            <a:avLst/>
          </a:prstGeom>
          <a:noFill/>
        </p:spPr>
        <p:txBody>
          <a:bodyPr wrap="square" rtlCol="0">
            <a:spAutoFit/>
          </a:bodyPr>
          <a:lstStyle/>
          <a:p>
            <a:r>
              <a:rPr lang="en-US" sz="2000" b="1" dirty="0"/>
              <a:t>Comments were received from 5 members of the WG on KNI:</a:t>
            </a:r>
          </a:p>
          <a:p>
            <a:endParaRPr lang="en-US" sz="2000" b="1" dirty="0"/>
          </a:p>
          <a:p>
            <a:r>
              <a:rPr lang="en-US" sz="2000" dirty="0"/>
              <a:t>AFROSAI-E</a:t>
            </a:r>
          </a:p>
          <a:p>
            <a:endParaRPr lang="en-US" sz="2000" dirty="0"/>
          </a:p>
          <a:p>
            <a:r>
              <a:rPr lang="en-US" sz="2000" dirty="0"/>
              <a:t>SAI of Austria</a:t>
            </a:r>
          </a:p>
          <a:p>
            <a:endParaRPr lang="en-US" sz="2000" dirty="0"/>
          </a:p>
          <a:p>
            <a:r>
              <a:rPr lang="en-US" sz="2000" dirty="0"/>
              <a:t>SAI of Bulgaria</a:t>
            </a:r>
          </a:p>
          <a:p>
            <a:endParaRPr lang="en-US" sz="2000" dirty="0"/>
          </a:p>
          <a:p>
            <a:r>
              <a:rPr lang="en-US" sz="2000" dirty="0"/>
              <a:t>SAI of Pakistan</a:t>
            </a:r>
          </a:p>
          <a:p>
            <a:endParaRPr lang="ru-RU" sz="2000" dirty="0"/>
          </a:p>
          <a:p>
            <a:r>
              <a:rPr lang="en-US" sz="2000" dirty="0"/>
              <a:t>SAI of Slovakia</a:t>
            </a:r>
          </a:p>
          <a:p>
            <a:endParaRPr lang="en-US" dirty="0"/>
          </a:p>
        </p:txBody>
      </p:sp>
      <p:sp>
        <p:nvSpPr>
          <p:cNvPr id="17" name="Прямоугольник 16">
            <a:extLst>
              <a:ext uri="{FF2B5EF4-FFF2-40B4-BE49-F238E27FC236}">
                <a16:creationId xmlns:a16="http://schemas.microsoft.com/office/drawing/2014/main" id="{A439C544-0D21-4A44-8459-441ABE71147D}"/>
              </a:ext>
            </a:extLst>
          </p:cNvPr>
          <p:cNvSpPr/>
          <p:nvPr/>
        </p:nvSpPr>
        <p:spPr>
          <a:xfrm>
            <a:off x="1303283" y="209185"/>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0" spc="-60" dirty="0">
                <a:solidFill>
                  <a:prstClr val="black"/>
                </a:solidFill>
                <a:latin typeface="Calibri"/>
              </a:rPr>
              <a:t>EXPOSURE DRAFT DEVELOPMENT</a:t>
            </a:r>
            <a:endParaRPr lang="ru-RU" sz="2600" b="1" kern="0" spc="-60" dirty="0">
              <a:solidFill>
                <a:prstClr val="black"/>
              </a:solidFill>
              <a:latin typeface="Calibri"/>
            </a:endParaRPr>
          </a:p>
        </p:txBody>
      </p:sp>
      <p:sp>
        <p:nvSpPr>
          <p:cNvPr id="13" name="TextBox 12"/>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4</a:t>
            </a:r>
            <a:endParaRPr lang="ru-RU" dirty="0">
              <a:solidFill>
                <a:schemeClr val="bg1">
                  <a:lumMod val="50000"/>
                </a:schemeClr>
              </a:solidFill>
            </a:endParaRPr>
          </a:p>
        </p:txBody>
      </p:sp>
    </p:spTree>
    <p:extLst>
      <p:ext uri="{BB962C8B-B14F-4D97-AF65-F5344CB8AC3E}">
        <p14:creationId xmlns:p14="http://schemas.microsoft.com/office/powerpoint/2010/main" val="76168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218776"/>
            <a:ext cx="12192000" cy="874304"/>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8" name="Прямоугольник 7"/>
          <p:cNvSpPr/>
          <p:nvPr/>
        </p:nvSpPr>
        <p:spPr>
          <a:xfrm>
            <a:off x="1303283" y="209185"/>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60" normalizeH="0" baseline="0" noProof="0" dirty="0">
                <a:ln>
                  <a:noFill/>
                </a:ln>
                <a:solidFill>
                  <a:prstClr val="black"/>
                </a:solidFill>
                <a:effectLst/>
                <a:uLnTx/>
                <a:uFillTx/>
                <a:latin typeface="Calibri"/>
                <a:ea typeface="+mn-ea"/>
                <a:cs typeface="+mn-cs"/>
              </a:rPr>
              <a:t>PROJECT TIMELINE</a:t>
            </a:r>
            <a:endParaRPr kumimoji="0" lang="ru-RU" sz="2600" b="1" i="0" u="none" strike="noStrike" kern="0" cap="none" spc="-60" normalizeH="0" baseline="0" noProof="0" dirty="0">
              <a:ln>
                <a:noFill/>
              </a:ln>
              <a:solidFill>
                <a:prstClr val="black"/>
              </a:solidFill>
              <a:effectLst/>
              <a:uLnTx/>
              <a:uFillTx/>
              <a:latin typeface="Calibri"/>
              <a:ea typeface="+mn-ea"/>
              <a:cs typeface="+mn-cs"/>
            </a:endParaRPr>
          </a:p>
        </p:txBody>
      </p:sp>
      <p:graphicFrame>
        <p:nvGraphicFramePr>
          <p:cNvPr id="9" name="Таблица 8"/>
          <p:cNvGraphicFramePr>
            <a:graphicFrameLocks noGrp="1"/>
          </p:cNvGraphicFramePr>
          <p:nvPr>
            <p:extLst/>
          </p:nvPr>
        </p:nvGraphicFramePr>
        <p:xfrm>
          <a:off x="828680" y="1438275"/>
          <a:ext cx="10763239" cy="4250055"/>
        </p:xfrm>
        <a:graphic>
          <a:graphicData uri="http://schemas.openxmlformats.org/drawingml/2006/table">
            <a:tbl>
              <a:tblPr firstRow="1" bandRow="1">
                <a:tableStyleId>{5C22544A-7EE6-4342-B048-85BDC9FD1C3A}</a:tableStyleId>
              </a:tblPr>
              <a:tblGrid>
                <a:gridCol w="2049199">
                  <a:extLst>
                    <a:ext uri="{9D8B030D-6E8A-4147-A177-3AD203B41FA5}">
                      <a16:colId xmlns:a16="http://schemas.microsoft.com/office/drawing/2014/main" val="20000"/>
                    </a:ext>
                  </a:extLst>
                </a:gridCol>
                <a:gridCol w="363085">
                  <a:extLst>
                    <a:ext uri="{9D8B030D-6E8A-4147-A177-3AD203B41FA5}">
                      <a16:colId xmlns:a16="http://schemas.microsoft.com/office/drawing/2014/main" val="20001"/>
                    </a:ext>
                  </a:extLst>
                </a:gridCol>
                <a:gridCol w="363085">
                  <a:extLst>
                    <a:ext uri="{9D8B030D-6E8A-4147-A177-3AD203B41FA5}">
                      <a16:colId xmlns:a16="http://schemas.microsoft.com/office/drawing/2014/main" val="20002"/>
                    </a:ext>
                  </a:extLst>
                </a:gridCol>
                <a:gridCol w="363085">
                  <a:extLst>
                    <a:ext uri="{9D8B030D-6E8A-4147-A177-3AD203B41FA5}">
                      <a16:colId xmlns:a16="http://schemas.microsoft.com/office/drawing/2014/main" val="20003"/>
                    </a:ext>
                  </a:extLst>
                </a:gridCol>
                <a:gridCol w="363085">
                  <a:extLst>
                    <a:ext uri="{9D8B030D-6E8A-4147-A177-3AD203B41FA5}">
                      <a16:colId xmlns:a16="http://schemas.microsoft.com/office/drawing/2014/main" val="20004"/>
                    </a:ext>
                  </a:extLst>
                </a:gridCol>
                <a:gridCol w="363085">
                  <a:extLst>
                    <a:ext uri="{9D8B030D-6E8A-4147-A177-3AD203B41FA5}">
                      <a16:colId xmlns:a16="http://schemas.microsoft.com/office/drawing/2014/main" val="20005"/>
                    </a:ext>
                  </a:extLst>
                </a:gridCol>
                <a:gridCol w="363085">
                  <a:extLst>
                    <a:ext uri="{9D8B030D-6E8A-4147-A177-3AD203B41FA5}">
                      <a16:colId xmlns:a16="http://schemas.microsoft.com/office/drawing/2014/main" val="20006"/>
                    </a:ext>
                  </a:extLst>
                </a:gridCol>
                <a:gridCol w="363085">
                  <a:extLst>
                    <a:ext uri="{9D8B030D-6E8A-4147-A177-3AD203B41FA5}">
                      <a16:colId xmlns:a16="http://schemas.microsoft.com/office/drawing/2014/main" val="20007"/>
                    </a:ext>
                  </a:extLst>
                </a:gridCol>
                <a:gridCol w="363085">
                  <a:extLst>
                    <a:ext uri="{9D8B030D-6E8A-4147-A177-3AD203B41FA5}">
                      <a16:colId xmlns:a16="http://schemas.microsoft.com/office/drawing/2014/main" val="20008"/>
                    </a:ext>
                  </a:extLst>
                </a:gridCol>
                <a:gridCol w="363085">
                  <a:extLst>
                    <a:ext uri="{9D8B030D-6E8A-4147-A177-3AD203B41FA5}">
                      <a16:colId xmlns:a16="http://schemas.microsoft.com/office/drawing/2014/main" val="20009"/>
                    </a:ext>
                  </a:extLst>
                </a:gridCol>
                <a:gridCol w="363085">
                  <a:extLst>
                    <a:ext uri="{9D8B030D-6E8A-4147-A177-3AD203B41FA5}">
                      <a16:colId xmlns:a16="http://schemas.microsoft.com/office/drawing/2014/main" val="20010"/>
                    </a:ext>
                  </a:extLst>
                </a:gridCol>
                <a:gridCol w="363085">
                  <a:extLst>
                    <a:ext uri="{9D8B030D-6E8A-4147-A177-3AD203B41FA5}">
                      <a16:colId xmlns:a16="http://schemas.microsoft.com/office/drawing/2014/main" val="20011"/>
                    </a:ext>
                  </a:extLst>
                </a:gridCol>
                <a:gridCol w="363085">
                  <a:extLst>
                    <a:ext uri="{9D8B030D-6E8A-4147-A177-3AD203B41FA5}">
                      <a16:colId xmlns:a16="http://schemas.microsoft.com/office/drawing/2014/main" val="20012"/>
                    </a:ext>
                  </a:extLst>
                </a:gridCol>
                <a:gridCol w="363085">
                  <a:extLst>
                    <a:ext uri="{9D8B030D-6E8A-4147-A177-3AD203B41FA5}">
                      <a16:colId xmlns:a16="http://schemas.microsoft.com/office/drawing/2014/main" val="20013"/>
                    </a:ext>
                  </a:extLst>
                </a:gridCol>
                <a:gridCol w="363085">
                  <a:extLst>
                    <a:ext uri="{9D8B030D-6E8A-4147-A177-3AD203B41FA5}">
                      <a16:colId xmlns:a16="http://schemas.microsoft.com/office/drawing/2014/main" val="20014"/>
                    </a:ext>
                  </a:extLst>
                </a:gridCol>
                <a:gridCol w="363085">
                  <a:extLst>
                    <a:ext uri="{9D8B030D-6E8A-4147-A177-3AD203B41FA5}">
                      <a16:colId xmlns:a16="http://schemas.microsoft.com/office/drawing/2014/main" val="20015"/>
                    </a:ext>
                  </a:extLst>
                </a:gridCol>
                <a:gridCol w="363085">
                  <a:extLst>
                    <a:ext uri="{9D8B030D-6E8A-4147-A177-3AD203B41FA5}">
                      <a16:colId xmlns:a16="http://schemas.microsoft.com/office/drawing/2014/main" val="20016"/>
                    </a:ext>
                  </a:extLst>
                </a:gridCol>
                <a:gridCol w="363085">
                  <a:extLst>
                    <a:ext uri="{9D8B030D-6E8A-4147-A177-3AD203B41FA5}">
                      <a16:colId xmlns:a16="http://schemas.microsoft.com/office/drawing/2014/main" val="20017"/>
                    </a:ext>
                  </a:extLst>
                </a:gridCol>
                <a:gridCol w="363085">
                  <a:extLst>
                    <a:ext uri="{9D8B030D-6E8A-4147-A177-3AD203B41FA5}">
                      <a16:colId xmlns:a16="http://schemas.microsoft.com/office/drawing/2014/main" val="20018"/>
                    </a:ext>
                  </a:extLst>
                </a:gridCol>
                <a:gridCol w="363085">
                  <a:extLst>
                    <a:ext uri="{9D8B030D-6E8A-4147-A177-3AD203B41FA5}">
                      <a16:colId xmlns:a16="http://schemas.microsoft.com/office/drawing/2014/main" val="20019"/>
                    </a:ext>
                  </a:extLst>
                </a:gridCol>
                <a:gridCol w="363085">
                  <a:extLst>
                    <a:ext uri="{9D8B030D-6E8A-4147-A177-3AD203B41FA5}">
                      <a16:colId xmlns:a16="http://schemas.microsoft.com/office/drawing/2014/main" val="20020"/>
                    </a:ext>
                  </a:extLst>
                </a:gridCol>
                <a:gridCol w="363085">
                  <a:extLst>
                    <a:ext uri="{9D8B030D-6E8A-4147-A177-3AD203B41FA5}">
                      <a16:colId xmlns:a16="http://schemas.microsoft.com/office/drawing/2014/main" val="20021"/>
                    </a:ext>
                  </a:extLst>
                </a:gridCol>
                <a:gridCol w="363085">
                  <a:extLst>
                    <a:ext uri="{9D8B030D-6E8A-4147-A177-3AD203B41FA5}">
                      <a16:colId xmlns:a16="http://schemas.microsoft.com/office/drawing/2014/main" val="20022"/>
                    </a:ext>
                  </a:extLst>
                </a:gridCol>
                <a:gridCol w="363085">
                  <a:extLst>
                    <a:ext uri="{9D8B030D-6E8A-4147-A177-3AD203B41FA5}">
                      <a16:colId xmlns:a16="http://schemas.microsoft.com/office/drawing/2014/main" val="20023"/>
                    </a:ext>
                  </a:extLst>
                </a:gridCol>
                <a:gridCol w="363085">
                  <a:extLst>
                    <a:ext uri="{9D8B030D-6E8A-4147-A177-3AD203B41FA5}">
                      <a16:colId xmlns:a16="http://schemas.microsoft.com/office/drawing/2014/main" val="20024"/>
                    </a:ext>
                  </a:extLst>
                </a:gridCol>
              </a:tblGrid>
              <a:tr h="363258">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1400" dirty="0">
                          <a:solidFill>
                            <a:schemeClr val="tx1"/>
                          </a:solidFill>
                        </a:rPr>
                        <a:t>2017</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sz="1400" dirty="0">
                          <a:solidFill>
                            <a:schemeClr val="tx1"/>
                          </a:solidFill>
                        </a:rPr>
                        <a:t>2018</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gn="ctr"/>
                      <a:r>
                        <a:rPr lang="en-US" sz="1400" dirty="0">
                          <a:solidFill>
                            <a:schemeClr val="tx1"/>
                          </a:solidFill>
                        </a:rPr>
                        <a:t>2019</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9740">
                <a:tc>
                  <a:txBody>
                    <a:bodyPr/>
                    <a:lstStyle/>
                    <a:p>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1" dirty="0"/>
                        <a:t>Oct</a:t>
                      </a:r>
                      <a:endParaRPr lang="ru-RU" sz="7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Nov</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Dec</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Jan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Feb</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Apr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May</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Jul</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Aug</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Sep</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Oct</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Nov</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Dec</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Jan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Feb</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Apr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May</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Jul</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Aug</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Sep</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120">
                <a:tc>
                  <a:txBody>
                    <a:bodyPr/>
                    <a:lstStyle/>
                    <a:p>
                      <a:r>
                        <a:rPr lang="en-US" sz="1000" b="1" dirty="0"/>
                        <a:t>PP adjustment to</a:t>
                      </a:r>
                      <a:r>
                        <a:rPr lang="en-US" sz="1000" b="1" baseline="0" dirty="0"/>
                        <a:t> FIPP requirements</a:t>
                      </a:r>
                      <a:endParaRPr lang="ru-RU"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0980">
                <a:tc rowSpan="2">
                  <a:txBody>
                    <a:bodyPr/>
                    <a:lstStyle/>
                    <a:p>
                      <a:pPr marL="0" algn="l" defTabSz="914400" rtl="0" eaLnBrk="1" latinLnBrk="0" hangingPunct="1"/>
                      <a:r>
                        <a:rPr lang="en-US" sz="1000" b="1" kern="1200" dirty="0">
                          <a:solidFill>
                            <a:schemeClr val="dk1"/>
                          </a:solidFill>
                          <a:latin typeface="+mn-lt"/>
                          <a:ea typeface="+mn-ea"/>
                          <a:cs typeface="+mn-cs"/>
                        </a:rPr>
                        <a:t>Approval of the PP by KSC and FIPP</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11455">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1455">
                <a:tc rowSpan="2">
                  <a:txBody>
                    <a:bodyPr/>
                    <a:lstStyle/>
                    <a:p>
                      <a:pPr marL="0" algn="l" defTabSz="914400" rtl="0" eaLnBrk="1" latinLnBrk="0" hangingPunct="1"/>
                      <a:r>
                        <a:rPr lang="en-US" sz="1000" b="1" kern="1200" dirty="0">
                          <a:solidFill>
                            <a:schemeClr val="dk1"/>
                          </a:solidFill>
                          <a:latin typeface="+mn-lt"/>
                          <a:ea typeface="+mn-ea"/>
                          <a:cs typeface="+mn-cs"/>
                        </a:rPr>
                        <a:t>Exposure draft development</a:t>
                      </a:r>
                    </a:p>
                    <a:p>
                      <a:pPr marL="171450" indent="-171450" algn="l" defTabSz="914400" rtl="0" eaLnBrk="1" latinLnBrk="0" hangingPunct="1">
                        <a:buFont typeface="Arial" pitchFamily="34" charset="0"/>
                        <a:buChar char="•"/>
                      </a:pPr>
                      <a:r>
                        <a:rPr lang="en-US" sz="1000" b="1" kern="1200" dirty="0">
                          <a:solidFill>
                            <a:schemeClr val="dk1"/>
                          </a:solidFill>
                          <a:latin typeface="+mn-lt"/>
                          <a:ea typeface="+mn-ea"/>
                          <a:cs typeface="+mn-cs"/>
                        </a:rPr>
                        <a:t>Agreement with  WG on KNI</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19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dk1"/>
                          </a:solidFill>
                          <a:latin typeface="+mn-lt"/>
                          <a:ea typeface="+mn-ea"/>
                          <a:cs typeface="+mn-cs"/>
                        </a:rPr>
                        <a:t>FiPP</a:t>
                      </a:r>
                      <a:r>
                        <a:rPr lang="en-US" sz="1000" b="1" kern="1200" dirty="0">
                          <a:solidFill>
                            <a:schemeClr val="dk1"/>
                          </a:solidFill>
                          <a:latin typeface="+mn-lt"/>
                          <a:ea typeface="+mn-ea"/>
                          <a:cs typeface="+mn-cs"/>
                        </a:rPr>
                        <a:t> approval</a:t>
                      </a:r>
                      <a:r>
                        <a:rPr lang="en-US" sz="1000" b="1" kern="1200" baseline="0" dirty="0">
                          <a:solidFill>
                            <a:schemeClr val="dk1"/>
                          </a:solidFill>
                          <a:latin typeface="+mn-lt"/>
                          <a:ea typeface="+mn-ea"/>
                          <a:cs typeface="+mn-cs"/>
                        </a:rPr>
                        <a:t> </a:t>
                      </a:r>
                      <a:r>
                        <a:rPr lang="en-US" sz="1000" b="1" kern="1200" dirty="0">
                          <a:solidFill>
                            <a:schemeClr val="dk1"/>
                          </a:solidFill>
                          <a:latin typeface="+mn-lt"/>
                          <a:ea typeface="+mn-ea"/>
                          <a:cs typeface="+mn-cs"/>
                        </a:rPr>
                        <a:t>of the Exposure draft</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2192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51460">
                <a:tc rowSpan="2">
                  <a:txBody>
                    <a:bodyPr/>
                    <a:lstStyle/>
                    <a:p>
                      <a:pPr marL="0" algn="l" defTabSz="914400" rtl="0" eaLnBrk="1" latinLnBrk="0" hangingPunct="1"/>
                      <a:r>
                        <a:rPr lang="en-US" sz="900" b="1" kern="1200" dirty="0">
                          <a:solidFill>
                            <a:schemeClr val="dk1"/>
                          </a:solidFill>
                          <a:latin typeface="+mn-lt"/>
                          <a:ea typeface="+mn-ea"/>
                          <a:cs typeface="+mn-cs"/>
                        </a:rPr>
                        <a:t>Agreement with PAS, CAS, WG on </a:t>
                      </a:r>
                      <a:r>
                        <a:rPr lang="en-US" sz="900" b="1" kern="1200" dirty="0" err="1">
                          <a:solidFill>
                            <a:schemeClr val="dk1"/>
                          </a:solidFill>
                          <a:latin typeface="+mn-lt"/>
                          <a:ea typeface="+mn-ea"/>
                          <a:cs typeface="+mn-cs"/>
                        </a:rPr>
                        <a:t>Programme</a:t>
                      </a:r>
                      <a:r>
                        <a:rPr lang="en-US" sz="900" b="1" kern="1200" dirty="0">
                          <a:solidFill>
                            <a:schemeClr val="dk1"/>
                          </a:solidFill>
                          <a:latin typeface="+mn-lt"/>
                          <a:ea typeface="+mn-ea"/>
                          <a:cs typeface="+mn-cs"/>
                        </a:rPr>
                        <a:t> Evaluation, Expert Group on SDGs, WG on Big Data</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5146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371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err="1">
                          <a:solidFill>
                            <a:schemeClr val="dk1"/>
                          </a:solidFill>
                          <a:latin typeface="+mn-lt"/>
                          <a:ea typeface="+mn-ea"/>
                          <a:cs typeface="+mn-cs"/>
                        </a:rPr>
                        <a:t>FiPP</a:t>
                      </a:r>
                      <a:r>
                        <a:rPr lang="en-US" sz="900" b="1" kern="1200" dirty="0">
                          <a:solidFill>
                            <a:schemeClr val="dk1"/>
                          </a:solidFill>
                          <a:latin typeface="+mn-lt"/>
                          <a:ea typeface="+mn-ea"/>
                          <a:cs typeface="+mn-cs"/>
                        </a:rPr>
                        <a:t> approval</a:t>
                      </a:r>
                      <a:r>
                        <a:rPr lang="en-US" sz="900" b="1" kern="1200" baseline="0" dirty="0">
                          <a:solidFill>
                            <a:schemeClr val="dk1"/>
                          </a:solidFill>
                          <a:latin typeface="+mn-lt"/>
                          <a:ea typeface="+mn-ea"/>
                          <a:cs typeface="+mn-cs"/>
                        </a:rPr>
                        <a:t> </a:t>
                      </a:r>
                      <a:r>
                        <a:rPr lang="en-US" sz="900" b="1" kern="1200" dirty="0">
                          <a:solidFill>
                            <a:schemeClr val="dk1"/>
                          </a:solidFill>
                          <a:latin typeface="+mn-lt"/>
                          <a:ea typeface="+mn-ea"/>
                          <a:cs typeface="+mn-cs"/>
                        </a:rPr>
                        <a:t>of the Exposure draft</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3716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81629">
                <a:tc rowSpan="2">
                  <a:txBody>
                    <a:bodyPr/>
                    <a:lstStyle/>
                    <a:p>
                      <a:pPr marL="0" algn="l" defTabSz="914400" rtl="0" eaLnBrk="1" latinLnBrk="0" hangingPunct="1"/>
                      <a:r>
                        <a:rPr lang="en-US" sz="1000" b="1" kern="1200" dirty="0">
                          <a:solidFill>
                            <a:schemeClr val="dk1"/>
                          </a:solidFill>
                          <a:latin typeface="+mn-lt"/>
                          <a:ea typeface="+mn-ea"/>
                          <a:cs typeface="+mn-cs"/>
                        </a:rPr>
                        <a:t>Exposure period</a:t>
                      </a:r>
                    </a:p>
                    <a:p>
                      <a:pPr marL="93663" indent="-93663" algn="l" defTabSz="914400" rtl="0" eaLnBrk="1" latinLnBrk="0" hangingPunct="1">
                        <a:buFont typeface="Arial" pitchFamily="34" charset="0"/>
                        <a:buChar char="•"/>
                      </a:pPr>
                      <a:r>
                        <a:rPr lang="en-US" sz="900" b="1" kern="1200" dirty="0">
                          <a:solidFill>
                            <a:schemeClr val="dk1"/>
                          </a:solidFill>
                          <a:latin typeface="+mn-lt"/>
                          <a:ea typeface="+mn-ea"/>
                          <a:cs typeface="+mn-cs"/>
                        </a:rPr>
                        <a:t>FIPP approval of the Exposure draft</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81629">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81629">
                <a:tc>
                  <a:txBody>
                    <a:bodyPr/>
                    <a:lstStyle/>
                    <a:p>
                      <a:pPr marL="0" algn="l" defTabSz="914400" rtl="0" eaLnBrk="1" latinLnBrk="0" hangingPunct="1"/>
                      <a:r>
                        <a:rPr lang="en-US" sz="1000" b="1" kern="1200" dirty="0">
                          <a:solidFill>
                            <a:schemeClr val="dk1"/>
                          </a:solidFill>
                          <a:latin typeface="+mn-lt"/>
                          <a:ea typeface="+mn-ea"/>
                          <a:cs typeface="+mn-cs"/>
                        </a:rPr>
                        <a:t>Endorsement version</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FIPP approval of the Endorsement version</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81629">
                <a:tc>
                  <a:txBody>
                    <a:bodyPr/>
                    <a:lstStyle/>
                    <a:p>
                      <a:pPr marL="0" algn="l" defTabSz="914400" rtl="0" eaLnBrk="1" latinLnBrk="0" hangingPunct="1"/>
                      <a:r>
                        <a:rPr lang="en-US" sz="1000" b="1" kern="1200" dirty="0">
                          <a:solidFill>
                            <a:schemeClr val="dk1"/>
                          </a:solidFill>
                          <a:latin typeface="+mn-lt"/>
                          <a:ea typeface="+mn-ea"/>
                          <a:cs typeface="+mn-cs"/>
                        </a:rPr>
                        <a:t>Final Pronouncement</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bl>
          </a:graphicData>
        </a:graphic>
      </p:graphicFrame>
      <p:sp>
        <p:nvSpPr>
          <p:cNvPr id="16" name="5-конечная звезда 15"/>
          <p:cNvSpPr/>
          <p:nvPr/>
        </p:nvSpPr>
        <p:spPr>
          <a:xfrm>
            <a:off x="3136899" y="2158017"/>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9" name="5-конечная звезда 28"/>
          <p:cNvSpPr>
            <a:spLocks noChangeAspect="1"/>
          </p:cNvSpPr>
          <p:nvPr/>
        </p:nvSpPr>
        <p:spPr>
          <a:xfrm>
            <a:off x="4800608" y="268181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53" name="Группа 52"/>
          <p:cNvGrpSpPr/>
          <p:nvPr/>
        </p:nvGrpSpPr>
        <p:grpSpPr>
          <a:xfrm>
            <a:off x="2858553" y="5054796"/>
            <a:ext cx="1504950" cy="733425"/>
            <a:chOff x="2847974" y="5200649"/>
            <a:chExt cx="1504950" cy="733425"/>
          </a:xfrm>
        </p:grpSpPr>
        <p:sp>
          <p:nvSpPr>
            <p:cNvPr id="17" name="Скругленная прямоугольная выноска 16"/>
            <p:cNvSpPr/>
            <p:nvPr/>
          </p:nvSpPr>
          <p:spPr>
            <a:xfrm rot="10800000">
              <a:off x="2847974" y="5200649"/>
              <a:ext cx="1504950" cy="733425"/>
            </a:xfrm>
            <a:prstGeom prst="wedgeRoundRectCallout">
              <a:avLst>
                <a:gd name="adj1" fmla="val -84071"/>
                <a:gd name="adj2" fmla="val 2871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8" name="TextBox 27"/>
            <p:cNvSpPr txBox="1"/>
            <p:nvPr/>
          </p:nvSpPr>
          <p:spPr>
            <a:xfrm>
              <a:off x="2943223" y="5267280"/>
              <a:ext cx="1314450" cy="600164"/>
            </a:xfrm>
            <a:prstGeom prst="rect">
              <a:avLst/>
            </a:prstGeom>
            <a:noFill/>
          </p:spPr>
          <p:txBody>
            <a:bodyPr wrap="square" rtlCol="0">
              <a:spAutoFit/>
            </a:bodyPr>
            <a:lstStyle/>
            <a:p>
              <a:r>
                <a:rPr lang="en-US" sz="1100" b="1" dirty="0"/>
                <a:t>March 27-29, 2018</a:t>
              </a:r>
            </a:p>
            <a:p>
              <a:r>
                <a:rPr lang="en-US" sz="1100" dirty="0"/>
                <a:t>11</a:t>
              </a:r>
              <a:r>
                <a:rPr lang="en-US" sz="1100" baseline="30000" dirty="0"/>
                <a:t>th</a:t>
              </a:r>
              <a:r>
                <a:rPr lang="en-US" sz="1100" dirty="0"/>
                <a:t> meeting of the INTOSAI WG on KNI</a:t>
              </a:r>
              <a:endParaRPr lang="ru-RU" sz="1100" dirty="0"/>
            </a:p>
          </p:txBody>
        </p:sp>
      </p:grpSp>
      <p:grpSp>
        <p:nvGrpSpPr>
          <p:cNvPr id="39" name="Группа 38"/>
          <p:cNvGrpSpPr/>
          <p:nvPr/>
        </p:nvGrpSpPr>
        <p:grpSpPr>
          <a:xfrm>
            <a:off x="4921305" y="4828486"/>
            <a:ext cx="1510349" cy="664496"/>
            <a:chOff x="4914954" y="4650676"/>
            <a:chExt cx="1510349" cy="664496"/>
          </a:xfrm>
        </p:grpSpPr>
        <p:sp>
          <p:nvSpPr>
            <p:cNvPr id="35" name="Скругленная прямоугольная выноска 34"/>
            <p:cNvSpPr/>
            <p:nvPr/>
          </p:nvSpPr>
          <p:spPr>
            <a:xfrm rot="10800000">
              <a:off x="4943472" y="4686949"/>
              <a:ext cx="1400175" cy="628223"/>
            </a:xfrm>
            <a:prstGeom prst="wedgeRoundRectCallout">
              <a:avLst>
                <a:gd name="adj1" fmla="val -72678"/>
                <a:gd name="adj2" fmla="val 2455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6" name="TextBox 35"/>
            <p:cNvSpPr txBox="1"/>
            <p:nvPr/>
          </p:nvSpPr>
          <p:spPr>
            <a:xfrm>
              <a:off x="4914954" y="4650676"/>
              <a:ext cx="1510349" cy="600164"/>
            </a:xfrm>
            <a:prstGeom prst="rect">
              <a:avLst/>
            </a:prstGeom>
            <a:noFill/>
          </p:spPr>
          <p:txBody>
            <a:bodyPr wrap="none" rtlCol="0">
              <a:spAutoFit/>
            </a:bodyPr>
            <a:lstStyle/>
            <a:p>
              <a:pPr algn="ctr"/>
              <a:r>
                <a:rPr lang="en-GB" sz="1100" b="1" dirty="0"/>
                <a:t>August 20-24, 2018</a:t>
              </a:r>
              <a:r>
                <a:rPr lang="en-GB" sz="1100" dirty="0"/>
                <a:t>,</a:t>
              </a:r>
            </a:p>
            <a:p>
              <a:pPr algn="ctr"/>
              <a:r>
                <a:rPr lang="en-GB" sz="1100" dirty="0"/>
                <a:t>FIPP meeting </a:t>
              </a:r>
            </a:p>
            <a:p>
              <a:pPr algn="ctr"/>
              <a:r>
                <a:rPr lang="en-US" sz="1000" dirty="0"/>
                <a:t>(ED needs to be revised) </a:t>
              </a:r>
              <a:r>
                <a:rPr lang="en-GB" sz="1100" dirty="0"/>
                <a:t> </a:t>
              </a:r>
              <a:endParaRPr lang="ru-RU" sz="1100" dirty="0"/>
            </a:p>
          </p:txBody>
        </p:sp>
      </p:grpSp>
      <p:grpSp>
        <p:nvGrpSpPr>
          <p:cNvPr id="13" name="Группа 12"/>
          <p:cNvGrpSpPr/>
          <p:nvPr/>
        </p:nvGrpSpPr>
        <p:grpSpPr>
          <a:xfrm>
            <a:off x="6800336" y="1041402"/>
            <a:ext cx="1573501" cy="769441"/>
            <a:chOff x="6599614" y="940473"/>
            <a:chExt cx="1476375" cy="654230"/>
          </a:xfrm>
          <a:noFill/>
        </p:grpSpPr>
        <p:sp>
          <p:nvSpPr>
            <p:cNvPr id="37" name="Скругленная прямоугольная выноска 36"/>
            <p:cNvSpPr/>
            <p:nvPr/>
          </p:nvSpPr>
          <p:spPr>
            <a:xfrm>
              <a:off x="6619875" y="968477"/>
              <a:ext cx="1415532" cy="612648"/>
            </a:xfrm>
            <a:prstGeom prst="wedgeRoundRectCallout">
              <a:avLst>
                <a:gd name="adj1" fmla="val -71952"/>
                <a:gd name="adj2" fmla="val 232545"/>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6599614" y="940473"/>
              <a:ext cx="1476375" cy="654230"/>
            </a:xfrm>
            <a:prstGeom prst="rect">
              <a:avLst/>
            </a:prstGeom>
            <a:grpFill/>
          </p:spPr>
          <p:txBody>
            <a:bodyPr wrap="square" rtlCol="0">
              <a:spAutoFit/>
            </a:bodyPr>
            <a:lstStyle/>
            <a:p>
              <a:pPr algn="ctr"/>
              <a:r>
                <a:rPr lang="en-US" sz="1100" b="1" dirty="0"/>
                <a:t>July 30, 2018</a:t>
              </a:r>
            </a:p>
            <a:p>
              <a:pPr algn="ctr"/>
              <a:r>
                <a:rPr lang="en-US" sz="1100" dirty="0"/>
                <a:t>Preliminary draft was disseminated among WG members </a:t>
              </a:r>
              <a:endParaRPr lang="ru-RU" sz="1100" dirty="0"/>
            </a:p>
          </p:txBody>
        </p:sp>
      </p:grpSp>
      <p:grpSp>
        <p:nvGrpSpPr>
          <p:cNvPr id="23" name="Группа 22"/>
          <p:cNvGrpSpPr/>
          <p:nvPr/>
        </p:nvGrpSpPr>
        <p:grpSpPr>
          <a:xfrm>
            <a:off x="7708719" y="3068751"/>
            <a:ext cx="1588897" cy="620195"/>
            <a:chOff x="7712046" y="2069021"/>
            <a:chExt cx="1588897" cy="620195"/>
          </a:xfrm>
        </p:grpSpPr>
        <p:sp>
          <p:nvSpPr>
            <p:cNvPr id="40" name="Скругленная прямоугольная выноска 39"/>
            <p:cNvSpPr/>
            <p:nvPr/>
          </p:nvSpPr>
          <p:spPr>
            <a:xfrm>
              <a:off x="7801523" y="2076568"/>
              <a:ext cx="1415532" cy="612648"/>
            </a:xfrm>
            <a:prstGeom prst="wedgeRoundRectCallout">
              <a:avLst>
                <a:gd name="adj1" fmla="val -44480"/>
                <a:gd name="adj2" fmla="val 1480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7712046" y="2069021"/>
              <a:ext cx="1588897" cy="600164"/>
            </a:xfrm>
            <a:prstGeom prst="rect">
              <a:avLst/>
            </a:prstGeom>
            <a:noFill/>
          </p:spPr>
          <p:txBody>
            <a:bodyPr wrap="none" rtlCol="0">
              <a:spAutoFit/>
            </a:bodyPr>
            <a:lstStyle/>
            <a:p>
              <a:pPr algn="ctr"/>
              <a:r>
                <a:rPr lang="en-GB" sz="1100" b="1" dirty="0"/>
                <a:t>November 26-30, 2018</a:t>
              </a:r>
              <a:r>
                <a:rPr lang="en-GB" sz="1100" dirty="0"/>
                <a:t>,</a:t>
              </a:r>
            </a:p>
            <a:p>
              <a:pPr algn="ctr"/>
              <a:r>
                <a:rPr lang="en-GB" sz="1100" dirty="0"/>
                <a:t>Exposure draft approval </a:t>
              </a:r>
            </a:p>
            <a:p>
              <a:pPr algn="ctr"/>
              <a:r>
                <a:rPr lang="en-GB" sz="1100" dirty="0"/>
                <a:t>at FIPP meeting </a:t>
              </a:r>
              <a:endParaRPr lang="ru-RU" sz="1100" dirty="0"/>
            </a:p>
          </p:txBody>
        </p:sp>
      </p:grpSp>
      <p:grpSp>
        <p:nvGrpSpPr>
          <p:cNvPr id="43" name="Группа 42"/>
          <p:cNvGrpSpPr/>
          <p:nvPr/>
        </p:nvGrpSpPr>
        <p:grpSpPr>
          <a:xfrm>
            <a:off x="6362969" y="5556981"/>
            <a:ext cx="1438648" cy="625780"/>
            <a:chOff x="4943475" y="4763152"/>
            <a:chExt cx="1438648" cy="625780"/>
          </a:xfrm>
        </p:grpSpPr>
        <p:sp>
          <p:nvSpPr>
            <p:cNvPr id="44" name="Скругленная прямоугольная выноска 43"/>
            <p:cNvSpPr/>
            <p:nvPr/>
          </p:nvSpPr>
          <p:spPr>
            <a:xfrm rot="10800000">
              <a:off x="4943475" y="4763152"/>
              <a:ext cx="1400175" cy="582156"/>
            </a:xfrm>
            <a:prstGeom prst="wedgeRoundRectCallout">
              <a:avLst>
                <a:gd name="adj1" fmla="val -69050"/>
                <a:gd name="adj2" fmla="val 2164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45" name="TextBox 44"/>
            <p:cNvSpPr txBox="1"/>
            <p:nvPr/>
          </p:nvSpPr>
          <p:spPr>
            <a:xfrm>
              <a:off x="4991999" y="4788768"/>
              <a:ext cx="1390124" cy="600164"/>
            </a:xfrm>
            <a:prstGeom prst="rect">
              <a:avLst/>
            </a:prstGeom>
            <a:noFill/>
          </p:spPr>
          <p:txBody>
            <a:bodyPr wrap="none" rtlCol="0">
              <a:spAutoFit/>
            </a:bodyPr>
            <a:lstStyle/>
            <a:p>
              <a:pPr algn="ctr"/>
              <a:r>
                <a:rPr lang="en-GB" sz="1100" b="1" dirty="0"/>
                <a:t>December 27, 2018</a:t>
              </a:r>
              <a:r>
                <a:rPr lang="en-GB" sz="1100" dirty="0"/>
                <a:t>,</a:t>
              </a:r>
            </a:p>
            <a:p>
              <a:pPr algn="ctr"/>
              <a:r>
                <a:rPr lang="en-GB" sz="1100" dirty="0"/>
                <a:t>Start of the exposure</a:t>
              </a:r>
            </a:p>
            <a:p>
              <a:pPr algn="ctr"/>
              <a:r>
                <a:rPr lang="en-GB" sz="1100" dirty="0"/>
                <a:t>period</a:t>
              </a:r>
              <a:endParaRPr lang="ru-RU" sz="1100" dirty="0"/>
            </a:p>
          </p:txBody>
        </p:sp>
      </p:grpSp>
      <p:grpSp>
        <p:nvGrpSpPr>
          <p:cNvPr id="49" name="Группа 48"/>
          <p:cNvGrpSpPr/>
          <p:nvPr/>
        </p:nvGrpSpPr>
        <p:grpSpPr>
          <a:xfrm>
            <a:off x="11301935" y="5170841"/>
            <a:ext cx="238125" cy="437807"/>
            <a:chOff x="11020425" y="6004382"/>
            <a:chExt cx="342900" cy="672643"/>
          </a:xfrm>
        </p:grpSpPr>
        <p:sp>
          <p:nvSpPr>
            <p:cNvPr id="46" name="Блок-схема: перфолента 45"/>
            <p:cNvSpPr/>
            <p:nvPr/>
          </p:nvSpPr>
          <p:spPr>
            <a:xfrm>
              <a:off x="11020425" y="6004382"/>
              <a:ext cx="342900" cy="405943"/>
            </a:xfrm>
            <a:prstGeom prst="flowChartPunchedTape">
              <a:avLst/>
            </a:prstGeom>
            <a:solidFill>
              <a:srgbClr val="DB39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8" name="Прямая соединительная линия 47"/>
            <p:cNvCxnSpPr>
              <a:stCxn id="46" idx="1"/>
            </p:cNvCxnSpPr>
            <p:nvPr/>
          </p:nvCxnSpPr>
          <p:spPr>
            <a:xfrm>
              <a:off x="11020425" y="6207354"/>
              <a:ext cx="0" cy="46967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Группа 23"/>
          <p:cNvGrpSpPr/>
          <p:nvPr/>
        </p:nvGrpSpPr>
        <p:grpSpPr>
          <a:xfrm>
            <a:off x="9942797" y="4016974"/>
            <a:ext cx="1415532" cy="612648"/>
            <a:chOff x="9942797" y="3695228"/>
            <a:chExt cx="1415532" cy="612648"/>
          </a:xfrm>
        </p:grpSpPr>
        <p:sp>
          <p:nvSpPr>
            <p:cNvPr id="50" name="Скругленная прямоугольная выноска 49"/>
            <p:cNvSpPr/>
            <p:nvPr/>
          </p:nvSpPr>
          <p:spPr>
            <a:xfrm>
              <a:off x="9942797" y="3695228"/>
              <a:ext cx="1415532" cy="612648"/>
            </a:xfrm>
            <a:prstGeom prst="wedgeRoundRectCallout">
              <a:avLst>
                <a:gd name="adj1" fmla="val 47033"/>
                <a:gd name="adj2" fmla="val 1340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10066193" y="3777641"/>
              <a:ext cx="1184940" cy="430887"/>
            </a:xfrm>
            <a:prstGeom prst="rect">
              <a:avLst/>
            </a:prstGeom>
            <a:noFill/>
          </p:spPr>
          <p:txBody>
            <a:bodyPr wrap="none" rtlCol="0">
              <a:spAutoFit/>
            </a:bodyPr>
            <a:lstStyle/>
            <a:p>
              <a:pPr algn="ctr"/>
              <a:r>
                <a:rPr lang="en-US" sz="1100" b="1" dirty="0"/>
                <a:t>September 2019</a:t>
              </a:r>
              <a:r>
                <a:rPr lang="en-US" sz="1100" dirty="0"/>
                <a:t>,</a:t>
              </a:r>
            </a:p>
            <a:p>
              <a:pPr algn="ctr"/>
              <a:r>
                <a:rPr lang="en-US" sz="1100" dirty="0"/>
                <a:t>XXIII INCOSAI</a:t>
              </a:r>
              <a:endParaRPr lang="ru-RU" sz="1100" dirty="0"/>
            </a:p>
          </p:txBody>
        </p:sp>
      </p:grpSp>
      <p:sp>
        <p:nvSpPr>
          <p:cNvPr id="52" name="5-конечная звезда 51"/>
          <p:cNvSpPr/>
          <p:nvPr/>
        </p:nvSpPr>
        <p:spPr>
          <a:xfrm>
            <a:off x="9489860" y="4834090"/>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54" name="Группа 53"/>
          <p:cNvGrpSpPr/>
          <p:nvPr/>
        </p:nvGrpSpPr>
        <p:grpSpPr>
          <a:xfrm>
            <a:off x="8278306" y="5698507"/>
            <a:ext cx="1504950" cy="733425"/>
            <a:chOff x="3232960" y="4790445"/>
            <a:chExt cx="1504950" cy="733425"/>
          </a:xfrm>
        </p:grpSpPr>
        <p:sp>
          <p:nvSpPr>
            <p:cNvPr id="55" name="Скругленная прямоугольная выноска 54"/>
            <p:cNvSpPr/>
            <p:nvPr/>
          </p:nvSpPr>
          <p:spPr>
            <a:xfrm rot="10800000">
              <a:off x="3232960" y="4790445"/>
              <a:ext cx="1504950" cy="733425"/>
            </a:xfrm>
            <a:prstGeom prst="wedgeRoundRectCallout">
              <a:avLst>
                <a:gd name="adj1" fmla="val -33438"/>
                <a:gd name="adj2" fmla="val 1442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6" name="TextBox 55"/>
            <p:cNvSpPr txBox="1"/>
            <p:nvPr/>
          </p:nvSpPr>
          <p:spPr>
            <a:xfrm>
              <a:off x="3336958" y="4857076"/>
              <a:ext cx="1314450" cy="600164"/>
            </a:xfrm>
            <a:prstGeom prst="rect">
              <a:avLst/>
            </a:prstGeom>
            <a:noFill/>
          </p:spPr>
          <p:txBody>
            <a:bodyPr wrap="square" rtlCol="0">
              <a:spAutoFit/>
            </a:bodyPr>
            <a:lstStyle/>
            <a:p>
              <a:r>
                <a:rPr lang="en-US" sz="1100" b="1" dirty="0"/>
                <a:t>April 1-4, 2019</a:t>
              </a:r>
            </a:p>
            <a:p>
              <a:r>
                <a:rPr lang="en-US" sz="1100" dirty="0"/>
                <a:t>12</a:t>
              </a:r>
              <a:r>
                <a:rPr lang="en-US" sz="1100" baseline="30000" dirty="0"/>
                <a:t>th</a:t>
              </a:r>
              <a:r>
                <a:rPr lang="en-US" sz="1100" dirty="0"/>
                <a:t> meeting of the INTOSAI WG on KNI</a:t>
              </a:r>
              <a:endParaRPr lang="ru-RU" sz="1100" dirty="0"/>
            </a:p>
          </p:txBody>
        </p:sp>
      </p:grpSp>
      <p:grpSp>
        <p:nvGrpSpPr>
          <p:cNvPr id="79" name="Группа 78"/>
          <p:cNvGrpSpPr/>
          <p:nvPr/>
        </p:nvGrpSpPr>
        <p:grpSpPr>
          <a:xfrm>
            <a:off x="10028028" y="6075405"/>
            <a:ext cx="1339938" cy="491141"/>
            <a:chOff x="10019561" y="5838329"/>
            <a:chExt cx="1339938" cy="491141"/>
          </a:xfrm>
        </p:grpSpPr>
        <p:sp>
          <p:nvSpPr>
            <p:cNvPr id="58" name="Скругленная прямоугольная выноска 57"/>
            <p:cNvSpPr/>
            <p:nvPr/>
          </p:nvSpPr>
          <p:spPr>
            <a:xfrm rot="10800000">
              <a:off x="10019561" y="5838329"/>
              <a:ext cx="1295138" cy="491141"/>
            </a:xfrm>
            <a:prstGeom prst="wedgeRoundRectCallout">
              <a:avLst>
                <a:gd name="adj1" fmla="val 27000"/>
                <a:gd name="adj2" fmla="val 2056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9" name="TextBox 58"/>
            <p:cNvSpPr txBox="1"/>
            <p:nvPr/>
          </p:nvSpPr>
          <p:spPr>
            <a:xfrm>
              <a:off x="10045049" y="5851562"/>
              <a:ext cx="1314450" cy="381537"/>
            </a:xfrm>
            <a:prstGeom prst="rect">
              <a:avLst/>
            </a:prstGeom>
            <a:noFill/>
          </p:spPr>
          <p:txBody>
            <a:bodyPr wrap="square" rtlCol="0">
              <a:spAutoFit/>
            </a:bodyPr>
            <a:lstStyle/>
            <a:p>
              <a:pPr algn="ctr"/>
              <a:r>
                <a:rPr lang="en-US" sz="1100" b="1" dirty="0"/>
                <a:t>June 25-28, 2019</a:t>
              </a:r>
            </a:p>
            <a:p>
              <a:pPr algn="ctr"/>
              <a:r>
                <a:rPr lang="en-GB" sz="1100" dirty="0"/>
                <a:t>FIPP meeting </a:t>
              </a:r>
              <a:endParaRPr lang="ru-RU" sz="1100" dirty="0"/>
            </a:p>
          </p:txBody>
        </p:sp>
      </p:grpSp>
      <p:sp>
        <p:nvSpPr>
          <p:cNvPr id="65" name="5-конечная звезда 64"/>
          <p:cNvSpPr>
            <a:spLocks noChangeAspect="1"/>
          </p:cNvSpPr>
          <p:nvPr/>
        </p:nvSpPr>
        <p:spPr>
          <a:xfrm>
            <a:off x="4809069" y="3096691"/>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6" name="5-конечная звезда 65"/>
          <p:cNvSpPr>
            <a:spLocks noChangeAspect="1"/>
          </p:cNvSpPr>
          <p:nvPr/>
        </p:nvSpPr>
        <p:spPr>
          <a:xfrm>
            <a:off x="6256926" y="3096691"/>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7" name="5-конечная звезда 66"/>
          <p:cNvSpPr>
            <a:spLocks noChangeAspect="1"/>
          </p:cNvSpPr>
          <p:nvPr/>
        </p:nvSpPr>
        <p:spPr>
          <a:xfrm>
            <a:off x="6616482" y="344880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8" name="5-конечная звезда 67"/>
          <p:cNvSpPr>
            <a:spLocks noChangeAspect="1"/>
          </p:cNvSpPr>
          <p:nvPr/>
        </p:nvSpPr>
        <p:spPr>
          <a:xfrm>
            <a:off x="7708719" y="427856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9" name="5-конечная звезда 68"/>
          <p:cNvSpPr>
            <a:spLocks noChangeAspect="1"/>
          </p:cNvSpPr>
          <p:nvPr/>
        </p:nvSpPr>
        <p:spPr>
          <a:xfrm>
            <a:off x="8064282" y="4444112"/>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0" name="5-конечная звезда 69"/>
          <p:cNvSpPr/>
          <p:nvPr/>
        </p:nvSpPr>
        <p:spPr>
          <a:xfrm>
            <a:off x="10210803" y="5135731"/>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1" name="TextBox 70"/>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3</a:t>
            </a:r>
            <a:endParaRPr lang="ru-RU" dirty="0">
              <a:solidFill>
                <a:schemeClr val="bg1">
                  <a:lumMod val="50000"/>
                </a:schemeClr>
              </a:solidFill>
            </a:endParaRPr>
          </a:p>
        </p:txBody>
      </p:sp>
    </p:spTree>
    <p:extLst>
      <p:ext uri="{BB962C8B-B14F-4D97-AF65-F5344CB8AC3E}">
        <p14:creationId xmlns:p14="http://schemas.microsoft.com/office/powerpoint/2010/main" val="103935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218776"/>
            <a:ext cx="12192000" cy="874304"/>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3" name="Прямоугольник 12">
            <a:extLst>
              <a:ext uri="{FF2B5EF4-FFF2-40B4-BE49-F238E27FC236}">
                <a16:creationId xmlns:a16="http://schemas.microsoft.com/office/drawing/2014/main" id="{A439C544-0D21-4A44-8459-441ABE71147D}"/>
              </a:ext>
            </a:extLst>
          </p:cNvPr>
          <p:cNvSpPr/>
          <p:nvPr/>
        </p:nvSpPr>
        <p:spPr>
          <a:xfrm>
            <a:off x="1303283" y="209185"/>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0" spc="-60" dirty="0">
                <a:solidFill>
                  <a:prstClr val="black"/>
                </a:solidFill>
                <a:latin typeface="Calibri"/>
              </a:rPr>
              <a:t>EXPOSURE DRAFT DEVELOPMENT</a:t>
            </a:r>
            <a:endParaRPr lang="ru-RU" sz="2600" b="1" kern="0" spc="-60" dirty="0">
              <a:solidFill>
                <a:prstClr val="black"/>
              </a:solidFill>
              <a:latin typeface="Calibri"/>
            </a:endParaRPr>
          </a:p>
        </p:txBody>
      </p:sp>
      <p:sp>
        <p:nvSpPr>
          <p:cNvPr id="14" name="TextBox 13"/>
          <p:cNvSpPr txBox="1"/>
          <p:nvPr/>
        </p:nvSpPr>
        <p:spPr>
          <a:xfrm>
            <a:off x="801104" y="1225689"/>
            <a:ext cx="5582764" cy="5632311"/>
          </a:xfrm>
          <a:prstGeom prst="rect">
            <a:avLst/>
          </a:prstGeom>
          <a:noFill/>
        </p:spPr>
        <p:txBody>
          <a:bodyPr wrap="square" rtlCol="0">
            <a:spAutoFit/>
          </a:bodyPr>
          <a:lstStyle/>
          <a:p>
            <a:r>
              <a:rPr lang="en-US" sz="2000" b="1" dirty="0"/>
              <a:t>FIPP </a:t>
            </a:r>
          </a:p>
          <a:p>
            <a:r>
              <a:rPr lang="en-US" sz="2000" dirty="0"/>
              <a:t>12 comments</a:t>
            </a:r>
          </a:p>
          <a:p>
            <a:r>
              <a:rPr lang="en-US" sz="2000" dirty="0"/>
              <a:t>12 accepted</a:t>
            </a:r>
          </a:p>
          <a:p>
            <a:endParaRPr lang="en-US" sz="2000" b="1" dirty="0"/>
          </a:p>
          <a:p>
            <a:r>
              <a:rPr lang="en-US" sz="2000" b="1" dirty="0"/>
              <a:t>Compliance Audit Subcommittee </a:t>
            </a:r>
          </a:p>
          <a:p>
            <a:r>
              <a:rPr lang="en-US" sz="2000" u="sng" dirty="0"/>
              <a:t>3 comments</a:t>
            </a:r>
          </a:p>
          <a:p>
            <a:r>
              <a:rPr lang="en-US" sz="2000" dirty="0"/>
              <a:t>3 accepted</a:t>
            </a:r>
          </a:p>
          <a:p>
            <a:endParaRPr lang="en-US" sz="2000" dirty="0"/>
          </a:p>
          <a:p>
            <a:r>
              <a:rPr lang="en-US" sz="2000" b="1" dirty="0"/>
              <a:t>Performance Audit Subcommittee</a:t>
            </a:r>
          </a:p>
          <a:p>
            <a:r>
              <a:rPr lang="en-US" sz="2000" u="sng" dirty="0"/>
              <a:t>25 comments </a:t>
            </a:r>
          </a:p>
          <a:p>
            <a:r>
              <a:rPr lang="en-US" sz="2000" dirty="0"/>
              <a:t>8 accepted </a:t>
            </a:r>
          </a:p>
          <a:p>
            <a:r>
              <a:rPr lang="en-US" sz="2000" dirty="0"/>
              <a:t>11 not accepted </a:t>
            </a:r>
          </a:p>
          <a:p>
            <a:r>
              <a:rPr lang="en-US" sz="2000" dirty="0"/>
              <a:t>6 comment provided</a:t>
            </a:r>
          </a:p>
          <a:p>
            <a:endParaRPr lang="en-US" sz="2000" dirty="0"/>
          </a:p>
          <a:p>
            <a:r>
              <a:rPr lang="en-US" sz="2000" b="1" dirty="0"/>
              <a:t>INTOSAI Working group on </a:t>
            </a:r>
            <a:r>
              <a:rPr lang="en-US" sz="2000" b="1" dirty="0" err="1"/>
              <a:t>Programme</a:t>
            </a:r>
            <a:r>
              <a:rPr lang="en-US" sz="2000" b="1" dirty="0"/>
              <a:t> Evaluation</a:t>
            </a:r>
          </a:p>
          <a:p>
            <a:r>
              <a:rPr lang="en-US" sz="2000" u="sng" dirty="0"/>
              <a:t>66 comments</a:t>
            </a:r>
          </a:p>
          <a:p>
            <a:r>
              <a:rPr lang="en-US" sz="2000" dirty="0"/>
              <a:t>50 accepted</a:t>
            </a:r>
          </a:p>
          <a:p>
            <a:r>
              <a:rPr lang="en-US" sz="2000" dirty="0"/>
              <a:t>16 not accepted</a:t>
            </a:r>
          </a:p>
        </p:txBody>
      </p:sp>
      <p:sp>
        <p:nvSpPr>
          <p:cNvPr id="15" name="Нашивка 14"/>
          <p:cNvSpPr/>
          <p:nvPr/>
        </p:nvSpPr>
        <p:spPr>
          <a:xfrm>
            <a:off x="497448" y="3812185"/>
            <a:ext cx="241409" cy="12115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Нашивка 15"/>
          <p:cNvSpPr/>
          <p:nvPr/>
        </p:nvSpPr>
        <p:spPr>
          <a:xfrm>
            <a:off x="497447" y="5620215"/>
            <a:ext cx="241409" cy="12115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Нашивка 16"/>
          <p:cNvSpPr/>
          <p:nvPr/>
        </p:nvSpPr>
        <p:spPr>
          <a:xfrm>
            <a:off x="497449" y="2583341"/>
            <a:ext cx="241409" cy="12115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TextBox 17"/>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5</a:t>
            </a:r>
            <a:endParaRPr lang="ru-RU" dirty="0">
              <a:solidFill>
                <a:schemeClr val="bg1">
                  <a:lumMod val="50000"/>
                </a:schemeClr>
              </a:solidFill>
            </a:endParaRPr>
          </a:p>
        </p:txBody>
      </p:sp>
      <p:sp>
        <p:nvSpPr>
          <p:cNvPr id="19" name="TextBox 18"/>
          <p:cNvSpPr txBox="1"/>
          <p:nvPr/>
        </p:nvSpPr>
        <p:spPr>
          <a:xfrm>
            <a:off x="6383868" y="1277501"/>
            <a:ext cx="5582764" cy="4401205"/>
          </a:xfrm>
          <a:prstGeom prst="rect">
            <a:avLst/>
          </a:prstGeom>
          <a:noFill/>
        </p:spPr>
        <p:txBody>
          <a:bodyPr wrap="square" rtlCol="0">
            <a:spAutoFit/>
          </a:bodyPr>
          <a:lstStyle/>
          <a:p>
            <a:pPr algn="ctr"/>
            <a:r>
              <a:rPr lang="en-US" sz="2000" b="1" dirty="0"/>
              <a:t>Major changes : </a:t>
            </a:r>
          </a:p>
          <a:p>
            <a:pPr algn="ctr"/>
            <a:endParaRPr lang="en-US" sz="2000" b="1" dirty="0"/>
          </a:p>
          <a:p>
            <a:pPr marL="342900" indent="-342900" algn="just">
              <a:buFont typeface="Wingdings" pitchFamily="2" charset="2"/>
              <a:buChar char="ü"/>
            </a:pPr>
            <a:r>
              <a:rPr lang="en-US" sz="2000" dirty="0"/>
              <a:t>GUID is transferred to the ISSAI 5000-series</a:t>
            </a:r>
          </a:p>
          <a:p>
            <a:pPr marL="342900" indent="-342900" algn="just">
              <a:buFont typeface="Wingdings" pitchFamily="2" charset="2"/>
              <a:buChar char="ü"/>
            </a:pPr>
            <a:endParaRPr lang="en-US" sz="2000" dirty="0"/>
          </a:p>
          <a:p>
            <a:pPr marL="342900" indent="-342900" algn="just">
              <a:buFont typeface="Wingdings" pitchFamily="2" charset="2"/>
              <a:buChar char="ü"/>
            </a:pPr>
            <a:r>
              <a:rPr lang="en-GB" sz="2000" dirty="0"/>
              <a:t>GUID is repositioned in order to allow for its application in performance and compliance audits as well as programmes evaluations with necessary references to relevant standards   (ISSAI 300, ISSAI 400, ISSAI 3000 and ISSAI 4000, ISSAI 3100 and ISSAI 3200, INTOSAI GOV 9400)</a:t>
            </a:r>
            <a:endParaRPr lang="en-US" sz="2000" dirty="0"/>
          </a:p>
          <a:p>
            <a:pPr marL="342900" indent="-342900" algn="just">
              <a:buFont typeface="Wingdings" pitchFamily="2" charset="2"/>
              <a:buChar char="ü"/>
            </a:pPr>
            <a:endParaRPr lang="en-US" sz="2000" b="1" dirty="0"/>
          </a:p>
          <a:p>
            <a:pPr marL="342900" indent="-342900" algn="just">
              <a:buFont typeface="Wingdings" pitchFamily="2" charset="2"/>
              <a:buChar char="ü"/>
            </a:pPr>
            <a:r>
              <a:rPr lang="en-GB" sz="2000" dirty="0"/>
              <a:t>The structure of GUID was rearranged in order to fully comply with the FIPP drafting conventions</a:t>
            </a:r>
            <a:endParaRPr lang="en-US" sz="2000" b="1" dirty="0"/>
          </a:p>
        </p:txBody>
      </p:sp>
      <p:sp>
        <p:nvSpPr>
          <p:cNvPr id="20" name="Нашивка 16">
            <a:extLst>
              <a:ext uri="{FF2B5EF4-FFF2-40B4-BE49-F238E27FC236}">
                <a16:creationId xmlns:a16="http://schemas.microsoft.com/office/drawing/2014/main" id="{018489EA-19BD-4636-A282-260A4AFA1F5A}"/>
              </a:ext>
            </a:extLst>
          </p:cNvPr>
          <p:cNvSpPr/>
          <p:nvPr/>
        </p:nvSpPr>
        <p:spPr>
          <a:xfrm>
            <a:off x="497450" y="1354497"/>
            <a:ext cx="241409" cy="12115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74541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218776"/>
            <a:ext cx="12192000" cy="874304"/>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8" name="Прямоугольник 7"/>
          <p:cNvSpPr/>
          <p:nvPr/>
        </p:nvSpPr>
        <p:spPr>
          <a:xfrm>
            <a:off x="1303283" y="209185"/>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60" normalizeH="0" baseline="0" noProof="0" dirty="0">
                <a:ln>
                  <a:noFill/>
                </a:ln>
                <a:solidFill>
                  <a:prstClr val="black"/>
                </a:solidFill>
                <a:effectLst/>
                <a:uLnTx/>
                <a:uFillTx/>
                <a:latin typeface="Calibri"/>
                <a:ea typeface="+mn-ea"/>
                <a:cs typeface="+mn-cs"/>
              </a:rPr>
              <a:t>PROJECT TIMELINE</a:t>
            </a:r>
            <a:endParaRPr kumimoji="0" lang="ru-RU" sz="2600" b="1" i="0" u="none" strike="noStrike" kern="0" cap="none" spc="-60" normalizeH="0" baseline="0" noProof="0" dirty="0">
              <a:ln>
                <a:noFill/>
              </a:ln>
              <a:solidFill>
                <a:prstClr val="black"/>
              </a:solidFill>
              <a:effectLst/>
              <a:uLnTx/>
              <a:uFillTx/>
              <a:latin typeface="Calibri"/>
              <a:ea typeface="+mn-ea"/>
              <a:cs typeface="+mn-cs"/>
            </a:endParaRPr>
          </a:p>
        </p:txBody>
      </p:sp>
      <p:graphicFrame>
        <p:nvGraphicFramePr>
          <p:cNvPr id="9" name="Таблица 8"/>
          <p:cNvGraphicFramePr>
            <a:graphicFrameLocks noGrp="1"/>
          </p:cNvGraphicFramePr>
          <p:nvPr>
            <p:extLst/>
          </p:nvPr>
        </p:nvGraphicFramePr>
        <p:xfrm>
          <a:off x="828680" y="1438275"/>
          <a:ext cx="10763239" cy="4250055"/>
        </p:xfrm>
        <a:graphic>
          <a:graphicData uri="http://schemas.openxmlformats.org/drawingml/2006/table">
            <a:tbl>
              <a:tblPr firstRow="1" bandRow="1">
                <a:tableStyleId>{5C22544A-7EE6-4342-B048-85BDC9FD1C3A}</a:tableStyleId>
              </a:tblPr>
              <a:tblGrid>
                <a:gridCol w="2049199">
                  <a:extLst>
                    <a:ext uri="{9D8B030D-6E8A-4147-A177-3AD203B41FA5}">
                      <a16:colId xmlns:a16="http://schemas.microsoft.com/office/drawing/2014/main" val="20000"/>
                    </a:ext>
                  </a:extLst>
                </a:gridCol>
                <a:gridCol w="363085">
                  <a:extLst>
                    <a:ext uri="{9D8B030D-6E8A-4147-A177-3AD203B41FA5}">
                      <a16:colId xmlns:a16="http://schemas.microsoft.com/office/drawing/2014/main" val="20001"/>
                    </a:ext>
                  </a:extLst>
                </a:gridCol>
                <a:gridCol w="363085">
                  <a:extLst>
                    <a:ext uri="{9D8B030D-6E8A-4147-A177-3AD203B41FA5}">
                      <a16:colId xmlns:a16="http://schemas.microsoft.com/office/drawing/2014/main" val="20002"/>
                    </a:ext>
                  </a:extLst>
                </a:gridCol>
                <a:gridCol w="363085">
                  <a:extLst>
                    <a:ext uri="{9D8B030D-6E8A-4147-A177-3AD203B41FA5}">
                      <a16:colId xmlns:a16="http://schemas.microsoft.com/office/drawing/2014/main" val="20003"/>
                    </a:ext>
                  </a:extLst>
                </a:gridCol>
                <a:gridCol w="363085">
                  <a:extLst>
                    <a:ext uri="{9D8B030D-6E8A-4147-A177-3AD203B41FA5}">
                      <a16:colId xmlns:a16="http://schemas.microsoft.com/office/drawing/2014/main" val="20004"/>
                    </a:ext>
                  </a:extLst>
                </a:gridCol>
                <a:gridCol w="363085">
                  <a:extLst>
                    <a:ext uri="{9D8B030D-6E8A-4147-A177-3AD203B41FA5}">
                      <a16:colId xmlns:a16="http://schemas.microsoft.com/office/drawing/2014/main" val="20005"/>
                    </a:ext>
                  </a:extLst>
                </a:gridCol>
                <a:gridCol w="363085">
                  <a:extLst>
                    <a:ext uri="{9D8B030D-6E8A-4147-A177-3AD203B41FA5}">
                      <a16:colId xmlns:a16="http://schemas.microsoft.com/office/drawing/2014/main" val="20006"/>
                    </a:ext>
                  </a:extLst>
                </a:gridCol>
                <a:gridCol w="363085">
                  <a:extLst>
                    <a:ext uri="{9D8B030D-6E8A-4147-A177-3AD203B41FA5}">
                      <a16:colId xmlns:a16="http://schemas.microsoft.com/office/drawing/2014/main" val="20007"/>
                    </a:ext>
                  </a:extLst>
                </a:gridCol>
                <a:gridCol w="363085">
                  <a:extLst>
                    <a:ext uri="{9D8B030D-6E8A-4147-A177-3AD203B41FA5}">
                      <a16:colId xmlns:a16="http://schemas.microsoft.com/office/drawing/2014/main" val="20008"/>
                    </a:ext>
                  </a:extLst>
                </a:gridCol>
                <a:gridCol w="363085">
                  <a:extLst>
                    <a:ext uri="{9D8B030D-6E8A-4147-A177-3AD203B41FA5}">
                      <a16:colId xmlns:a16="http://schemas.microsoft.com/office/drawing/2014/main" val="20009"/>
                    </a:ext>
                  </a:extLst>
                </a:gridCol>
                <a:gridCol w="363085">
                  <a:extLst>
                    <a:ext uri="{9D8B030D-6E8A-4147-A177-3AD203B41FA5}">
                      <a16:colId xmlns:a16="http://schemas.microsoft.com/office/drawing/2014/main" val="20010"/>
                    </a:ext>
                  </a:extLst>
                </a:gridCol>
                <a:gridCol w="363085">
                  <a:extLst>
                    <a:ext uri="{9D8B030D-6E8A-4147-A177-3AD203B41FA5}">
                      <a16:colId xmlns:a16="http://schemas.microsoft.com/office/drawing/2014/main" val="20011"/>
                    </a:ext>
                  </a:extLst>
                </a:gridCol>
                <a:gridCol w="363085">
                  <a:extLst>
                    <a:ext uri="{9D8B030D-6E8A-4147-A177-3AD203B41FA5}">
                      <a16:colId xmlns:a16="http://schemas.microsoft.com/office/drawing/2014/main" val="20012"/>
                    </a:ext>
                  </a:extLst>
                </a:gridCol>
                <a:gridCol w="363085">
                  <a:extLst>
                    <a:ext uri="{9D8B030D-6E8A-4147-A177-3AD203B41FA5}">
                      <a16:colId xmlns:a16="http://schemas.microsoft.com/office/drawing/2014/main" val="20013"/>
                    </a:ext>
                  </a:extLst>
                </a:gridCol>
                <a:gridCol w="363085">
                  <a:extLst>
                    <a:ext uri="{9D8B030D-6E8A-4147-A177-3AD203B41FA5}">
                      <a16:colId xmlns:a16="http://schemas.microsoft.com/office/drawing/2014/main" val="20014"/>
                    </a:ext>
                  </a:extLst>
                </a:gridCol>
                <a:gridCol w="363085">
                  <a:extLst>
                    <a:ext uri="{9D8B030D-6E8A-4147-A177-3AD203B41FA5}">
                      <a16:colId xmlns:a16="http://schemas.microsoft.com/office/drawing/2014/main" val="20015"/>
                    </a:ext>
                  </a:extLst>
                </a:gridCol>
                <a:gridCol w="363085">
                  <a:extLst>
                    <a:ext uri="{9D8B030D-6E8A-4147-A177-3AD203B41FA5}">
                      <a16:colId xmlns:a16="http://schemas.microsoft.com/office/drawing/2014/main" val="20016"/>
                    </a:ext>
                  </a:extLst>
                </a:gridCol>
                <a:gridCol w="363085">
                  <a:extLst>
                    <a:ext uri="{9D8B030D-6E8A-4147-A177-3AD203B41FA5}">
                      <a16:colId xmlns:a16="http://schemas.microsoft.com/office/drawing/2014/main" val="20017"/>
                    </a:ext>
                  </a:extLst>
                </a:gridCol>
                <a:gridCol w="363085">
                  <a:extLst>
                    <a:ext uri="{9D8B030D-6E8A-4147-A177-3AD203B41FA5}">
                      <a16:colId xmlns:a16="http://schemas.microsoft.com/office/drawing/2014/main" val="20018"/>
                    </a:ext>
                  </a:extLst>
                </a:gridCol>
                <a:gridCol w="363085">
                  <a:extLst>
                    <a:ext uri="{9D8B030D-6E8A-4147-A177-3AD203B41FA5}">
                      <a16:colId xmlns:a16="http://schemas.microsoft.com/office/drawing/2014/main" val="20019"/>
                    </a:ext>
                  </a:extLst>
                </a:gridCol>
                <a:gridCol w="363085">
                  <a:extLst>
                    <a:ext uri="{9D8B030D-6E8A-4147-A177-3AD203B41FA5}">
                      <a16:colId xmlns:a16="http://schemas.microsoft.com/office/drawing/2014/main" val="20020"/>
                    </a:ext>
                  </a:extLst>
                </a:gridCol>
                <a:gridCol w="363085">
                  <a:extLst>
                    <a:ext uri="{9D8B030D-6E8A-4147-A177-3AD203B41FA5}">
                      <a16:colId xmlns:a16="http://schemas.microsoft.com/office/drawing/2014/main" val="20021"/>
                    </a:ext>
                  </a:extLst>
                </a:gridCol>
                <a:gridCol w="363085">
                  <a:extLst>
                    <a:ext uri="{9D8B030D-6E8A-4147-A177-3AD203B41FA5}">
                      <a16:colId xmlns:a16="http://schemas.microsoft.com/office/drawing/2014/main" val="20022"/>
                    </a:ext>
                  </a:extLst>
                </a:gridCol>
                <a:gridCol w="363085">
                  <a:extLst>
                    <a:ext uri="{9D8B030D-6E8A-4147-A177-3AD203B41FA5}">
                      <a16:colId xmlns:a16="http://schemas.microsoft.com/office/drawing/2014/main" val="20023"/>
                    </a:ext>
                  </a:extLst>
                </a:gridCol>
                <a:gridCol w="363085">
                  <a:extLst>
                    <a:ext uri="{9D8B030D-6E8A-4147-A177-3AD203B41FA5}">
                      <a16:colId xmlns:a16="http://schemas.microsoft.com/office/drawing/2014/main" val="20024"/>
                    </a:ext>
                  </a:extLst>
                </a:gridCol>
              </a:tblGrid>
              <a:tr h="363258">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1400" dirty="0">
                          <a:solidFill>
                            <a:schemeClr val="tx1"/>
                          </a:solidFill>
                        </a:rPr>
                        <a:t>2017</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sz="1400" dirty="0">
                          <a:solidFill>
                            <a:schemeClr val="tx1"/>
                          </a:solidFill>
                        </a:rPr>
                        <a:t>2018</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gn="ctr"/>
                      <a:r>
                        <a:rPr lang="en-US" sz="1400" dirty="0">
                          <a:solidFill>
                            <a:schemeClr val="tx1"/>
                          </a:solidFill>
                        </a:rPr>
                        <a:t>2019</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9740">
                <a:tc>
                  <a:txBody>
                    <a:bodyPr/>
                    <a:lstStyle/>
                    <a:p>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50" b="1" dirty="0"/>
                        <a:t>Oct</a:t>
                      </a:r>
                      <a:endParaRPr lang="ru-RU" sz="7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Nov</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Dec</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Jan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Feb</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Apr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May</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Jul</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Aug</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Sep</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Oct</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Nov</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Dec</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Jan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Feb</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Apr</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May</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Jun</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Jul</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Aug</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750" b="1" kern="1200" dirty="0">
                          <a:solidFill>
                            <a:schemeClr val="dk1"/>
                          </a:solidFill>
                          <a:latin typeface="+mn-lt"/>
                          <a:ea typeface="+mn-ea"/>
                          <a:cs typeface="+mn-cs"/>
                        </a:rPr>
                        <a:t>Sep</a:t>
                      </a:r>
                      <a:endParaRPr lang="ru-RU" sz="75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120">
                <a:tc>
                  <a:txBody>
                    <a:bodyPr/>
                    <a:lstStyle/>
                    <a:p>
                      <a:r>
                        <a:rPr lang="en-US" sz="1000" b="1" dirty="0"/>
                        <a:t>PP adjustment to</a:t>
                      </a:r>
                      <a:r>
                        <a:rPr lang="en-US" sz="1000" b="1" baseline="0" dirty="0"/>
                        <a:t> FIPP requirements</a:t>
                      </a:r>
                      <a:endParaRPr lang="ru-RU"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0980">
                <a:tc rowSpan="2">
                  <a:txBody>
                    <a:bodyPr/>
                    <a:lstStyle/>
                    <a:p>
                      <a:pPr marL="0" algn="l" defTabSz="914400" rtl="0" eaLnBrk="1" latinLnBrk="0" hangingPunct="1"/>
                      <a:r>
                        <a:rPr lang="en-US" sz="1000" b="1" kern="1200" dirty="0">
                          <a:solidFill>
                            <a:schemeClr val="dk1"/>
                          </a:solidFill>
                          <a:latin typeface="+mn-lt"/>
                          <a:ea typeface="+mn-ea"/>
                          <a:cs typeface="+mn-cs"/>
                        </a:rPr>
                        <a:t>Approval of the PP by KSC and FIPP</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11455">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1455">
                <a:tc rowSpan="2">
                  <a:txBody>
                    <a:bodyPr/>
                    <a:lstStyle/>
                    <a:p>
                      <a:pPr marL="0" algn="l" defTabSz="914400" rtl="0" eaLnBrk="1" latinLnBrk="0" hangingPunct="1"/>
                      <a:r>
                        <a:rPr lang="en-US" sz="1000" b="1" kern="1200" dirty="0">
                          <a:solidFill>
                            <a:schemeClr val="dk1"/>
                          </a:solidFill>
                          <a:latin typeface="+mn-lt"/>
                          <a:ea typeface="+mn-ea"/>
                          <a:cs typeface="+mn-cs"/>
                        </a:rPr>
                        <a:t>Exposure draft development</a:t>
                      </a:r>
                    </a:p>
                    <a:p>
                      <a:pPr marL="171450" indent="-171450" algn="l" defTabSz="914400" rtl="0" eaLnBrk="1" latinLnBrk="0" hangingPunct="1">
                        <a:buFont typeface="Arial" pitchFamily="34" charset="0"/>
                        <a:buChar char="•"/>
                      </a:pPr>
                      <a:r>
                        <a:rPr lang="en-US" sz="1000" b="1" kern="1200" dirty="0">
                          <a:solidFill>
                            <a:schemeClr val="dk1"/>
                          </a:solidFill>
                          <a:latin typeface="+mn-lt"/>
                          <a:ea typeface="+mn-ea"/>
                          <a:cs typeface="+mn-cs"/>
                        </a:rPr>
                        <a:t>Agreement with  WG on KNI</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19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dk1"/>
                          </a:solidFill>
                          <a:latin typeface="+mn-lt"/>
                          <a:ea typeface="+mn-ea"/>
                          <a:cs typeface="+mn-cs"/>
                        </a:rPr>
                        <a:t>FiPP</a:t>
                      </a:r>
                      <a:r>
                        <a:rPr lang="en-US" sz="1000" b="1" kern="1200" dirty="0">
                          <a:solidFill>
                            <a:schemeClr val="dk1"/>
                          </a:solidFill>
                          <a:latin typeface="+mn-lt"/>
                          <a:ea typeface="+mn-ea"/>
                          <a:cs typeface="+mn-cs"/>
                        </a:rPr>
                        <a:t> approval</a:t>
                      </a:r>
                      <a:r>
                        <a:rPr lang="en-US" sz="1000" b="1" kern="1200" baseline="0" dirty="0">
                          <a:solidFill>
                            <a:schemeClr val="dk1"/>
                          </a:solidFill>
                          <a:latin typeface="+mn-lt"/>
                          <a:ea typeface="+mn-ea"/>
                          <a:cs typeface="+mn-cs"/>
                        </a:rPr>
                        <a:t> </a:t>
                      </a:r>
                      <a:r>
                        <a:rPr lang="en-US" sz="1000" b="1" kern="1200" dirty="0">
                          <a:solidFill>
                            <a:schemeClr val="dk1"/>
                          </a:solidFill>
                          <a:latin typeface="+mn-lt"/>
                          <a:ea typeface="+mn-ea"/>
                          <a:cs typeface="+mn-cs"/>
                        </a:rPr>
                        <a:t>of the Exposure draft</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2192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51460">
                <a:tc rowSpan="2">
                  <a:txBody>
                    <a:bodyPr/>
                    <a:lstStyle/>
                    <a:p>
                      <a:pPr marL="0" algn="l" defTabSz="914400" rtl="0" eaLnBrk="1" latinLnBrk="0" hangingPunct="1"/>
                      <a:r>
                        <a:rPr lang="en-US" sz="900" b="1" kern="1200" dirty="0">
                          <a:solidFill>
                            <a:schemeClr val="dk1"/>
                          </a:solidFill>
                          <a:latin typeface="+mn-lt"/>
                          <a:ea typeface="+mn-ea"/>
                          <a:cs typeface="+mn-cs"/>
                        </a:rPr>
                        <a:t>Agreement with PAS, CAS, WG on </a:t>
                      </a:r>
                      <a:r>
                        <a:rPr lang="en-US" sz="900" b="1" kern="1200" dirty="0" err="1">
                          <a:solidFill>
                            <a:schemeClr val="dk1"/>
                          </a:solidFill>
                          <a:latin typeface="+mn-lt"/>
                          <a:ea typeface="+mn-ea"/>
                          <a:cs typeface="+mn-cs"/>
                        </a:rPr>
                        <a:t>Programme</a:t>
                      </a:r>
                      <a:r>
                        <a:rPr lang="en-US" sz="900" b="1" kern="1200" dirty="0">
                          <a:solidFill>
                            <a:schemeClr val="dk1"/>
                          </a:solidFill>
                          <a:latin typeface="+mn-lt"/>
                          <a:ea typeface="+mn-ea"/>
                          <a:cs typeface="+mn-cs"/>
                        </a:rPr>
                        <a:t> Evaluation, Expert Group on SDGs, WG on Big Data</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5146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371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err="1">
                          <a:solidFill>
                            <a:schemeClr val="dk1"/>
                          </a:solidFill>
                          <a:latin typeface="+mn-lt"/>
                          <a:ea typeface="+mn-ea"/>
                          <a:cs typeface="+mn-cs"/>
                        </a:rPr>
                        <a:t>FiPP</a:t>
                      </a:r>
                      <a:r>
                        <a:rPr lang="en-US" sz="900" b="1" kern="1200" dirty="0">
                          <a:solidFill>
                            <a:schemeClr val="dk1"/>
                          </a:solidFill>
                          <a:latin typeface="+mn-lt"/>
                          <a:ea typeface="+mn-ea"/>
                          <a:cs typeface="+mn-cs"/>
                        </a:rPr>
                        <a:t> approval</a:t>
                      </a:r>
                      <a:r>
                        <a:rPr lang="en-US" sz="900" b="1" kern="1200" baseline="0" dirty="0">
                          <a:solidFill>
                            <a:schemeClr val="dk1"/>
                          </a:solidFill>
                          <a:latin typeface="+mn-lt"/>
                          <a:ea typeface="+mn-ea"/>
                          <a:cs typeface="+mn-cs"/>
                        </a:rPr>
                        <a:t> </a:t>
                      </a:r>
                      <a:r>
                        <a:rPr lang="en-US" sz="900" b="1" kern="1200" dirty="0">
                          <a:solidFill>
                            <a:schemeClr val="dk1"/>
                          </a:solidFill>
                          <a:latin typeface="+mn-lt"/>
                          <a:ea typeface="+mn-ea"/>
                          <a:cs typeface="+mn-cs"/>
                        </a:rPr>
                        <a:t>of the Exposure draft</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37160">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81629">
                <a:tc rowSpan="2">
                  <a:txBody>
                    <a:bodyPr/>
                    <a:lstStyle/>
                    <a:p>
                      <a:pPr marL="0" algn="l" defTabSz="914400" rtl="0" eaLnBrk="1" latinLnBrk="0" hangingPunct="1"/>
                      <a:r>
                        <a:rPr lang="en-US" sz="1000" b="1" kern="1200" dirty="0">
                          <a:solidFill>
                            <a:schemeClr val="dk1"/>
                          </a:solidFill>
                          <a:latin typeface="+mn-lt"/>
                          <a:ea typeface="+mn-ea"/>
                          <a:cs typeface="+mn-cs"/>
                        </a:rPr>
                        <a:t>Exposure period</a:t>
                      </a:r>
                    </a:p>
                    <a:p>
                      <a:pPr marL="93663" indent="-93663" algn="l" defTabSz="914400" rtl="0" eaLnBrk="1" latinLnBrk="0" hangingPunct="1">
                        <a:buFont typeface="Arial" pitchFamily="34" charset="0"/>
                        <a:buChar char="•"/>
                      </a:pPr>
                      <a:r>
                        <a:rPr lang="en-US" sz="900" b="1" kern="1200" dirty="0">
                          <a:solidFill>
                            <a:schemeClr val="dk1"/>
                          </a:solidFill>
                          <a:latin typeface="+mn-lt"/>
                          <a:ea typeface="+mn-ea"/>
                          <a:cs typeface="+mn-cs"/>
                        </a:rPr>
                        <a:t>FIPP approval of the Exposure draft</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81629">
                <a:tc vMerge="1">
                  <a:txBody>
                    <a:bodyPr/>
                    <a:lstStyle/>
                    <a:p>
                      <a:endParaRPr lang="ru-RU"/>
                    </a:p>
                  </a:txBody>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81629">
                <a:tc>
                  <a:txBody>
                    <a:bodyPr/>
                    <a:lstStyle/>
                    <a:p>
                      <a:pPr marL="0" algn="l" defTabSz="914400" rtl="0" eaLnBrk="1" latinLnBrk="0" hangingPunct="1"/>
                      <a:r>
                        <a:rPr lang="en-US" sz="1000" b="1" kern="1200" dirty="0">
                          <a:solidFill>
                            <a:schemeClr val="dk1"/>
                          </a:solidFill>
                          <a:latin typeface="+mn-lt"/>
                          <a:ea typeface="+mn-ea"/>
                          <a:cs typeface="+mn-cs"/>
                        </a:rPr>
                        <a:t>Endorsement version</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FIPP approval of the Endorsement version</a:t>
                      </a:r>
                      <a:endParaRPr lang="ru-RU" sz="9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81629">
                <a:tc>
                  <a:txBody>
                    <a:bodyPr/>
                    <a:lstStyle/>
                    <a:p>
                      <a:pPr marL="0" algn="l" defTabSz="914400" rtl="0" eaLnBrk="1" latinLnBrk="0" hangingPunct="1"/>
                      <a:r>
                        <a:rPr lang="en-US" sz="1000" b="1" kern="1200" dirty="0">
                          <a:solidFill>
                            <a:schemeClr val="dk1"/>
                          </a:solidFill>
                          <a:latin typeface="+mn-lt"/>
                          <a:ea typeface="+mn-ea"/>
                          <a:cs typeface="+mn-cs"/>
                        </a:rPr>
                        <a:t>Final Pronouncement</a:t>
                      </a:r>
                      <a:endParaRPr lang="ru-RU"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bl>
          </a:graphicData>
        </a:graphic>
      </p:graphicFrame>
      <p:sp>
        <p:nvSpPr>
          <p:cNvPr id="16" name="5-конечная звезда 15"/>
          <p:cNvSpPr/>
          <p:nvPr/>
        </p:nvSpPr>
        <p:spPr>
          <a:xfrm>
            <a:off x="3136899" y="2158017"/>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9" name="5-конечная звезда 28"/>
          <p:cNvSpPr>
            <a:spLocks noChangeAspect="1"/>
          </p:cNvSpPr>
          <p:nvPr/>
        </p:nvSpPr>
        <p:spPr>
          <a:xfrm>
            <a:off x="4800608" y="268181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53" name="Группа 52"/>
          <p:cNvGrpSpPr/>
          <p:nvPr/>
        </p:nvGrpSpPr>
        <p:grpSpPr>
          <a:xfrm>
            <a:off x="2858553" y="5054796"/>
            <a:ext cx="1504950" cy="733425"/>
            <a:chOff x="2847974" y="5200649"/>
            <a:chExt cx="1504950" cy="733425"/>
          </a:xfrm>
        </p:grpSpPr>
        <p:sp>
          <p:nvSpPr>
            <p:cNvPr id="17" name="Скругленная прямоугольная выноска 16"/>
            <p:cNvSpPr/>
            <p:nvPr/>
          </p:nvSpPr>
          <p:spPr>
            <a:xfrm rot="10800000">
              <a:off x="2847974" y="5200649"/>
              <a:ext cx="1504950" cy="733425"/>
            </a:xfrm>
            <a:prstGeom prst="wedgeRoundRectCallout">
              <a:avLst>
                <a:gd name="adj1" fmla="val -84071"/>
                <a:gd name="adj2" fmla="val 2871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8" name="TextBox 27"/>
            <p:cNvSpPr txBox="1"/>
            <p:nvPr/>
          </p:nvSpPr>
          <p:spPr>
            <a:xfrm>
              <a:off x="2943223" y="5267280"/>
              <a:ext cx="1314450" cy="600164"/>
            </a:xfrm>
            <a:prstGeom prst="rect">
              <a:avLst/>
            </a:prstGeom>
            <a:noFill/>
          </p:spPr>
          <p:txBody>
            <a:bodyPr wrap="square" rtlCol="0">
              <a:spAutoFit/>
            </a:bodyPr>
            <a:lstStyle/>
            <a:p>
              <a:r>
                <a:rPr lang="en-US" sz="1100" b="1" dirty="0"/>
                <a:t>March 27-29, 2018</a:t>
              </a:r>
            </a:p>
            <a:p>
              <a:r>
                <a:rPr lang="en-US" sz="1100" dirty="0"/>
                <a:t>11</a:t>
              </a:r>
              <a:r>
                <a:rPr lang="en-US" sz="1100" baseline="30000" dirty="0"/>
                <a:t>th</a:t>
              </a:r>
              <a:r>
                <a:rPr lang="en-US" sz="1100" dirty="0"/>
                <a:t> meeting of the INTOSAI WG on KNI</a:t>
              </a:r>
              <a:endParaRPr lang="ru-RU" sz="1100" dirty="0"/>
            </a:p>
          </p:txBody>
        </p:sp>
      </p:grpSp>
      <p:grpSp>
        <p:nvGrpSpPr>
          <p:cNvPr id="39" name="Группа 38"/>
          <p:cNvGrpSpPr/>
          <p:nvPr/>
        </p:nvGrpSpPr>
        <p:grpSpPr>
          <a:xfrm>
            <a:off x="4921305" y="4828486"/>
            <a:ext cx="1510349" cy="664496"/>
            <a:chOff x="4914954" y="4650676"/>
            <a:chExt cx="1510349" cy="664496"/>
          </a:xfrm>
        </p:grpSpPr>
        <p:sp>
          <p:nvSpPr>
            <p:cNvPr id="35" name="Скругленная прямоугольная выноска 34"/>
            <p:cNvSpPr/>
            <p:nvPr/>
          </p:nvSpPr>
          <p:spPr>
            <a:xfrm rot="10800000">
              <a:off x="4943472" y="4686949"/>
              <a:ext cx="1400175" cy="628223"/>
            </a:xfrm>
            <a:prstGeom prst="wedgeRoundRectCallout">
              <a:avLst>
                <a:gd name="adj1" fmla="val -72678"/>
                <a:gd name="adj2" fmla="val 2455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6" name="TextBox 35"/>
            <p:cNvSpPr txBox="1"/>
            <p:nvPr/>
          </p:nvSpPr>
          <p:spPr>
            <a:xfrm>
              <a:off x="4914954" y="4650676"/>
              <a:ext cx="1510349" cy="600164"/>
            </a:xfrm>
            <a:prstGeom prst="rect">
              <a:avLst/>
            </a:prstGeom>
            <a:noFill/>
          </p:spPr>
          <p:txBody>
            <a:bodyPr wrap="none" rtlCol="0">
              <a:spAutoFit/>
            </a:bodyPr>
            <a:lstStyle/>
            <a:p>
              <a:pPr algn="ctr"/>
              <a:r>
                <a:rPr lang="en-GB" sz="1100" b="1" dirty="0"/>
                <a:t>August 20-24, 2018</a:t>
              </a:r>
              <a:r>
                <a:rPr lang="en-GB" sz="1100" dirty="0"/>
                <a:t>,</a:t>
              </a:r>
            </a:p>
            <a:p>
              <a:pPr algn="ctr"/>
              <a:r>
                <a:rPr lang="en-GB" sz="1100" dirty="0"/>
                <a:t>FIPP meeting </a:t>
              </a:r>
            </a:p>
            <a:p>
              <a:pPr algn="ctr"/>
              <a:r>
                <a:rPr lang="en-US" sz="1000" dirty="0"/>
                <a:t>(ED needs to be revised) </a:t>
              </a:r>
              <a:r>
                <a:rPr lang="en-GB" sz="1100" dirty="0"/>
                <a:t> </a:t>
              </a:r>
              <a:endParaRPr lang="ru-RU" sz="1100" dirty="0"/>
            </a:p>
          </p:txBody>
        </p:sp>
      </p:grpSp>
      <p:grpSp>
        <p:nvGrpSpPr>
          <p:cNvPr id="13" name="Группа 12"/>
          <p:cNvGrpSpPr/>
          <p:nvPr/>
        </p:nvGrpSpPr>
        <p:grpSpPr>
          <a:xfrm>
            <a:off x="6800336" y="1041402"/>
            <a:ext cx="1573501" cy="769441"/>
            <a:chOff x="6599614" y="940473"/>
            <a:chExt cx="1476375" cy="654230"/>
          </a:xfrm>
          <a:noFill/>
        </p:grpSpPr>
        <p:sp>
          <p:nvSpPr>
            <p:cNvPr id="37" name="Скругленная прямоугольная выноска 36"/>
            <p:cNvSpPr/>
            <p:nvPr/>
          </p:nvSpPr>
          <p:spPr>
            <a:xfrm>
              <a:off x="6619875" y="968477"/>
              <a:ext cx="1415532" cy="612648"/>
            </a:xfrm>
            <a:prstGeom prst="wedgeRoundRectCallout">
              <a:avLst>
                <a:gd name="adj1" fmla="val -71952"/>
                <a:gd name="adj2" fmla="val 232545"/>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6599614" y="940473"/>
              <a:ext cx="1476375" cy="654230"/>
            </a:xfrm>
            <a:prstGeom prst="rect">
              <a:avLst/>
            </a:prstGeom>
            <a:grpFill/>
          </p:spPr>
          <p:txBody>
            <a:bodyPr wrap="square" rtlCol="0">
              <a:spAutoFit/>
            </a:bodyPr>
            <a:lstStyle/>
            <a:p>
              <a:pPr algn="ctr"/>
              <a:r>
                <a:rPr lang="en-US" sz="1100" b="1" dirty="0"/>
                <a:t>July 30, 2018</a:t>
              </a:r>
            </a:p>
            <a:p>
              <a:pPr algn="ctr"/>
              <a:r>
                <a:rPr lang="en-US" sz="1100" dirty="0"/>
                <a:t>Preliminary draft was disseminated among WG members </a:t>
              </a:r>
              <a:endParaRPr lang="ru-RU" sz="1100" dirty="0"/>
            </a:p>
          </p:txBody>
        </p:sp>
      </p:grpSp>
      <p:grpSp>
        <p:nvGrpSpPr>
          <p:cNvPr id="23" name="Группа 22"/>
          <p:cNvGrpSpPr/>
          <p:nvPr/>
        </p:nvGrpSpPr>
        <p:grpSpPr>
          <a:xfrm>
            <a:off x="7708719" y="3068751"/>
            <a:ext cx="1588897" cy="620195"/>
            <a:chOff x="7712046" y="2069021"/>
            <a:chExt cx="1588897" cy="620195"/>
          </a:xfrm>
        </p:grpSpPr>
        <p:sp>
          <p:nvSpPr>
            <p:cNvPr id="40" name="Скругленная прямоугольная выноска 39"/>
            <p:cNvSpPr/>
            <p:nvPr/>
          </p:nvSpPr>
          <p:spPr>
            <a:xfrm>
              <a:off x="7801523" y="2076568"/>
              <a:ext cx="1415532" cy="612648"/>
            </a:xfrm>
            <a:prstGeom prst="wedgeRoundRectCallout">
              <a:avLst>
                <a:gd name="adj1" fmla="val -44480"/>
                <a:gd name="adj2" fmla="val 1480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7712046" y="2069021"/>
              <a:ext cx="1588897" cy="600164"/>
            </a:xfrm>
            <a:prstGeom prst="rect">
              <a:avLst/>
            </a:prstGeom>
            <a:noFill/>
          </p:spPr>
          <p:txBody>
            <a:bodyPr wrap="none" rtlCol="0">
              <a:spAutoFit/>
            </a:bodyPr>
            <a:lstStyle/>
            <a:p>
              <a:pPr algn="ctr"/>
              <a:r>
                <a:rPr lang="en-GB" sz="1100" b="1" dirty="0"/>
                <a:t>November 26-30, 2018</a:t>
              </a:r>
              <a:r>
                <a:rPr lang="en-GB" sz="1100" dirty="0"/>
                <a:t>,</a:t>
              </a:r>
            </a:p>
            <a:p>
              <a:pPr algn="ctr"/>
              <a:r>
                <a:rPr lang="en-GB" sz="1100" dirty="0"/>
                <a:t>Exposure draft approval </a:t>
              </a:r>
            </a:p>
            <a:p>
              <a:pPr algn="ctr"/>
              <a:r>
                <a:rPr lang="en-GB" sz="1100" dirty="0"/>
                <a:t>at FIPP meeting </a:t>
              </a:r>
              <a:endParaRPr lang="ru-RU" sz="1100" dirty="0"/>
            </a:p>
          </p:txBody>
        </p:sp>
      </p:grpSp>
      <p:grpSp>
        <p:nvGrpSpPr>
          <p:cNvPr id="43" name="Группа 42"/>
          <p:cNvGrpSpPr/>
          <p:nvPr/>
        </p:nvGrpSpPr>
        <p:grpSpPr>
          <a:xfrm>
            <a:off x="6362969" y="5556981"/>
            <a:ext cx="1438648" cy="625780"/>
            <a:chOff x="4943475" y="4763152"/>
            <a:chExt cx="1438648" cy="625780"/>
          </a:xfrm>
        </p:grpSpPr>
        <p:sp>
          <p:nvSpPr>
            <p:cNvPr id="44" name="Скругленная прямоугольная выноска 43"/>
            <p:cNvSpPr/>
            <p:nvPr/>
          </p:nvSpPr>
          <p:spPr>
            <a:xfrm rot="10800000">
              <a:off x="4943475" y="4763152"/>
              <a:ext cx="1400175" cy="582156"/>
            </a:xfrm>
            <a:prstGeom prst="wedgeRoundRectCallout">
              <a:avLst>
                <a:gd name="adj1" fmla="val -69050"/>
                <a:gd name="adj2" fmla="val 2164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45" name="TextBox 44"/>
            <p:cNvSpPr txBox="1"/>
            <p:nvPr/>
          </p:nvSpPr>
          <p:spPr>
            <a:xfrm>
              <a:off x="4991999" y="4788768"/>
              <a:ext cx="1390124" cy="600164"/>
            </a:xfrm>
            <a:prstGeom prst="rect">
              <a:avLst/>
            </a:prstGeom>
            <a:noFill/>
          </p:spPr>
          <p:txBody>
            <a:bodyPr wrap="none" rtlCol="0">
              <a:spAutoFit/>
            </a:bodyPr>
            <a:lstStyle/>
            <a:p>
              <a:pPr algn="ctr"/>
              <a:r>
                <a:rPr lang="en-GB" sz="1100" b="1" dirty="0"/>
                <a:t>December 27, 2018</a:t>
              </a:r>
              <a:r>
                <a:rPr lang="en-GB" sz="1100" dirty="0"/>
                <a:t>,</a:t>
              </a:r>
            </a:p>
            <a:p>
              <a:pPr algn="ctr"/>
              <a:r>
                <a:rPr lang="en-GB" sz="1100" dirty="0"/>
                <a:t>Start of the exposure</a:t>
              </a:r>
            </a:p>
            <a:p>
              <a:pPr algn="ctr"/>
              <a:r>
                <a:rPr lang="en-GB" sz="1100" dirty="0"/>
                <a:t>period</a:t>
              </a:r>
              <a:endParaRPr lang="ru-RU" sz="1100" dirty="0"/>
            </a:p>
          </p:txBody>
        </p:sp>
      </p:grpSp>
      <p:grpSp>
        <p:nvGrpSpPr>
          <p:cNvPr id="49" name="Группа 48"/>
          <p:cNvGrpSpPr/>
          <p:nvPr/>
        </p:nvGrpSpPr>
        <p:grpSpPr>
          <a:xfrm>
            <a:off x="11301935" y="5170841"/>
            <a:ext cx="238125" cy="437807"/>
            <a:chOff x="11020425" y="6004382"/>
            <a:chExt cx="342900" cy="672643"/>
          </a:xfrm>
        </p:grpSpPr>
        <p:sp>
          <p:nvSpPr>
            <p:cNvPr id="46" name="Блок-схема: перфолента 45"/>
            <p:cNvSpPr/>
            <p:nvPr/>
          </p:nvSpPr>
          <p:spPr>
            <a:xfrm>
              <a:off x="11020425" y="6004382"/>
              <a:ext cx="342900" cy="405943"/>
            </a:xfrm>
            <a:prstGeom prst="flowChartPunchedTape">
              <a:avLst/>
            </a:prstGeom>
            <a:solidFill>
              <a:srgbClr val="DB39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8" name="Прямая соединительная линия 47"/>
            <p:cNvCxnSpPr>
              <a:stCxn id="46" idx="1"/>
            </p:cNvCxnSpPr>
            <p:nvPr/>
          </p:nvCxnSpPr>
          <p:spPr>
            <a:xfrm>
              <a:off x="11020425" y="6207354"/>
              <a:ext cx="0" cy="46967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Группа 23"/>
          <p:cNvGrpSpPr/>
          <p:nvPr/>
        </p:nvGrpSpPr>
        <p:grpSpPr>
          <a:xfrm>
            <a:off x="9942797" y="4016974"/>
            <a:ext cx="1415532" cy="612648"/>
            <a:chOff x="9942797" y="3695228"/>
            <a:chExt cx="1415532" cy="612648"/>
          </a:xfrm>
        </p:grpSpPr>
        <p:sp>
          <p:nvSpPr>
            <p:cNvPr id="50" name="Скругленная прямоугольная выноска 49"/>
            <p:cNvSpPr/>
            <p:nvPr/>
          </p:nvSpPr>
          <p:spPr>
            <a:xfrm>
              <a:off x="9942797" y="3695228"/>
              <a:ext cx="1415532" cy="612648"/>
            </a:xfrm>
            <a:prstGeom prst="wedgeRoundRectCallout">
              <a:avLst>
                <a:gd name="adj1" fmla="val 47033"/>
                <a:gd name="adj2" fmla="val 1340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10066193" y="3777641"/>
              <a:ext cx="1184940" cy="430887"/>
            </a:xfrm>
            <a:prstGeom prst="rect">
              <a:avLst/>
            </a:prstGeom>
            <a:noFill/>
          </p:spPr>
          <p:txBody>
            <a:bodyPr wrap="none" rtlCol="0">
              <a:spAutoFit/>
            </a:bodyPr>
            <a:lstStyle/>
            <a:p>
              <a:pPr algn="ctr"/>
              <a:r>
                <a:rPr lang="en-US" sz="1100" b="1" dirty="0"/>
                <a:t>September 2019</a:t>
              </a:r>
              <a:r>
                <a:rPr lang="en-US" sz="1100" dirty="0"/>
                <a:t>,</a:t>
              </a:r>
            </a:p>
            <a:p>
              <a:pPr algn="ctr"/>
              <a:r>
                <a:rPr lang="en-US" sz="1100" dirty="0"/>
                <a:t>XXIII INCOSAI</a:t>
              </a:r>
              <a:endParaRPr lang="ru-RU" sz="1100" dirty="0"/>
            </a:p>
          </p:txBody>
        </p:sp>
      </p:grpSp>
      <p:sp>
        <p:nvSpPr>
          <p:cNvPr id="52" name="5-конечная звезда 51"/>
          <p:cNvSpPr/>
          <p:nvPr/>
        </p:nvSpPr>
        <p:spPr>
          <a:xfrm>
            <a:off x="9489860" y="4834090"/>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pSp>
        <p:nvGrpSpPr>
          <p:cNvPr id="54" name="Группа 53"/>
          <p:cNvGrpSpPr/>
          <p:nvPr/>
        </p:nvGrpSpPr>
        <p:grpSpPr>
          <a:xfrm>
            <a:off x="8278306" y="5698507"/>
            <a:ext cx="1504950" cy="733425"/>
            <a:chOff x="3232960" y="4790445"/>
            <a:chExt cx="1504950" cy="733425"/>
          </a:xfrm>
        </p:grpSpPr>
        <p:sp>
          <p:nvSpPr>
            <p:cNvPr id="55" name="Скругленная прямоугольная выноска 54"/>
            <p:cNvSpPr/>
            <p:nvPr/>
          </p:nvSpPr>
          <p:spPr>
            <a:xfrm rot="10800000">
              <a:off x="3232960" y="4790445"/>
              <a:ext cx="1504950" cy="733425"/>
            </a:xfrm>
            <a:prstGeom prst="wedgeRoundRectCallout">
              <a:avLst>
                <a:gd name="adj1" fmla="val -33438"/>
                <a:gd name="adj2" fmla="val 1442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6" name="TextBox 55"/>
            <p:cNvSpPr txBox="1"/>
            <p:nvPr/>
          </p:nvSpPr>
          <p:spPr>
            <a:xfrm>
              <a:off x="3336958" y="4857076"/>
              <a:ext cx="1314450" cy="600164"/>
            </a:xfrm>
            <a:prstGeom prst="rect">
              <a:avLst/>
            </a:prstGeom>
            <a:noFill/>
          </p:spPr>
          <p:txBody>
            <a:bodyPr wrap="square" rtlCol="0">
              <a:spAutoFit/>
            </a:bodyPr>
            <a:lstStyle/>
            <a:p>
              <a:r>
                <a:rPr lang="en-US" sz="1100" b="1" dirty="0"/>
                <a:t>April 1-4, 2019</a:t>
              </a:r>
            </a:p>
            <a:p>
              <a:r>
                <a:rPr lang="en-US" sz="1100" dirty="0"/>
                <a:t>12</a:t>
              </a:r>
              <a:r>
                <a:rPr lang="en-US" sz="1100" baseline="30000" dirty="0"/>
                <a:t>th</a:t>
              </a:r>
              <a:r>
                <a:rPr lang="en-US" sz="1100" dirty="0"/>
                <a:t> meeting of the INTOSAI WG on KNI</a:t>
              </a:r>
              <a:endParaRPr lang="ru-RU" sz="1100" dirty="0"/>
            </a:p>
          </p:txBody>
        </p:sp>
      </p:grpSp>
      <p:grpSp>
        <p:nvGrpSpPr>
          <p:cNvPr id="79" name="Группа 78"/>
          <p:cNvGrpSpPr/>
          <p:nvPr/>
        </p:nvGrpSpPr>
        <p:grpSpPr>
          <a:xfrm>
            <a:off x="10028028" y="6075405"/>
            <a:ext cx="1339938" cy="491141"/>
            <a:chOff x="10019561" y="5838329"/>
            <a:chExt cx="1339938" cy="491141"/>
          </a:xfrm>
        </p:grpSpPr>
        <p:sp>
          <p:nvSpPr>
            <p:cNvPr id="58" name="Скругленная прямоугольная выноска 57"/>
            <p:cNvSpPr/>
            <p:nvPr/>
          </p:nvSpPr>
          <p:spPr>
            <a:xfrm rot="10800000">
              <a:off x="10019561" y="5838329"/>
              <a:ext cx="1295138" cy="491141"/>
            </a:xfrm>
            <a:prstGeom prst="wedgeRoundRectCallout">
              <a:avLst>
                <a:gd name="adj1" fmla="val 27000"/>
                <a:gd name="adj2" fmla="val 2056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9" name="TextBox 58"/>
            <p:cNvSpPr txBox="1"/>
            <p:nvPr/>
          </p:nvSpPr>
          <p:spPr>
            <a:xfrm>
              <a:off x="10045049" y="5851562"/>
              <a:ext cx="1314450" cy="381537"/>
            </a:xfrm>
            <a:prstGeom prst="rect">
              <a:avLst/>
            </a:prstGeom>
            <a:noFill/>
          </p:spPr>
          <p:txBody>
            <a:bodyPr wrap="square" rtlCol="0">
              <a:spAutoFit/>
            </a:bodyPr>
            <a:lstStyle/>
            <a:p>
              <a:pPr algn="ctr"/>
              <a:r>
                <a:rPr lang="en-US" sz="1100" b="1" dirty="0"/>
                <a:t>June 25-28, 2019</a:t>
              </a:r>
            </a:p>
            <a:p>
              <a:pPr algn="ctr"/>
              <a:r>
                <a:rPr lang="en-GB" sz="1100" dirty="0"/>
                <a:t>FIPP meeting </a:t>
              </a:r>
              <a:endParaRPr lang="ru-RU" sz="1100" dirty="0"/>
            </a:p>
          </p:txBody>
        </p:sp>
      </p:grpSp>
      <p:sp>
        <p:nvSpPr>
          <p:cNvPr id="65" name="5-конечная звезда 64"/>
          <p:cNvSpPr>
            <a:spLocks noChangeAspect="1"/>
          </p:cNvSpPr>
          <p:nvPr/>
        </p:nvSpPr>
        <p:spPr>
          <a:xfrm>
            <a:off x="4809069" y="3096691"/>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6" name="5-конечная звезда 65"/>
          <p:cNvSpPr>
            <a:spLocks noChangeAspect="1"/>
          </p:cNvSpPr>
          <p:nvPr/>
        </p:nvSpPr>
        <p:spPr>
          <a:xfrm>
            <a:off x="6256926" y="3096691"/>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7" name="5-конечная звезда 66"/>
          <p:cNvSpPr>
            <a:spLocks noChangeAspect="1"/>
          </p:cNvSpPr>
          <p:nvPr/>
        </p:nvSpPr>
        <p:spPr>
          <a:xfrm>
            <a:off x="6616482" y="344880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8" name="5-конечная звезда 67"/>
          <p:cNvSpPr>
            <a:spLocks noChangeAspect="1"/>
          </p:cNvSpPr>
          <p:nvPr/>
        </p:nvSpPr>
        <p:spPr>
          <a:xfrm>
            <a:off x="7708719" y="4278564"/>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9" name="5-конечная звезда 68"/>
          <p:cNvSpPr>
            <a:spLocks noChangeAspect="1"/>
          </p:cNvSpPr>
          <p:nvPr/>
        </p:nvSpPr>
        <p:spPr>
          <a:xfrm>
            <a:off x="8064282" y="4444112"/>
            <a:ext cx="150877" cy="150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0" name="5-конечная звезда 69"/>
          <p:cNvSpPr/>
          <p:nvPr/>
        </p:nvSpPr>
        <p:spPr>
          <a:xfrm>
            <a:off x="10210803" y="5135731"/>
            <a:ext cx="209550" cy="209551"/>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1" name="TextBox 70"/>
          <p:cNvSpPr txBox="1"/>
          <p:nvPr/>
        </p:nvSpPr>
        <p:spPr>
          <a:xfrm>
            <a:off x="11544254" y="388643"/>
            <a:ext cx="301686" cy="369332"/>
          </a:xfrm>
          <a:prstGeom prst="rect">
            <a:avLst/>
          </a:prstGeom>
          <a:noFill/>
        </p:spPr>
        <p:txBody>
          <a:bodyPr wrap="none" rtlCol="0">
            <a:spAutoFit/>
          </a:bodyPr>
          <a:lstStyle/>
          <a:p>
            <a:r>
              <a:rPr lang="en-US" dirty="0">
                <a:solidFill>
                  <a:schemeClr val="bg1">
                    <a:lumMod val="50000"/>
                  </a:schemeClr>
                </a:solidFill>
              </a:rPr>
              <a:t>3</a:t>
            </a:r>
            <a:endParaRPr lang="ru-RU" dirty="0">
              <a:solidFill>
                <a:schemeClr val="bg1">
                  <a:lumMod val="50000"/>
                </a:schemeClr>
              </a:solidFill>
            </a:endParaRPr>
          </a:p>
        </p:txBody>
      </p:sp>
    </p:spTree>
    <p:extLst>
      <p:ext uri="{BB962C8B-B14F-4D97-AF65-F5344CB8AC3E}">
        <p14:creationId xmlns:p14="http://schemas.microsoft.com/office/powerpoint/2010/main" val="19098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F064D68A-3943-4F07-93CD-142195D2FB1D}"/>
              </a:ext>
            </a:extLst>
          </p:cNvPr>
          <p:cNvGrpSpPr/>
          <p:nvPr/>
        </p:nvGrpSpPr>
        <p:grpSpPr>
          <a:xfrm>
            <a:off x="0" y="107263"/>
            <a:ext cx="12192000" cy="874304"/>
            <a:chOff x="0" y="218776"/>
            <a:chExt cx="12192000" cy="874304"/>
          </a:xfrm>
        </p:grpSpPr>
        <p:grpSp>
          <p:nvGrpSpPr>
            <p:cNvPr id="4" name="Группа 3">
              <a:extLst>
                <a:ext uri="{FF2B5EF4-FFF2-40B4-BE49-F238E27FC236}">
                  <a16:creationId xmlns:a16="http://schemas.microsoft.com/office/drawing/2014/main" id="{6B1392C7-B0F6-4416-82EC-F70C9145A770}"/>
                </a:ext>
              </a:extLst>
            </p:cNvPr>
            <p:cNvGrpSpPr/>
            <p:nvPr/>
          </p:nvGrpSpPr>
          <p:grpSpPr>
            <a:xfrm>
              <a:off x="443542" y="218776"/>
              <a:ext cx="11527628" cy="689884"/>
              <a:chOff x="443542" y="218776"/>
              <a:chExt cx="11527628" cy="689884"/>
            </a:xfrm>
          </p:grpSpPr>
          <p:pic>
            <p:nvPicPr>
              <p:cNvPr id="6" name="Рисунок 5">
                <a:extLst>
                  <a:ext uri="{FF2B5EF4-FFF2-40B4-BE49-F238E27FC236}">
                    <a16:creationId xmlns:a16="http://schemas.microsoft.com/office/drawing/2014/main" id="{B9A72AD7-3C73-4E02-B6EC-061CEC004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7" name="Рисунок 6">
                <a:extLst>
                  <a:ext uri="{FF2B5EF4-FFF2-40B4-BE49-F238E27FC236}">
                    <a16:creationId xmlns:a16="http://schemas.microsoft.com/office/drawing/2014/main" id="{89883793-3E83-4A86-BEF2-8059757FDE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5" name="Прямая соединительная линия 4">
              <a:extLst>
                <a:ext uri="{FF2B5EF4-FFF2-40B4-BE49-F238E27FC236}">
                  <a16:creationId xmlns:a16="http://schemas.microsoft.com/office/drawing/2014/main" id="{34E33D5A-7F92-49C7-A6B3-F2182DA57B5A}"/>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a16="http://schemas.microsoft.com/office/drawing/2014/main" id="{A439C544-0D21-4A44-8459-441ABE71147D}"/>
              </a:ext>
            </a:extLst>
          </p:cNvPr>
          <p:cNvSpPr/>
          <p:nvPr/>
        </p:nvSpPr>
        <p:spPr>
          <a:xfrm>
            <a:off x="1303283" y="209185"/>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0" spc="-60" dirty="0">
                <a:solidFill>
                  <a:prstClr val="black"/>
                </a:solidFill>
                <a:latin typeface="Calibri"/>
              </a:rPr>
              <a:t>EXPOSURE DRAFT DEVELOPMENT</a:t>
            </a:r>
            <a:endParaRPr lang="ru-RU" sz="2600" b="1" kern="0" spc="-60" dirty="0">
              <a:solidFill>
                <a:prstClr val="black"/>
              </a:solidFill>
              <a:latin typeface="Calibri"/>
            </a:endParaRPr>
          </a:p>
        </p:txBody>
      </p:sp>
      <p:sp>
        <p:nvSpPr>
          <p:cNvPr id="8" name="TextBox 7"/>
          <p:cNvSpPr txBox="1"/>
          <p:nvPr/>
        </p:nvSpPr>
        <p:spPr>
          <a:xfrm>
            <a:off x="1628775" y="949320"/>
            <a:ext cx="9746846" cy="5940088"/>
          </a:xfrm>
          <a:prstGeom prst="rect">
            <a:avLst/>
          </a:prstGeom>
          <a:noFill/>
        </p:spPr>
        <p:txBody>
          <a:bodyPr wrap="square" rtlCol="0">
            <a:spAutoFit/>
          </a:bodyPr>
          <a:lstStyle/>
          <a:p>
            <a:r>
              <a:rPr lang="en-US" sz="2000" dirty="0"/>
              <a:t>Exposure period ended on March 27,2019</a:t>
            </a:r>
          </a:p>
          <a:p>
            <a:endParaRPr lang="en-US" sz="2000" dirty="0"/>
          </a:p>
          <a:p>
            <a:pPr algn="ctr"/>
            <a:r>
              <a:rPr lang="en-US" sz="2000" b="1" dirty="0"/>
              <a:t>13 INTOSAI members:</a:t>
            </a:r>
          </a:p>
          <a:p>
            <a:pPr marL="285750" indent="-285750">
              <a:buFont typeface="Arial" pitchFamily="34" charset="0"/>
              <a:buChar char="•"/>
            </a:pPr>
            <a:r>
              <a:rPr lang="en-US" sz="2000" dirty="0"/>
              <a:t>SAI of Australia</a:t>
            </a:r>
          </a:p>
          <a:p>
            <a:pPr marL="285750" indent="-285750">
              <a:buFont typeface="Arial" pitchFamily="34" charset="0"/>
              <a:buChar char="•"/>
            </a:pPr>
            <a:r>
              <a:rPr lang="en-US" sz="2000" b="1" dirty="0"/>
              <a:t>SAI of Austria</a:t>
            </a:r>
          </a:p>
          <a:p>
            <a:pPr marL="285750" indent="-285750">
              <a:buFont typeface="Arial" pitchFamily="34" charset="0"/>
              <a:buChar char="•"/>
            </a:pPr>
            <a:r>
              <a:rPr lang="en-US" sz="2000" dirty="0"/>
              <a:t>SAI of Canada</a:t>
            </a:r>
          </a:p>
          <a:p>
            <a:pPr marL="285750" indent="-285750">
              <a:buFont typeface="Arial" pitchFamily="34" charset="0"/>
              <a:buChar char="•"/>
            </a:pPr>
            <a:r>
              <a:rPr lang="en-US" sz="2000" dirty="0"/>
              <a:t>SAI of Czech Republic</a:t>
            </a:r>
          </a:p>
          <a:p>
            <a:pPr marL="285750" indent="-285750">
              <a:buFont typeface="Arial" pitchFamily="34" charset="0"/>
              <a:buChar char="•"/>
            </a:pPr>
            <a:r>
              <a:rPr lang="en-US" sz="2000" dirty="0"/>
              <a:t>SAI of Ecuador</a:t>
            </a:r>
          </a:p>
          <a:p>
            <a:pPr marL="285750" indent="-285750">
              <a:buFont typeface="Arial" pitchFamily="34" charset="0"/>
              <a:buChar char="•"/>
            </a:pPr>
            <a:r>
              <a:rPr lang="en-US" sz="2000" b="1" dirty="0"/>
              <a:t>SAI of Finland</a:t>
            </a:r>
          </a:p>
          <a:p>
            <a:pPr marL="285750" indent="-285750">
              <a:buFont typeface="Arial" pitchFamily="34" charset="0"/>
              <a:buChar char="•"/>
            </a:pPr>
            <a:r>
              <a:rPr lang="en-US" sz="2000" b="1" dirty="0"/>
              <a:t>SAI of Kuwait</a:t>
            </a:r>
          </a:p>
          <a:p>
            <a:pPr marL="285750" indent="-285750">
              <a:buFont typeface="Arial" pitchFamily="34" charset="0"/>
              <a:buChar char="•"/>
            </a:pPr>
            <a:r>
              <a:rPr lang="en-US" sz="2000" b="1" dirty="0"/>
              <a:t>SAI of Lithuania</a:t>
            </a:r>
          </a:p>
          <a:p>
            <a:pPr marL="285750" indent="-285750">
              <a:buFont typeface="Arial" pitchFamily="34" charset="0"/>
              <a:buChar char="•"/>
            </a:pPr>
            <a:r>
              <a:rPr lang="en-US" sz="2000" dirty="0"/>
              <a:t>SAI of Malta</a:t>
            </a:r>
          </a:p>
          <a:p>
            <a:pPr marL="285750" indent="-285750">
              <a:buFont typeface="Arial" pitchFamily="34" charset="0"/>
              <a:buChar char="•"/>
            </a:pPr>
            <a:r>
              <a:rPr lang="en-US" sz="2000" dirty="0"/>
              <a:t>SAI of Mexico</a:t>
            </a:r>
          </a:p>
          <a:p>
            <a:pPr marL="285750" indent="-285750">
              <a:buFont typeface="Arial" pitchFamily="34" charset="0"/>
              <a:buChar char="•"/>
            </a:pPr>
            <a:r>
              <a:rPr lang="en-US" sz="2000" dirty="0"/>
              <a:t>SAI of Philippines</a:t>
            </a:r>
          </a:p>
          <a:p>
            <a:pPr marL="285750" indent="-285750">
              <a:buFont typeface="Arial" pitchFamily="34" charset="0"/>
              <a:buChar char="•"/>
            </a:pPr>
            <a:r>
              <a:rPr lang="en-US" sz="2000" b="1" dirty="0"/>
              <a:t>SAI of South Africa</a:t>
            </a:r>
          </a:p>
          <a:p>
            <a:pPr marL="285750" indent="-285750">
              <a:buFont typeface="Arial" pitchFamily="34" charset="0"/>
              <a:buChar char="•"/>
            </a:pPr>
            <a:r>
              <a:rPr lang="en-US" sz="2000" dirty="0"/>
              <a:t>SAI of Sudan</a:t>
            </a:r>
          </a:p>
          <a:p>
            <a:pPr algn="ctr"/>
            <a:r>
              <a:rPr lang="en-US" sz="2000" b="1" dirty="0"/>
              <a:t>2 organizations:</a:t>
            </a:r>
          </a:p>
          <a:p>
            <a:r>
              <a:rPr lang="en-US" sz="2000" dirty="0"/>
              <a:t>Institute of Internal Auditors</a:t>
            </a:r>
          </a:p>
          <a:p>
            <a:r>
              <a:rPr lang="en-US" sz="2000" dirty="0"/>
              <a:t>The International Consortium on Governmental Financial Management</a:t>
            </a:r>
          </a:p>
        </p:txBody>
      </p:sp>
      <p:sp>
        <p:nvSpPr>
          <p:cNvPr id="11" name="Нашивка 10"/>
          <p:cNvSpPr/>
          <p:nvPr/>
        </p:nvSpPr>
        <p:spPr>
          <a:xfrm>
            <a:off x="1355500" y="1108333"/>
            <a:ext cx="241409" cy="12115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TextBox 13"/>
          <p:cNvSpPr txBox="1"/>
          <p:nvPr/>
        </p:nvSpPr>
        <p:spPr>
          <a:xfrm>
            <a:off x="11544254" y="270105"/>
            <a:ext cx="301686" cy="369332"/>
          </a:xfrm>
          <a:prstGeom prst="rect">
            <a:avLst/>
          </a:prstGeom>
          <a:noFill/>
        </p:spPr>
        <p:txBody>
          <a:bodyPr wrap="none" rtlCol="0">
            <a:spAutoFit/>
          </a:bodyPr>
          <a:lstStyle/>
          <a:p>
            <a:r>
              <a:rPr lang="ru-RU" dirty="0">
                <a:solidFill>
                  <a:schemeClr val="bg1">
                    <a:lumMod val="50000"/>
                  </a:schemeClr>
                </a:solidFill>
              </a:rPr>
              <a:t>6</a:t>
            </a:r>
          </a:p>
        </p:txBody>
      </p:sp>
    </p:spTree>
    <p:extLst>
      <p:ext uri="{BB962C8B-B14F-4D97-AF65-F5344CB8AC3E}">
        <p14:creationId xmlns:p14="http://schemas.microsoft.com/office/powerpoint/2010/main" val="14671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0" y="218776"/>
            <a:ext cx="12192000" cy="874304"/>
            <a:chOff x="0" y="218776"/>
            <a:chExt cx="12192000" cy="874304"/>
          </a:xfrm>
        </p:grpSpPr>
        <p:grpSp>
          <p:nvGrpSpPr>
            <p:cNvPr id="6" name="Группа 5"/>
            <p:cNvGrpSpPr/>
            <p:nvPr/>
          </p:nvGrpSpPr>
          <p:grpSpPr>
            <a:xfrm>
              <a:off x="443542" y="218776"/>
              <a:ext cx="11527628" cy="689884"/>
              <a:chOff x="443542" y="218776"/>
              <a:chExt cx="11527628" cy="689884"/>
            </a:xfrm>
          </p:grpSpPr>
          <p:pic>
            <p:nvPicPr>
              <p:cNvPr id="8" name="Рисунок 7">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9" name="Рисунок 8">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7" name="Прямая соединительная линия 6">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a16="http://schemas.microsoft.com/office/drawing/2014/main" id="{58D60941-22C5-4DB7-BE22-8B2D1374358B}"/>
              </a:ext>
            </a:extLst>
          </p:cNvPr>
          <p:cNvSpPr/>
          <p:nvPr/>
        </p:nvSpPr>
        <p:spPr>
          <a:xfrm>
            <a:off x="1303283" y="237760"/>
            <a:ext cx="9516620"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kern="0" spc="-60" dirty="0">
                <a:solidFill>
                  <a:prstClr val="black"/>
                </a:solidFill>
                <a:latin typeface="Calibri"/>
              </a:rPr>
              <a:t>PRESENTATION PLAN </a:t>
            </a:r>
            <a:endParaRPr lang="ru-RU" sz="2600" b="1" kern="0" spc="-60" dirty="0">
              <a:solidFill>
                <a:prstClr val="black"/>
              </a:solidFill>
              <a:latin typeface="Calibri"/>
            </a:endParaRPr>
          </a:p>
        </p:txBody>
      </p:sp>
      <p:grpSp>
        <p:nvGrpSpPr>
          <p:cNvPr id="52" name="Группа 51"/>
          <p:cNvGrpSpPr/>
          <p:nvPr/>
        </p:nvGrpSpPr>
        <p:grpSpPr>
          <a:xfrm>
            <a:off x="0" y="228367"/>
            <a:ext cx="12192000" cy="874304"/>
            <a:chOff x="0" y="218776"/>
            <a:chExt cx="12192000" cy="874304"/>
          </a:xfrm>
        </p:grpSpPr>
        <p:grpSp>
          <p:nvGrpSpPr>
            <p:cNvPr id="53" name="Группа 52"/>
            <p:cNvGrpSpPr/>
            <p:nvPr/>
          </p:nvGrpSpPr>
          <p:grpSpPr>
            <a:xfrm>
              <a:off x="443542" y="218776"/>
              <a:ext cx="11527628" cy="689884"/>
              <a:chOff x="443542" y="218776"/>
              <a:chExt cx="11527628" cy="689884"/>
            </a:xfrm>
          </p:grpSpPr>
          <p:pic>
            <p:nvPicPr>
              <p:cNvPr id="55" name="Рисунок 54">
                <a:extLst>
                  <a:ext uri="{FF2B5EF4-FFF2-40B4-BE49-F238E27FC236}">
                    <a16:creationId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56" name="Рисунок 55">
                <a:extLst>
                  <a:ext uri="{FF2B5EF4-FFF2-40B4-BE49-F238E27FC236}">
                    <a16:creationId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54" name="Прямая соединительная линия 53">
              <a:extLst>
                <a:ext uri="{FF2B5EF4-FFF2-40B4-BE49-F238E27FC236}">
                  <a16:creationId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59" name="Прямоугольник 58"/>
          <p:cNvSpPr/>
          <p:nvPr/>
        </p:nvSpPr>
        <p:spPr>
          <a:xfrm>
            <a:off x="2198633" y="2342178"/>
            <a:ext cx="8058150" cy="21848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lnSpc>
                <a:spcPct val="115000"/>
              </a:lnSpc>
              <a:spcAft>
                <a:spcPts val="0"/>
              </a:spcAft>
              <a:buFont typeface="Symbol"/>
              <a:buChar char=""/>
              <a:tabLst>
                <a:tab pos="201295" algn="l"/>
              </a:tabLst>
            </a:pPr>
            <a:r>
              <a:rPr lang="en-US" sz="3000" dirty="0">
                <a:solidFill>
                  <a:schemeClr val="bg1">
                    <a:lumMod val="75000"/>
                  </a:schemeClr>
                </a:solidFill>
              </a:rPr>
              <a:t>Project timeline</a:t>
            </a:r>
          </a:p>
          <a:p>
            <a:pPr marL="342900" indent="-342900" algn="just">
              <a:lnSpc>
                <a:spcPct val="115000"/>
              </a:lnSpc>
              <a:spcAft>
                <a:spcPts val="0"/>
              </a:spcAft>
              <a:buFont typeface="Symbol"/>
              <a:buChar char=""/>
              <a:tabLst>
                <a:tab pos="201295" algn="l"/>
              </a:tabLst>
            </a:pPr>
            <a:r>
              <a:rPr lang="en-US" sz="3000" b="1" dirty="0">
                <a:solidFill>
                  <a:prstClr val="black">
                    <a:lumMod val="75000"/>
                    <a:lumOff val="25000"/>
                  </a:prstClr>
                </a:solidFill>
              </a:rPr>
              <a:t>Key points of the Exposure draft</a:t>
            </a:r>
          </a:p>
          <a:p>
            <a:pPr marL="342900" indent="-342900" algn="just">
              <a:lnSpc>
                <a:spcPct val="115000"/>
              </a:lnSpc>
              <a:spcAft>
                <a:spcPts val="0"/>
              </a:spcAft>
              <a:buFont typeface="Symbol"/>
              <a:buChar char=""/>
              <a:tabLst>
                <a:tab pos="201295" algn="l"/>
              </a:tabLst>
            </a:pPr>
            <a:r>
              <a:rPr lang="en-US" sz="3000" dirty="0">
                <a:solidFill>
                  <a:schemeClr val="bg1">
                    <a:lumMod val="75000"/>
                  </a:schemeClr>
                </a:solidFill>
              </a:rPr>
              <a:t>Steps to be taken</a:t>
            </a:r>
          </a:p>
          <a:p>
            <a:pPr algn="just">
              <a:lnSpc>
                <a:spcPct val="115000"/>
              </a:lnSpc>
              <a:spcAft>
                <a:spcPts val="0"/>
              </a:spcAft>
              <a:tabLst>
                <a:tab pos="201295" algn="l"/>
              </a:tabLst>
            </a:pPr>
            <a:endParaRPr lang="ru-RU" sz="3000" dirty="0">
              <a:solidFill>
                <a:schemeClr val="bg1">
                  <a:lumMod val="75000"/>
                </a:schemeClr>
              </a:solidFill>
            </a:endParaRPr>
          </a:p>
        </p:txBody>
      </p:sp>
      <p:sp>
        <p:nvSpPr>
          <p:cNvPr id="2" name="TextBox 1"/>
          <p:cNvSpPr txBox="1"/>
          <p:nvPr/>
        </p:nvSpPr>
        <p:spPr>
          <a:xfrm>
            <a:off x="11544254" y="388643"/>
            <a:ext cx="301686" cy="369332"/>
          </a:xfrm>
          <a:prstGeom prst="rect">
            <a:avLst/>
          </a:prstGeom>
          <a:noFill/>
        </p:spPr>
        <p:txBody>
          <a:bodyPr wrap="none" rtlCol="0">
            <a:spAutoFit/>
          </a:bodyPr>
          <a:lstStyle/>
          <a:p>
            <a:r>
              <a:rPr lang="ru-RU" dirty="0">
                <a:solidFill>
                  <a:schemeClr val="bg1">
                    <a:lumMod val="50000"/>
                  </a:schemeClr>
                </a:solidFill>
              </a:rPr>
              <a:t>7</a:t>
            </a:r>
          </a:p>
        </p:txBody>
      </p:sp>
    </p:spTree>
    <p:extLst>
      <p:ext uri="{BB962C8B-B14F-4D97-AF65-F5344CB8AC3E}">
        <p14:creationId xmlns:p14="http://schemas.microsoft.com/office/powerpoint/2010/main" val="624630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5&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15603</TotalTime>
  <Words>2287</Words>
  <Application>Microsoft Office PowerPoint</Application>
  <PresentationFormat>Широкоэкранный</PresentationFormat>
  <Paragraphs>436</Paragraphs>
  <Slides>22</Slides>
  <Notes>14</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30" baseType="lpstr">
      <vt:lpstr>Arial</vt:lpstr>
      <vt:lpstr>Calibri</vt:lpstr>
      <vt:lpstr>Calibri Light</vt:lpstr>
      <vt:lpstr>Century Gothic</vt:lpstr>
      <vt:lpstr>Symbol</vt:lpstr>
      <vt:lpstr>Wingdings</vt:lpstr>
      <vt:lpstr>1_Тема Office</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Avakyan, Anzhela</dc:creator>
  <cp:lastModifiedBy>Антон Косьяненко</cp:lastModifiedBy>
  <cp:revision>918</cp:revision>
  <cp:lastPrinted>2019-03-29T14:04:46Z</cp:lastPrinted>
  <dcterms:created xsi:type="dcterms:W3CDTF">2018-10-15T14:31:04Z</dcterms:created>
  <dcterms:modified xsi:type="dcterms:W3CDTF">2019-04-02T06:13:52Z</dcterms:modified>
</cp:coreProperties>
</file>