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handoutMasterIdLst>
    <p:handoutMasterId r:id="rId13"/>
  </p:handoutMasterIdLst>
  <p:sldIdLst>
    <p:sldId id="256" r:id="rId2"/>
    <p:sldId id="257" r:id="rId3"/>
    <p:sldId id="270" r:id="rId4"/>
    <p:sldId id="271" r:id="rId5"/>
    <p:sldId id="274" r:id="rId6"/>
    <p:sldId id="275" r:id="rId7"/>
    <p:sldId id="276" r:id="rId8"/>
    <p:sldId id="280" r:id="rId9"/>
    <p:sldId id="278" r:id="rId10"/>
    <p:sldId id="262" r:id="rId11"/>
  </p:sldIdLst>
  <p:sldSz cx="18288000" cy="10288588"/>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240">
          <p15:clr>
            <a:srgbClr val="A4A3A4"/>
          </p15:clr>
        </p15:guide>
        <p15:guide id="2" pos="57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A5BF"/>
    <a:srgbClr val="232026"/>
    <a:srgbClr val="005260"/>
    <a:srgbClr val="BBBDBF"/>
    <a:srgbClr val="F60023"/>
    <a:srgbClr val="4FB0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1E171933-4619-4E11-9A3F-F7608DF75F80}" styleName="Средний стиль 1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082"/>
    <p:restoredTop sz="94674"/>
  </p:normalViewPr>
  <p:slideViewPr>
    <p:cSldViewPr snapToGrid="0" snapToObjects="1">
      <p:cViewPr>
        <p:scale>
          <a:sx n="32" d="100"/>
          <a:sy n="32" d="100"/>
        </p:scale>
        <p:origin x="-1152" y="-1458"/>
      </p:cViewPr>
      <p:guideLst>
        <p:guide orient="horz" pos="3240"/>
        <p:guide pos="57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465C2362-399C-4B01-AA1A-F6F03CF435B8}" type="datetimeFigureOut">
              <a:rPr lang="ru-RU" smtClean="0"/>
              <a:t>29.03.2019</a:t>
            </a:fld>
            <a:endParaRPr lang="ru-RU"/>
          </a:p>
        </p:txBody>
      </p:sp>
      <p:sp>
        <p:nvSpPr>
          <p:cNvPr id="4" name="Нижний колонтитул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B7749AE8-B0AB-411C-B833-152D19EBBCD6}" type="slidenum">
              <a:rPr lang="ru-RU" smtClean="0"/>
              <a:t>‹#›</a:t>
            </a:fld>
            <a:endParaRPr lang="ru-RU"/>
          </a:p>
        </p:txBody>
      </p:sp>
    </p:spTree>
    <p:extLst>
      <p:ext uri="{BB962C8B-B14F-4D97-AF65-F5344CB8AC3E}">
        <p14:creationId xmlns:p14="http://schemas.microsoft.com/office/powerpoint/2010/main" val="4052590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60F04E29-D1FD-DC45-BED6-884E19865B87}" type="datetimeFigureOut">
              <a:rPr lang="ru-RU" smtClean="0"/>
              <a:t>29.03.2019</a:t>
            </a:fld>
            <a:endParaRPr lang="ru-RU"/>
          </a:p>
        </p:txBody>
      </p:sp>
      <p:sp>
        <p:nvSpPr>
          <p:cNvPr id="4" name="Образ слайда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3577" y="4748163"/>
            <a:ext cx="5388610" cy="3884861"/>
          </a:xfrm>
          <a:prstGeom prst="rect">
            <a:avLst/>
          </a:prstGeom>
        </p:spPr>
        <p:txBody>
          <a:bodyPr vert="horz" lIns="91440" tIns="45720" rIns="91440" bIns="45720" rtlCol="0"/>
          <a:lstStyle/>
          <a:p>
            <a:r>
              <a:rPr lang="ru-RU"/>
              <a:t>Образец текста
Второй уровень
Третий уровень
Четвертый уровень
Пятый уровень</a:t>
            </a:r>
          </a:p>
        </p:txBody>
      </p:sp>
      <p:sp>
        <p:nvSpPr>
          <p:cNvPr id="6" name="Нижний колонтитул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6A665BAE-A667-C444-B8D6-09A47248E21A}" type="slidenum">
              <a:rPr lang="ru-RU" smtClean="0"/>
              <a:t>‹#›</a:t>
            </a:fld>
            <a:endParaRPr lang="ru-RU"/>
          </a:p>
        </p:txBody>
      </p:sp>
    </p:spTree>
    <p:extLst>
      <p:ext uri="{BB962C8B-B14F-4D97-AF65-F5344CB8AC3E}">
        <p14:creationId xmlns:p14="http://schemas.microsoft.com/office/powerpoint/2010/main" val="3978336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A665BAE-A667-C444-B8D6-09A47248E21A}" type="slidenum">
              <a:rPr lang="ru-RU" smtClean="0"/>
              <a:t>10</a:t>
            </a:fld>
            <a:endParaRPr lang="ru-RU"/>
          </a:p>
        </p:txBody>
      </p:sp>
    </p:spTree>
    <p:extLst>
      <p:ext uri="{BB962C8B-B14F-4D97-AF65-F5344CB8AC3E}">
        <p14:creationId xmlns:p14="http://schemas.microsoft.com/office/powerpoint/2010/main" val="2513787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804"/>
            <a:ext cx="13716000" cy="3581953"/>
          </a:xfrm>
        </p:spPr>
        <p:txBody>
          <a:bodyPr anchor="b"/>
          <a:lstStyle>
            <a:lvl1pPr algn="ctr">
              <a:defRPr sz="9000"/>
            </a:lvl1pPr>
          </a:lstStyle>
          <a:p>
            <a:r>
              <a:rPr lang="ru-RU"/>
              <a:t>Образец заголовка</a:t>
            </a:r>
            <a:endParaRPr lang="en-US" dirty="0"/>
          </a:p>
        </p:txBody>
      </p:sp>
      <p:sp>
        <p:nvSpPr>
          <p:cNvPr id="3" name="Subtitle 2"/>
          <p:cNvSpPr>
            <a:spLocks noGrp="1"/>
          </p:cNvSpPr>
          <p:nvPr>
            <p:ph type="subTitle" idx="1"/>
          </p:nvPr>
        </p:nvSpPr>
        <p:spPr>
          <a:xfrm>
            <a:off x="2286000" y="5403891"/>
            <a:ext cx="13716000" cy="2484026"/>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D2B22F34-1BB7-1F4C-9401-305BBA0C198D}" type="datetimeFigureOut">
              <a:rPr lang="ru-RU" smtClean="0"/>
              <a:t>29.03.2019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9516A20-8542-3B42-8CD6-F845DADE29CA}" type="slidenum">
              <a:rPr lang="ru-RU" smtClean="0"/>
              <a:t>‹#›</a:t>
            </a:fld>
            <a:endParaRPr lang="ru-RU"/>
          </a:p>
        </p:txBody>
      </p:sp>
    </p:spTree>
    <p:extLst>
      <p:ext uri="{BB962C8B-B14F-4D97-AF65-F5344CB8AC3E}">
        <p14:creationId xmlns:p14="http://schemas.microsoft.com/office/powerpoint/2010/main" val="23575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
Второй уровень
Третий уровень
Четвертый уровень
Пятый уровень</a:t>
            </a:r>
            <a:endParaRPr lang="en-US" dirty="0"/>
          </a:p>
        </p:txBody>
      </p:sp>
      <p:sp>
        <p:nvSpPr>
          <p:cNvPr id="4" name="Date Placeholder 3"/>
          <p:cNvSpPr>
            <a:spLocks noGrp="1"/>
          </p:cNvSpPr>
          <p:nvPr>
            <p:ph type="dt" sz="half" idx="10"/>
          </p:nvPr>
        </p:nvSpPr>
        <p:spPr/>
        <p:txBody>
          <a:bodyPr/>
          <a:lstStyle/>
          <a:p>
            <a:fld id="{D2B22F34-1BB7-1F4C-9401-305BBA0C198D}" type="datetimeFigureOut">
              <a:rPr lang="ru-RU" smtClean="0"/>
              <a:t>29.03.2019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9516A20-8542-3B42-8CD6-F845DADE29CA}" type="slidenum">
              <a:rPr lang="ru-RU" smtClean="0"/>
              <a:t>‹#›</a:t>
            </a:fld>
            <a:endParaRPr lang="ru-RU"/>
          </a:p>
        </p:txBody>
      </p:sp>
    </p:spTree>
    <p:extLst>
      <p:ext uri="{BB962C8B-B14F-4D97-AF65-F5344CB8AC3E}">
        <p14:creationId xmlns:p14="http://schemas.microsoft.com/office/powerpoint/2010/main" val="3320040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772"/>
            <a:ext cx="3943350" cy="8719103"/>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57300" y="547772"/>
            <a:ext cx="11601450" cy="8719103"/>
          </a:xfrm>
        </p:spPr>
        <p:txBody>
          <a:bodyPr vert="eaVert"/>
          <a:lstStyle/>
          <a:p>
            <a:pPr lvl="0"/>
            <a:r>
              <a:rPr lang="ru-RU"/>
              <a:t>Образец текста
Второй уровень
Третий уровень
Четвертый уровень
Пятый уровень</a:t>
            </a:r>
            <a:endParaRPr lang="en-US" dirty="0"/>
          </a:p>
        </p:txBody>
      </p:sp>
      <p:sp>
        <p:nvSpPr>
          <p:cNvPr id="4" name="Date Placeholder 3"/>
          <p:cNvSpPr>
            <a:spLocks noGrp="1"/>
          </p:cNvSpPr>
          <p:nvPr>
            <p:ph type="dt" sz="half" idx="10"/>
          </p:nvPr>
        </p:nvSpPr>
        <p:spPr/>
        <p:txBody>
          <a:bodyPr/>
          <a:lstStyle/>
          <a:p>
            <a:fld id="{D2B22F34-1BB7-1F4C-9401-305BBA0C198D}" type="datetimeFigureOut">
              <a:rPr lang="ru-RU" smtClean="0"/>
              <a:t>29.03.2019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9516A20-8542-3B42-8CD6-F845DADE29CA}" type="slidenum">
              <a:rPr lang="ru-RU" smtClean="0"/>
              <a:t>‹#›</a:t>
            </a:fld>
            <a:endParaRPr lang="ru-RU"/>
          </a:p>
        </p:txBody>
      </p:sp>
    </p:spTree>
    <p:extLst>
      <p:ext uri="{BB962C8B-B14F-4D97-AF65-F5344CB8AC3E}">
        <p14:creationId xmlns:p14="http://schemas.microsoft.com/office/powerpoint/2010/main" val="2106226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
Второй уровень
Третий уровень
Четвертый уровень
Пятый уровень</a:t>
            </a:r>
            <a:endParaRPr lang="en-US" dirty="0"/>
          </a:p>
        </p:txBody>
      </p:sp>
      <p:sp>
        <p:nvSpPr>
          <p:cNvPr id="4" name="Date Placeholder 3"/>
          <p:cNvSpPr>
            <a:spLocks noGrp="1"/>
          </p:cNvSpPr>
          <p:nvPr>
            <p:ph type="dt" sz="half" idx="10"/>
          </p:nvPr>
        </p:nvSpPr>
        <p:spPr/>
        <p:txBody>
          <a:bodyPr/>
          <a:lstStyle/>
          <a:p>
            <a:fld id="{D2B22F34-1BB7-1F4C-9401-305BBA0C198D}" type="datetimeFigureOut">
              <a:rPr lang="ru-RU" smtClean="0"/>
              <a:t>29.03.2019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9516A20-8542-3B42-8CD6-F845DADE29CA}" type="slidenum">
              <a:rPr lang="ru-RU" smtClean="0"/>
              <a:t>‹#›</a:t>
            </a:fld>
            <a:endParaRPr lang="ru-RU"/>
          </a:p>
        </p:txBody>
      </p:sp>
    </p:spTree>
    <p:extLst>
      <p:ext uri="{BB962C8B-B14F-4D97-AF65-F5344CB8AC3E}">
        <p14:creationId xmlns:p14="http://schemas.microsoft.com/office/powerpoint/2010/main" val="2800956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5004"/>
            <a:ext cx="15773400" cy="4279766"/>
          </a:xfrm>
        </p:spPr>
        <p:txBody>
          <a:bodyPr anchor="b"/>
          <a:lstStyle>
            <a:lvl1pPr>
              <a:defRPr sz="9000"/>
            </a:lvl1pPr>
          </a:lstStyle>
          <a:p>
            <a:r>
              <a:rPr lang="ru-RU"/>
              <a:t>Образец заголовка</a:t>
            </a:r>
            <a:endParaRPr lang="en-US" dirty="0"/>
          </a:p>
        </p:txBody>
      </p:sp>
      <p:sp>
        <p:nvSpPr>
          <p:cNvPr id="3" name="Text Placeholder 2"/>
          <p:cNvSpPr>
            <a:spLocks noGrp="1"/>
          </p:cNvSpPr>
          <p:nvPr>
            <p:ph type="body" idx="1"/>
          </p:nvPr>
        </p:nvSpPr>
        <p:spPr>
          <a:xfrm>
            <a:off x="1247775" y="6885258"/>
            <a:ext cx="15773400" cy="2250628"/>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ru-RU"/>
              <a:t>Образец текста
Второй уровень
Третий уровень
Четвертый уровень
Пятый уровень</a:t>
            </a:r>
            <a:endParaRPr lang="en-US" dirty="0"/>
          </a:p>
        </p:txBody>
      </p:sp>
      <p:sp>
        <p:nvSpPr>
          <p:cNvPr id="4" name="Date Placeholder 3"/>
          <p:cNvSpPr>
            <a:spLocks noGrp="1"/>
          </p:cNvSpPr>
          <p:nvPr>
            <p:ph type="dt" sz="half" idx="10"/>
          </p:nvPr>
        </p:nvSpPr>
        <p:spPr/>
        <p:txBody>
          <a:bodyPr/>
          <a:lstStyle/>
          <a:p>
            <a:fld id="{D2B22F34-1BB7-1F4C-9401-305BBA0C198D}" type="datetimeFigureOut">
              <a:rPr lang="ru-RU" smtClean="0"/>
              <a:t>29.03.2019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9516A20-8542-3B42-8CD6-F845DADE29CA}" type="slidenum">
              <a:rPr lang="ru-RU" smtClean="0"/>
              <a:t>‹#›</a:t>
            </a:fld>
            <a:endParaRPr lang="ru-RU"/>
          </a:p>
        </p:txBody>
      </p:sp>
    </p:spTree>
    <p:extLst>
      <p:ext uri="{BB962C8B-B14F-4D97-AF65-F5344CB8AC3E}">
        <p14:creationId xmlns:p14="http://schemas.microsoft.com/office/powerpoint/2010/main" val="1837587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57300" y="2738860"/>
            <a:ext cx="7772400" cy="6528015"/>
          </a:xfrm>
        </p:spPr>
        <p:txBody>
          <a:bodyPr/>
          <a:lstStyle/>
          <a:p>
            <a:pPr lvl="0"/>
            <a:r>
              <a:rPr lang="ru-RU"/>
              <a:t>Образец текста
Второй уровень
Третий уровень
Четвертый уровень
Пятый уровень</a:t>
            </a:r>
            <a:endParaRPr lang="en-US" dirty="0"/>
          </a:p>
        </p:txBody>
      </p:sp>
      <p:sp>
        <p:nvSpPr>
          <p:cNvPr id="4" name="Content Placeholder 3"/>
          <p:cNvSpPr>
            <a:spLocks noGrp="1"/>
          </p:cNvSpPr>
          <p:nvPr>
            <p:ph sz="half" idx="2"/>
          </p:nvPr>
        </p:nvSpPr>
        <p:spPr>
          <a:xfrm>
            <a:off x="9258300" y="2738860"/>
            <a:ext cx="7772400" cy="6528015"/>
          </a:xfrm>
        </p:spPr>
        <p:txBody>
          <a:bodyPr/>
          <a:lstStyle/>
          <a:p>
            <a:pPr lvl="0"/>
            <a:r>
              <a:rPr lang="ru-RU"/>
              <a:t>Образец текста
Второй уровень
Третий уровень
Четвертый уровень
Пятый уровень</a:t>
            </a:r>
            <a:endParaRPr lang="en-US" dirty="0"/>
          </a:p>
        </p:txBody>
      </p:sp>
      <p:sp>
        <p:nvSpPr>
          <p:cNvPr id="5" name="Date Placeholder 4"/>
          <p:cNvSpPr>
            <a:spLocks noGrp="1"/>
          </p:cNvSpPr>
          <p:nvPr>
            <p:ph type="dt" sz="half" idx="10"/>
          </p:nvPr>
        </p:nvSpPr>
        <p:spPr/>
        <p:txBody>
          <a:bodyPr/>
          <a:lstStyle/>
          <a:p>
            <a:fld id="{D2B22F34-1BB7-1F4C-9401-305BBA0C198D}" type="datetimeFigureOut">
              <a:rPr lang="ru-RU" smtClean="0"/>
              <a:t>29.03.2019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9516A20-8542-3B42-8CD6-F845DADE29CA}" type="slidenum">
              <a:rPr lang="ru-RU" smtClean="0"/>
              <a:t>‹#›</a:t>
            </a:fld>
            <a:endParaRPr lang="ru-RU"/>
          </a:p>
        </p:txBody>
      </p:sp>
    </p:spTree>
    <p:extLst>
      <p:ext uri="{BB962C8B-B14F-4D97-AF65-F5344CB8AC3E}">
        <p14:creationId xmlns:p14="http://schemas.microsoft.com/office/powerpoint/2010/main" val="3576326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773"/>
            <a:ext cx="15773400" cy="1988651"/>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259683" y="2522134"/>
            <a:ext cx="7736681" cy="1236059"/>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ru-RU"/>
              <a:t>Образец текста
Второй уровень
Третий уровень
Четвертый уровень
Пятый уровень</a:t>
            </a:r>
            <a:endParaRPr lang="en-US" dirty="0"/>
          </a:p>
        </p:txBody>
      </p:sp>
      <p:sp>
        <p:nvSpPr>
          <p:cNvPr id="4" name="Content Placeholder 3"/>
          <p:cNvSpPr>
            <a:spLocks noGrp="1"/>
          </p:cNvSpPr>
          <p:nvPr>
            <p:ph sz="half" idx="2"/>
          </p:nvPr>
        </p:nvSpPr>
        <p:spPr>
          <a:xfrm>
            <a:off x="1259683" y="3758193"/>
            <a:ext cx="7736681" cy="5527735"/>
          </a:xfrm>
        </p:spPr>
        <p:txBody>
          <a:bodyPr/>
          <a:lstStyle/>
          <a:p>
            <a:pPr lvl="0"/>
            <a:r>
              <a:rPr lang="ru-RU"/>
              <a:t>Образец текста
Второй уровень
Третий уровень
Четвертый уровень
Пятый уровень</a:t>
            </a:r>
            <a:endParaRPr lang="en-US" dirty="0"/>
          </a:p>
        </p:txBody>
      </p:sp>
      <p:sp>
        <p:nvSpPr>
          <p:cNvPr id="5" name="Text Placeholder 4"/>
          <p:cNvSpPr>
            <a:spLocks noGrp="1"/>
          </p:cNvSpPr>
          <p:nvPr>
            <p:ph type="body" sz="quarter" idx="3"/>
          </p:nvPr>
        </p:nvSpPr>
        <p:spPr>
          <a:xfrm>
            <a:off x="9258300" y="2522134"/>
            <a:ext cx="7774782" cy="1236059"/>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ru-RU"/>
              <a:t>Образец текста
Второй уровень
Третий уровень
Четвертый уровень
Пятый уровень</a:t>
            </a:r>
            <a:endParaRPr lang="en-US" dirty="0"/>
          </a:p>
        </p:txBody>
      </p:sp>
      <p:sp>
        <p:nvSpPr>
          <p:cNvPr id="6" name="Content Placeholder 5"/>
          <p:cNvSpPr>
            <a:spLocks noGrp="1"/>
          </p:cNvSpPr>
          <p:nvPr>
            <p:ph sz="quarter" idx="4"/>
          </p:nvPr>
        </p:nvSpPr>
        <p:spPr>
          <a:xfrm>
            <a:off x="9258300" y="3758193"/>
            <a:ext cx="7774782" cy="5527735"/>
          </a:xfrm>
        </p:spPr>
        <p:txBody>
          <a:bodyPr/>
          <a:lstStyle/>
          <a:p>
            <a:pPr lvl="0"/>
            <a:r>
              <a:rPr lang="ru-RU"/>
              <a:t>Образец текста
Второй уровень
Третий уровень
Четвертый уровень
Пятый уровень</a:t>
            </a:r>
            <a:endParaRPr lang="en-US" dirty="0"/>
          </a:p>
        </p:txBody>
      </p:sp>
      <p:sp>
        <p:nvSpPr>
          <p:cNvPr id="7" name="Date Placeholder 6"/>
          <p:cNvSpPr>
            <a:spLocks noGrp="1"/>
          </p:cNvSpPr>
          <p:nvPr>
            <p:ph type="dt" sz="half" idx="10"/>
          </p:nvPr>
        </p:nvSpPr>
        <p:spPr/>
        <p:txBody>
          <a:bodyPr/>
          <a:lstStyle/>
          <a:p>
            <a:fld id="{D2B22F34-1BB7-1F4C-9401-305BBA0C198D}" type="datetimeFigureOut">
              <a:rPr lang="ru-RU" smtClean="0"/>
              <a:t>29.03.2019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9516A20-8542-3B42-8CD6-F845DADE29CA}" type="slidenum">
              <a:rPr lang="ru-RU" smtClean="0"/>
              <a:t>‹#›</a:t>
            </a:fld>
            <a:endParaRPr lang="ru-RU"/>
          </a:p>
        </p:txBody>
      </p:sp>
    </p:spTree>
    <p:extLst>
      <p:ext uri="{BB962C8B-B14F-4D97-AF65-F5344CB8AC3E}">
        <p14:creationId xmlns:p14="http://schemas.microsoft.com/office/powerpoint/2010/main" val="2086096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D2B22F34-1BB7-1F4C-9401-305BBA0C198D}" type="datetimeFigureOut">
              <a:rPr lang="ru-RU" smtClean="0"/>
              <a:t>29.03.2019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9516A20-8542-3B42-8CD6-F845DADE29CA}" type="slidenum">
              <a:rPr lang="ru-RU" smtClean="0"/>
              <a:t>‹#›</a:t>
            </a:fld>
            <a:endParaRPr lang="ru-RU"/>
          </a:p>
        </p:txBody>
      </p:sp>
    </p:spTree>
    <p:extLst>
      <p:ext uri="{BB962C8B-B14F-4D97-AF65-F5344CB8AC3E}">
        <p14:creationId xmlns:p14="http://schemas.microsoft.com/office/powerpoint/2010/main" val="3402693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B22F34-1BB7-1F4C-9401-305BBA0C198D}" type="datetimeFigureOut">
              <a:rPr lang="ru-RU" smtClean="0"/>
              <a:t>29.03.2019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9516A20-8542-3B42-8CD6-F845DADE29CA}" type="slidenum">
              <a:rPr lang="ru-RU" smtClean="0"/>
              <a:t>‹#›</a:t>
            </a:fld>
            <a:endParaRPr lang="ru-RU"/>
          </a:p>
        </p:txBody>
      </p:sp>
    </p:spTree>
    <p:extLst>
      <p:ext uri="{BB962C8B-B14F-4D97-AF65-F5344CB8AC3E}">
        <p14:creationId xmlns:p14="http://schemas.microsoft.com/office/powerpoint/2010/main" val="1192062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906"/>
            <a:ext cx="5898356" cy="2400671"/>
          </a:xfrm>
        </p:spPr>
        <p:txBody>
          <a:bodyPr anchor="b"/>
          <a:lstStyle>
            <a:lvl1pPr>
              <a:defRPr sz="4800"/>
            </a:lvl1pPr>
          </a:lstStyle>
          <a:p>
            <a:r>
              <a:rPr lang="ru-RU"/>
              <a:t>Образец заголовка</a:t>
            </a:r>
            <a:endParaRPr lang="en-US" dirty="0"/>
          </a:p>
        </p:txBody>
      </p:sp>
      <p:sp>
        <p:nvSpPr>
          <p:cNvPr id="3" name="Content Placeholder 2"/>
          <p:cNvSpPr>
            <a:spLocks noGrp="1"/>
          </p:cNvSpPr>
          <p:nvPr>
            <p:ph idx="1"/>
          </p:nvPr>
        </p:nvSpPr>
        <p:spPr>
          <a:xfrm>
            <a:off x="7774782" y="1481367"/>
            <a:ext cx="9258300" cy="7311566"/>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ru-RU"/>
              <a:t>Образец текста
Второй уровень
Третий уровень
Четвертый уровень
Пятый уровень</a:t>
            </a:r>
            <a:endParaRPr lang="en-US" dirty="0"/>
          </a:p>
        </p:txBody>
      </p:sp>
      <p:sp>
        <p:nvSpPr>
          <p:cNvPr id="4" name="Text Placeholder 3"/>
          <p:cNvSpPr>
            <a:spLocks noGrp="1"/>
          </p:cNvSpPr>
          <p:nvPr>
            <p:ph type="body" sz="half" idx="2"/>
          </p:nvPr>
        </p:nvSpPr>
        <p:spPr>
          <a:xfrm>
            <a:off x="1259683" y="3086576"/>
            <a:ext cx="5898356" cy="5718265"/>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ru-RU"/>
              <a:t>Образец текста
Второй уровень
Третий уровень
Четвертый уровень
Пятый уровень</a:t>
            </a:r>
            <a:endParaRPr lang="en-US" dirty="0"/>
          </a:p>
        </p:txBody>
      </p:sp>
      <p:sp>
        <p:nvSpPr>
          <p:cNvPr id="5" name="Date Placeholder 4"/>
          <p:cNvSpPr>
            <a:spLocks noGrp="1"/>
          </p:cNvSpPr>
          <p:nvPr>
            <p:ph type="dt" sz="half" idx="10"/>
          </p:nvPr>
        </p:nvSpPr>
        <p:spPr/>
        <p:txBody>
          <a:bodyPr/>
          <a:lstStyle/>
          <a:p>
            <a:fld id="{D2B22F34-1BB7-1F4C-9401-305BBA0C198D}" type="datetimeFigureOut">
              <a:rPr lang="ru-RU" smtClean="0"/>
              <a:t>29.03.2019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9516A20-8542-3B42-8CD6-F845DADE29CA}" type="slidenum">
              <a:rPr lang="ru-RU" smtClean="0"/>
              <a:t>‹#›</a:t>
            </a:fld>
            <a:endParaRPr lang="ru-RU"/>
          </a:p>
        </p:txBody>
      </p:sp>
    </p:spTree>
    <p:extLst>
      <p:ext uri="{BB962C8B-B14F-4D97-AF65-F5344CB8AC3E}">
        <p14:creationId xmlns:p14="http://schemas.microsoft.com/office/powerpoint/2010/main" val="1800080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906"/>
            <a:ext cx="5898356" cy="2400671"/>
          </a:xfrm>
        </p:spPr>
        <p:txBody>
          <a:bodyPr anchor="b"/>
          <a:lstStyle>
            <a:lvl1pPr>
              <a:defRPr sz="48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774782" y="1481367"/>
            <a:ext cx="9258300" cy="7311566"/>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ru-RU"/>
              <a:t>Вставка рисунка</a:t>
            </a:r>
            <a:endParaRPr lang="en-US" dirty="0"/>
          </a:p>
        </p:txBody>
      </p:sp>
      <p:sp>
        <p:nvSpPr>
          <p:cNvPr id="4" name="Text Placeholder 3"/>
          <p:cNvSpPr>
            <a:spLocks noGrp="1"/>
          </p:cNvSpPr>
          <p:nvPr>
            <p:ph type="body" sz="half" idx="2"/>
          </p:nvPr>
        </p:nvSpPr>
        <p:spPr>
          <a:xfrm>
            <a:off x="1259683" y="3086576"/>
            <a:ext cx="5898356" cy="5718265"/>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ru-RU"/>
              <a:t>Образец текста
Второй уровень
Третий уровень
Четвертый уровень
Пятый уровень</a:t>
            </a:r>
            <a:endParaRPr lang="en-US" dirty="0"/>
          </a:p>
        </p:txBody>
      </p:sp>
      <p:sp>
        <p:nvSpPr>
          <p:cNvPr id="5" name="Date Placeholder 4"/>
          <p:cNvSpPr>
            <a:spLocks noGrp="1"/>
          </p:cNvSpPr>
          <p:nvPr>
            <p:ph type="dt" sz="half" idx="10"/>
          </p:nvPr>
        </p:nvSpPr>
        <p:spPr/>
        <p:txBody>
          <a:bodyPr/>
          <a:lstStyle/>
          <a:p>
            <a:fld id="{D2B22F34-1BB7-1F4C-9401-305BBA0C198D}" type="datetimeFigureOut">
              <a:rPr lang="ru-RU" smtClean="0"/>
              <a:t>29.03.2019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9516A20-8542-3B42-8CD6-F845DADE29CA}" type="slidenum">
              <a:rPr lang="ru-RU" smtClean="0"/>
              <a:t>‹#›</a:t>
            </a:fld>
            <a:endParaRPr lang="ru-RU"/>
          </a:p>
        </p:txBody>
      </p:sp>
    </p:spTree>
    <p:extLst>
      <p:ext uri="{BB962C8B-B14F-4D97-AF65-F5344CB8AC3E}">
        <p14:creationId xmlns:p14="http://schemas.microsoft.com/office/powerpoint/2010/main" val="1471105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773"/>
            <a:ext cx="15773400" cy="1988651"/>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257300" y="2738860"/>
            <a:ext cx="15773400" cy="6528015"/>
          </a:xfrm>
          <a:prstGeom prst="rect">
            <a:avLst/>
          </a:prstGeom>
        </p:spPr>
        <p:txBody>
          <a:bodyPr vert="horz" lIns="91440" tIns="45720" rIns="91440" bIns="45720" rtlCol="0">
            <a:normAutofit/>
          </a:bodyPr>
          <a:lstStyle/>
          <a:p>
            <a:pPr lvl="0"/>
            <a:r>
              <a:rPr lang="ru-RU"/>
              <a:t>Образец текста
Второй уровень
Третий уровень
Четвертый уровень
Пятый уровень</a:t>
            </a:r>
            <a:endParaRPr lang="en-US" dirty="0"/>
          </a:p>
        </p:txBody>
      </p:sp>
      <p:sp>
        <p:nvSpPr>
          <p:cNvPr id="4" name="Date Placeholder 3"/>
          <p:cNvSpPr>
            <a:spLocks noGrp="1"/>
          </p:cNvSpPr>
          <p:nvPr>
            <p:ph type="dt" sz="half" idx="2"/>
          </p:nvPr>
        </p:nvSpPr>
        <p:spPr>
          <a:xfrm>
            <a:off x="1257300" y="9535998"/>
            <a:ext cx="4114800" cy="547772"/>
          </a:xfrm>
          <a:prstGeom prst="rect">
            <a:avLst/>
          </a:prstGeom>
        </p:spPr>
        <p:txBody>
          <a:bodyPr vert="horz" lIns="91440" tIns="45720" rIns="91440" bIns="45720" rtlCol="0" anchor="ctr"/>
          <a:lstStyle>
            <a:lvl1pPr algn="l">
              <a:defRPr sz="1800">
                <a:solidFill>
                  <a:schemeClr val="tx1">
                    <a:tint val="75000"/>
                  </a:schemeClr>
                </a:solidFill>
              </a:defRPr>
            </a:lvl1pPr>
          </a:lstStyle>
          <a:p>
            <a:fld id="{D2B22F34-1BB7-1F4C-9401-305BBA0C198D}" type="datetimeFigureOut">
              <a:rPr lang="ru-RU" smtClean="0"/>
              <a:t>29.03.2019</a:t>
            </a:fld>
            <a:endParaRPr lang="ru-RU"/>
          </a:p>
        </p:txBody>
      </p:sp>
      <p:sp>
        <p:nvSpPr>
          <p:cNvPr id="5" name="Footer Placeholder 4"/>
          <p:cNvSpPr>
            <a:spLocks noGrp="1"/>
          </p:cNvSpPr>
          <p:nvPr>
            <p:ph type="ftr" sz="quarter" idx="3"/>
          </p:nvPr>
        </p:nvSpPr>
        <p:spPr>
          <a:xfrm>
            <a:off x="6057900" y="9535998"/>
            <a:ext cx="6172200" cy="547772"/>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12915900" y="9535998"/>
            <a:ext cx="4114800" cy="547772"/>
          </a:xfrm>
          <a:prstGeom prst="rect">
            <a:avLst/>
          </a:prstGeom>
        </p:spPr>
        <p:txBody>
          <a:bodyPr vert="horz" lIns="91440" tIns="45720" rIns="91440" bIns="45720" rtlCol="0" anchor="ctr"/>
          <a:lstStyle>
            <a:lvl1pPr algn="r">
              <a:defRPr sz="1800">
                <a:solidFill>
                  <a:schemeClr val="tx1">
                    <a:tint val="75000"/>
                  </a:schemeClr>
                </a:solidFill>
              </a:defRPr>
            </a:lvl1pPr>
          </a:lstStyle>
          <a:p>
            <a:fld id="{29516A20-8542-3B42-8CD6-F845DADE29CA}" type="slidenum">
              <a:rPr lang="ru-RU" smtClean="0"/>
              <a:t>‹#›</a:t>
            </a:fld>
            <a:endParaRPr lang="ru-RU"/>
          </a:p>
        </p:txBody>
      </p:sp>
    </p:spTree>
    <p:extLst>
      <p:ext uri="{BB962C8B-B14F-4D97-AF65-F5344CB8AC3E}">
        <p14:creationId xmlns:p14="http://schemas.microsoft.com/office/powerpoint/2010/main" val="24487277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hyperlink" Target="http://www.issai.org/"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970F4FEF-F44F-474A-808F-BDF2024E887B}"/>
              </a:ext>
            </a:extLst>
          </p:cNvPr>
          <p:cNvPicPr>
            <a:picLocks noChangeAspect="1"/>
          </p:cNvPicPr>
          <p:nvPr/>
        </p:nvPicPr>
        <p:blipFill>
          <a:blip r:embed="rId2"/>
          <a:stretch>
            <a:fillRect/>
          </a:stretch>
        </p:blipFill>
        <p:spPr>
          <a:xfrm>
            <a:off x="-1" y="0"/>
            <a:ext cx="18290823" cy="10288587"/>
          </a:xfrm>
          <a:prstGeom prst="rect">
            <a:avLst/>
          </a:prstGeom>
        </p:spPr>
      </p:pic>
      <p:sp>
        <p:nvSpPr>
          <p:cNvPr id="5" name="Прямоугольник 4">
            <a:extLst>
              <a:ext uri="{FF2B5EF4-FFF2-40B4-BE49-F238E27FC236}">
                <a16:creationId xmlns:a16="http://schemas.microsoft.com/office/drawing/2014/main" xmlns="" id="{8FE4F5C3-0D58-E64E-B8CB-E60A06B1108F}"/>
              </a:ext>
            </a:extLst>
          </p:cNvPr>
          <p:cNvSpPr>
            <a:spLocks noChangeArrowheads="1"/>
          </p:cNvSpPr>
          <p:nvPr/>
        </p:nvSpPr>
        <p:spPr bwMode="auto">
          <a:xfrm>
            <a:off x="2943225" y="4109471"/>
            <a:ext cx="12226031" cy="4103688"/>
          </a:xfrm>
          <a:prstGeom prst="rect">
            <a:avLst/>
          </a:prstGeom>
          <a:noFill/>
          <a:ln w="9525">
            <a:noFill/>
            <a:miter lim="800000"/>
            <a:headEnd/>
            <a:tailEnd/>
          </a:ln>
        </p:spPr>
        <p:txBody>
          <a:bodyPr wrap="square" lIns="0" tIns="0" rIns="0" bIns="0">
            <a:spAutoFit/>
          </a:bodyPr>
          <a:lstStyle/>
          <a:p>
            <a:pPr algn="ctr">
              <a:lnSpc>
                <a:spcPts val="4000"/>
              </a:lnSpc>
            </a:pPr>
            <a:r>
              <a:rPr lang="en-US" sz="4400" b="1" dirty="0">
                <a:solidFill>
                  <a:srgbClr val="232026"/>
                </a:solidFill>
                <a:cs typeface="Arial" panose="020B0604020202020204" pitchFamily="34" charset="0"/>
              </a:rPr>
              <a:t>WORKING GROUP PLAN FOR 2019</a:t>
            </a:r>
            <a:endParaRPr lang="ru-RU" sz="4400" b="1" dirty="0">
              <a:solidFill>
                <a:srgbClr val="232026"/>
              </a:solidFill>
              <a:cs typeface="Arial" panose="020B0604020202020204" pitchFamily="34" charset="0"/>
            </a:endParaRPr>
          </a:p>
          <a:p>
            <a:pPr>
              <a:lnSpc>
                <a:spcPts val="4000"/>
              </a:lnSpc>
            </a:pPr>
            <a:endParaRPr lang="ru-RU" sz="3200" b="1" i="0" dirty="0" smtClean="0">
              <a:solidFill>
                <a:srgbClr val="232026"/>
              </a:solidFill>
              <a:cs typeface="Arial" panose="020B0604020202020204" pitchFamily="34" charset="0"/>
            </a:endParaRPr>
          </a:p>
          <a:p>
            <a:pPr>
              <a:lnSpc>
                <a:spcPts val="4000"/>
              </a:lnSpc>
            </a:pPr>
            <a:endParaRPr lang="ru-RU" sz="3200" b="1" dirty="0" smtClean="0">
              <a:solidFill>
                <a:srgbClr val="232026"/>
              </a:solidFill>
              <a:cs typeface="Arial" panose="020B0604020202020204" pitchFamily="34" charset="0"/>
            </a:endParaRPr>
          </a:p>
          <a:p>
            <a:pPr>
              <a:lnSpc>
                <a:spcPts val="4000"/>
              </a:lnSpc>
            </a:pPr>
            <a:endParaRPr lang="ru-RU" sz="3200" b="1" dirty="0">
              <a:solidFill>
                <a:srgbClr val="232026"/>
              </a:solidFill>
              <a:cs typeface="Arial" panose="020B0604020202020204" pitchFamily="34" charset="0"/>
            </a:endParaRPr>
          </a:p>
          <a:p>
            <a:pPr>
              <a:lnSpc>
                <a:spcPts val="4000"/>
              </a:lnSpc>
            </a:pPr>
            <a:endParaRPr lang="ru-RU" sz="3200" b="1" i="0" dirty="0">
              <a:solidFill>
                <a:srgbClr val="232026"/>
              </a:solidFill>
              <a:cs typeface="Arial" panose="020B0604020202020204" pitchFamily="34" charset="0"/>
            </a:endParaRPr>
          </a:p>
          <a:p>
            <a:pPr>
              <a:lnSpc>
                <a:spcPts val="4000"/>
              </a:lnSpc>
            </a:pPr>
            <a:r>
              <a:rPr lang="en-US" sz="3600" b="1" dirty="0">
                <a:solidFill>
                  <a:srgbClr val="232026"/>
                </a:solidFill>
                <a:cs typeface="Arial" panose="020B0604020202020204" pitchFamily="34" charset="0"/>
              </a:rPr>
              <a:t>Dmitry Zaytsev</a:t>
            </a:r>
          </a:p>
          <a:p>
            <a:pPr>
              <a:lnSpc>
                <a:spcPts val="4000"/>
              </a:lnSpc>
            </a:pPr>
            <a:r>
              <a:rPr lang="en-US" sz="3600" b="1" dirty="0">
                <a:solidFill>
                  <a:srgbClr val="232026"/>
                </a:solidFill>
                <a:cs typeface="Arial" panose="020B0604020202020204" pitchFamily="34" charset="0"/>
              </a:rPr>
              <a:t>Accounts Chamber of the Russian Federation</a:t>
            </a:r>
          </a:p>
          <a:p>
            <a:pPr>
              <a:lnSpc>
                <a:spcPts val="4000"/>
              </a:lnSpc>
            </a:pPr>
            <a:endParaRPr lang="ru-RU" sz="3200" b="1" i="0" dirty="0" smtClean="0">
              <a:solidFill>
                <a:srgbClr val="232026"/>
              </a:solidFill>
              <a:cs typeface="Arial" panose="020B0604020202020204" pitchFamily="34" charset="0"/>
            </a:endParaRPr>
          </a:p>
        </p:txBody>
      </p:sp>
      <p:pic>
        <p:nvPicPr>
          <p:cNvPr id="8" name="Рисунок 7">
            <a:extLst>
              <a:ext uri="{FF2B5EF4-FFF2-40B4-BE49-F238E27FC236}">
                <a16:creationId xmlns:a16="http://schemas.microsoft.com/office/drawing/2014/main" xmlns="" id="{7EB91832-7FFA-2846-9EBB-2EBFB920A245}"/>
              </a:ext>
            </a:extLst>
          </p:cNvPr>
          <p:cNvPicPr>
            <a:picLocks noChangeAspect="1"/>
          </p:cNvPicPr>
          <p:nvPr/>
        </p:nvPicPr>
        <p:blipFill>
          <a:blip r:embed="rId3"/>
          <a:stretch>
            <a:fillRect/>
          </a:stretch>
        </p:blipFill>
        <p:spPr>
          <a:xfrm>
            <a:off x="15169256" y="7940840"/>
            <a:ext cx="2607735" cy="1995029"/>
          </a:xfrm>
          <a:prstGeom prst="rect">
            <a:avLst/>
          </a:prstGeom>
        </p:spPr>
      </p:pic>
      <p:sp>
        <p:nvSpPr>
          <p:cNvPr id="6" name="TextBox 5"/>
          <p:cNvSpPr txBox="1"/>
          <p:nvPr/>
        </p:nvSpPr>
        <p:spPr>
          <a:xfrm>
            <a:off x="2943225" y="8932857"/>
            <a:ext cx="9772651" cy="584775"/>
          </a:xfrm>
          <a:prstGeom prst="rect">
            <a:avLst/>
          </a:prstGeom>
          <a:noFill/>
        </p:spPr>
        <p:txBody>
          <a:bodyPr wrap="square" rtlCol="0">
            <a:spAutoFit/>
          </a:bodyPr>
          <a:lstStyle/>
          <a:p>
            <a:r>
              <a:rPr lang="en-US" sz="3200" b="1" dirty="0">
                <a:solidFill>
                  <a:srgbClr val="232026"/>
                </a:solidFill>
                <a:cs typeface="Arial" panose="020B0604020202020204" pitchFamily="34" charset="0"/>
              </a:rPr>
              <a:t>Bratislava, Slovakia April 2-4, 2019</a:t>
            </a:r>
            <a:endParaRPr lang="ru-RU" sz="3200" b="1" dirty="0">
              <a:solidFill>
                <a:srgbClr val="232026"/>
              </a:solidFill>
              <a:cs typeface="Arial" panose="020B0604020202020204" pitchFamily="34" charset="0"/>
            </a:endParaRPr>
          </a:p>
        </p:txBody>
      </p:sp>
    </p:spTree>
    <p:extLst>
      <p:ext uri="{BB962C8B-B14F-4D97-AF65-F5344CB8AC3E}">
        <p14:creationId xmlns:p14="http://schemas.microsoft.com/office/powerpoint/2010/main" val="209395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FFA4DD82-6DB7-B441-AA8B-9C5534E2146A}"/>
              </a:ext>
            </a:extLst>
          </p:cNvPr>
          <p:cNvSpPr txBox="1"/>
          <p:nvPr/>
        </p:nvSpPr>
        <p:spPr>
          <a:xfrm>
            <a:off x="6994559" y="4042889"/>
            <a:ext cx="6268403" cy="923330"/>
          </a:xfrm>
          <a:prstGeom prst="rect">
            <a:avLst/>
          </a:prstGeom>
          <a:noFill/>
        </p:spPr>
        <p:txBody>
          <a:bodyPr wrap="square" rtlCol="0">
            <a:spAutoFit/>
          </a:bodyPr>
          <a:lstStyle/>
          <a:p>
            <a:r>
              <a:rPr lang="en-US" sz="5400" b="1" i="0" dirty="0" smtClean="0">
                <a:solidFill>
                  <a:srgbClr val="18A5BF"/>
                </a:solidFill>
                <a:cs typeface="Times New Roman" pitchFamily="18" charset="0"/>
              </a:rPr>
              <a:t>THANK YOU</a:t>
            </a:r>
            <a:r>
              <a:rPr lang="ru-RU" sz="5400" b="1" i="0" dirty="0" smtClean="0">
                <a:solidFill>
                  <a:srgbClr val="18A5BF"/>
                </a:solidFill>
                <a:cs typeface="Times New Roman" pitchFamily="18" charset="0"/>
              </a:rPr>
              <a:t>!</a:t>
            </a:r>
            <a:endParaRPr lang="ru-RU" sz="5400" b="1" i="0" dirty="0">
              <a:solidFill>
                <a:srgbClr val="18A5BF"/>
              </a:solidFill>
              <a:cs typeface="Times New Roman" pitchFamily="18" charset="0"/>
            </a:endParaRPr>
          </a:p>
        </p:txBody>
      </p:sp>
    </p:spTree>
    <p:extLst>
      <p:ext uri="{BB962C8B-B14F-4D97-AF65-F5344CB8AC3E}">
        <p14:creationId xmlns:p14="http://schemas.microsoft.com/office/powerpoint/2010/main" val="3573022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xmlns="" id="{4E3FDB7E-E078-D44D-92E3-9A671D900E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57283" y="267922"/>
            <a:ext cx="880272" cy="903127"/>
          </a:xfrm>
          <a:prstGeom prst="rect">
            <a:avLst/>
          </a:prstGeom>
        </p:spPr>
      </p:pic>
      <p:sp>
        <p:nvSpPr>
          <p:cNvPr id="10" name="TextBox 9">
            <a:extLst>
              <a:ext uri="{FF2B5EF4-FFF2-40B4-BE49-F238E27FC236}">
                <a16:creationId xmlns:a16="http://schemas.microsoft.com/office/drawing/2014/main" xmlns="" id="{3018372D-0A58-9A40-AE6C-8E24D24CC548}"/>
              </a:ext>
            </a:extLst>
          </p:cNvPr>
          <p:cNvSpPr txBox="1"/>
          <p:nvPr/>
        </p:nvSpPr>
        <p:spPr>
          <a:xfrm>
            <a:off x="17044098" y="497864"/>
            <a:ext cx="340158" cy="461665"/>
          </a:xfrm>
          <a:prstGeom prst="rect">
            <a:avLst/>
          </a:prstGeom>
          <a:noFill/>
        </p:spPr>
        <p:txBody>
          <a:bodyPr wrap="none" rtlCol="0" anchor="ctr" anchorCtr="0">
            <a:spAutoFit/>
          </a:bodyPr>
          <a:lstStyle/>
          <a:p>
            <a:r>
              <a:rPr lang="ru-RU" sz="2400" dirty="0">
                <a:solidFill>
                  <a:schemeClr val="tx1">
                    <a:lumMod val="95000"/>
                    <a:lumOff val="5000"/>
                  </a:schemeClr>
                </a:solidFill>
              </a:rPr>
              <a:t>2</a:t>
            </a:r>
          </a:p>
        </p:txBody>
      </p:sp>
      <p:cxnSp>
        <p:nvCxnSpPr>
          <p:cNvPr id="11" name="Прямая соединительная линия 10">
            <a:extLst>
              <a:ext uri="{FF2B5EF4-FFF2-40B4-BE49-F238E27FC236}">
                <a16:creationId xmlns:a16="http://schemas.microsoft.com/office/drawing/2014/main" xmlns="" id="{9D16ECB5-0FC2-8A48-9940-7C7FF1D143CE}"/>
              </a:ext>
            </a:extLst>
          </p:cNvPr>
          <p:cNvCxnSpPr/>
          <p:nvPr/>
        </p:nvCxnSpPr>
        <p:spPr>
          <a:xfrm>
            <a:off x="0" y="1617964"/>
            <a:ext cx="18280340" cy="0"/>
          </a:xfrm>
          <a:prstGeom prst="line">
            <a:avLst/>
          </a:prstGeom>
          <a:ln w="15875">
            <a:solidFill>
              <a:srgbClr val="DB3941"/>
            </a:solidFill>
          </a:ln>
        </p:spPr>
        <p:style>
          <a:lnRef idx="1">
            <a:schemeClr val="accent1"/>
          </a:lnRef>
          <a:fillRef idx="0">
            <a:schemeClr val="accent1"/>
          </a:fillRef>
          <a:effectRef idx="0">
            <a:schemeClr val="accent1"/>
          </a:effectRef>
          <a:fontRef idx="minor">
            <a:schemeClr val="tx1"/>
          </a:fontRef>
        </p:style>
      </p:cxnSp>
      <p:pic>
        <p:nvPicPr>
          <p:cNvPr id="15" name="Рисунок 14">
            <a:extLst>
              <a:ext uri="{FF2B5EF4-FFF2-40B4-BE49-F238E27FC236}">
                <a16:creationId xmlns:a16="http://schemas.microsoft.com/office/drawing/2014/main" xmlns="" id="{41FAAD02-41AC-D84B-9241-0807FE8F369A}"/>
              </a:ext>
            </a:extLst>
          </p:cNvPr>
          <p:cNvPicPr>
            <a:picLocks noChangeAspect="1"/>
          </p:cNvPicPr>
          <p:nvPr/>
        </p:nvPicPr>
        <p:blipFill>
          <a:blip r:embed="rId4"/>
          <a:stretch>
            <a:fillRect/>
          </a:stretch>
        </p:blipFill>
        <p:spPr>
          <a:xfrm>
            <a:off x="395475" y="85558"/>
            <a:ext cx="1760743" cy="1347044"/>
          </a:xfrm>
          <a:prstGeom prst="rect">
            <a:avLst/>
          </a:prstGeom>
        </p:spPr>
      </p:pic>
      <p:sp>
        <p:nvSpPr>
          <p:cNvPr id="16" name="Прямоугольник 15"/>
          <p:cNvSpPr/>
          <p:nvPr/>
        </p:nvSpPr>
        <p:spPr>
          <a:xfrm>
            <a:off x="2606930" y="497864"/>
            <a:ext cx="11966320" cy="646331"/>
          </a:xfrm>
          <a:prstGeom prst="rect">
            <a:avLst/>
          </a:prstGeom>
        </p:spPr>
        <p:txBody>
          <a:bodyPr wrap="square">
            <a:spAutoFit/>
          </a:bodyPr>
          <a:lstStyle/>
          <a:p>
            <a:pPr algn="ctr"/>
            <a:r>
              <a:rPr lang="en-US" sz="3600" b="1" dirty="0"/>
              <a:t>WORKING GROUP PLAN FOR </a:t>
            </a:r>
            <a:r>
              <a:rPr lang="en-US" sz="3600" b="1" dirty="0" smtClean="0"/>
              <a:t>2019</a:t>
            </a:r>
            <a:endParaRPr lang="en-US" sz="3600" b="1" dirty="0"/>
          </a:p>
        </p:txBody>
      </p:sp>
      <p:graphicFrame>
        <p:nvGraphicFramePr>
          <p:cNvPr id="17" name="Таблица 16"/>
          <p:cNvGraphicFramePr>
            <a:graphicFrameLocks noGrp="1"/>
          </p:cNvGraphicFramePr>
          <p:nvPr>
            <p:extLst>
              <p:ext uri="{D42A27DB-BD31-4B8C-83A1-F6EECF244321}">
                <p14:modId xmlns:p14="http://schemas.microsoft.com/office/powerpoint/2010/main" val="2606148734"/>
              </p:ext>
            </p:extLst>
          </p:nvPr>
        </p:nvGraphicFramePr>
        <p:xfrm>
          <a:off x="657061" y="4314826"/>
          <a:ext cx="16980494" cy="3086100"/>
        </p:xfrm>
        <a:graphic>
          <a:graphicData uri="http://schemas.openxmlformats.org/drawingml/2006/table">
            <a:tbl>
              <a:tblPr firstRow="1" bandRow="1">
                <a:tableStyleId>{C083E6E3-FA7D-4D7B-A595-EF9225AFEA82}</a:tableStyleId>
              </a:tblPr>
              <a:tblGrid>
                <a:gridCol w="1777506"/>
                <a:gridCol w="7680983"/>
                <a:gridCol w="3429000"/>
                <a:gridCol w="4093005"/>
              </a:tblGrid>
              <a:tr h="989881">
                <a:tc>
                  <a:txBody>
                    <a:bodyPr/>
                    <a:lstStyle/>
                    <a:p>
                      <a:r>
                        <a:rPr lang="ru-RU" sz="4800" dirty="0" smtClean="0"/>
                        <a:t>№</a:t>
                      </a:r>
                      <a:endParaRPr lang="ru-RU" sz="4800" dirty="0"/>
                    </a:p>
                  </a:txBody>
                  <a:tcPr/>
                </a:tc>
                <a:tc>
                  <a:txBody>
                    <a:bodyPr/>
                    <a:lstStyle/>
                    <a:p>
                      <a:pPr algn="ctr"/>
                      <a:r>
                        <a:rPr lang="en-US" sz="4800" dirty="0" smtClean="0"/>
                        <a:t>Activities</a:t>
                      </a:r>
                      <a:endParaRPr lang="ru-RU" sz="4800" dirty="0"/>
                    </a:p>
                  </a:txBody>
                  <a:tcPr/>
                </a:tc>
                <a:tc>
                  <a:txBody>
                    <a:bodyPr/>
                    <a:lstStyle/>
                    <a:p>
                      <a:pPr algn="ctr"/>
                      <a:r>
                        <a:rPr lang="en-US" sz="4800" dirty="0" smtClean="0"/>
                        <a:t>Time</a:t>
                      </a:r>
                      <a:endParaRPr lang="ru-RU" sz="4800" dirty="0"/>
                    </a:p>
                  </a:txBody>
                  <a:tcPr/>
                </a:tc>
                <a:tc>
                  <a:txBody>
                    <a:bodyPr/>
                    <a:lstStyle/>
                    <a:p>
                      <a:pPr algn="ctr"/>
                      <a:r>
                        <a:rPr lang="en-US" sz="4800" dirty="0" smtClean="0"/>
                        <a:t>Coordinator</a:t>
                      </a:r>
                      <a:endParaRPr lang="ru-RU" sz="4800" dirty="0"/>
                    </a:p>
                  </a:txBody>
                  <a:tcPr/>
                </a:tc>
              </a:tr>
              <a:tr h="2096219">
                <a:tc>
                  <a:txBody>
                    <a:bodyPr/>
                    <a:lstStyle/>
                    <a:p>
                      <a:r>
                        <a:rPr lang="ru-RU" sz="3600" dirty="0" smtClean="0"/>
                        <a:t>1.</a:t>
                      </a:r>
                      <a:endParaRPr lang="ru-RU" sz="3600" b="1" dirty="0">
                        <a:solidFill>
                          <a:schemeClr val="bg1">
                            <a:lumMod val="50000"/>
                          </a:schemeClr>
                        </a:solidFill>
                        <a:latin typeface="+mn-lt"/>
                      </a:endParaRPr>
                    </a:p>
                  </a:txBody>
                  <a:tcPr/>
                </a:tc>
                <a:tc>
                  <a:txBody>
                    <a:bodyPr/>
                    <a:lstStyle/>
                    <a:p>
                      <a:pPr algn="just"/>
                      <a:r>
                        <a:rPr lang="en-US" sz="3600" kern="1200" dirty="0" smtClean="0"/>
                        <a:t>The 12th meeting of the Working Group</a:t>
                      </a:r>
                      <a:endParaRPr lang="ru-RU" sz="3600" b="1" kern="1200" dirty="0">
                        <a:solidFill>
                          <a:schemeClr val="bg1">
                            <a:lumMod val="50000"/>
                          </a:schemeClr>
                        </a:solidFill>
                        <a:latin typeface="+mn-lt"/>
                        <a:ea typeface="+mn-ea"/>
                        <a:cs typeface="+mn-cs"/>
                      </a:endParaRPr>
                    </a:p>
                  </a:txBody>
                  <a:tcPr/>
                </a:tc>
                <a:tc>
                  <a:txBody>
                    <a:bodyPr/>
                    <a:lstStyle/>
                    <a:p>
                      <a:pPr marL="0" algn="ctr" defTabSz="457200" rtl="0" eaLnBrk="1" latinLnBrk="0" hangingPunct="1">
                        <a:lnSpc>
                          <a:spcPct val="100000"/>
                        </a:lnSpc>
                        <a:spcAft>
                          <a:spcPts val="0"/>
                        </a:spcAft>
                      </a:pPr>
                      <a:r>
                        <a:rPr lang="en-US" sz="3600" kern="1200" dirty="0" smtClean="0">
                          <a:effectLst/>
                        </a:rPr>
                        <a:t>April 2-4, 2019</a:t>
                      </a:r>
                    </a:p>
                    <a:p>
                      <a:pPr marL="0" algn="ctr" defTabSz="457200" rtl="0" eaLnBrk="1" latinLnBrk="0" hangingPunct="1">
                        <a:lnSpc>
                          <a:spcPct val="100000"/>
                        </a:lnSpc>
                        <a:spcAft>
                          <a:spcPts val="0"/>
                        </a:spcAft>
                      </a:pPr>
                      <a:r>
                        <a:rPr lang="en-US" sz="3600" kern="1200" dirty="0" smtClean="0">
                          <a:effectLst/>
                        </a:rPr>
                        <a:t>Bratislava (Slovakia)</a:t>
                      </a:r>
                      <a:endParaRPr lang="en-US" sz="3600" b="1" kern="1200" dirty="0" smtClean="0">
                        <a:solidFill>
                          <a:schemeClr val="bg1">
                            <a:lumMod val="50000"/>
                          </a:schemeClr>
                        </a:solidFill>
                        <a:effectLst/>
                        <a:latin typeface="+mn-lt"/>
                        <a:ea typeface="Calibri"/>
                        <a:cs typeface="Times New Roman"/>
                      </a:endParaRPr>
                    </a:p>
                  </a:txBody>
                  <a:tcPr marL="68580" marR="68580" marT="0" marB="0"/>
                </a:tc>
                <a:tc>
                  <a:txBody>
                    <a:bodyPr/>
                    <a:lstStyle/>
                    <a:p>
                      <a:pPr algn="ctr">
                        <a:lnSpc>
                          <a:spcPct val="100000"/>
                        </a:lnSpc>
                        <a:spcAft>
                          <a:spcPts val="0"/>
                        </a:spcAft>
                      </a:pPr>
                      <a:r>
                        <a:rPr lang="en-US" sz="3600" dirty="0" smtClean="0">
                          <a:effectLst/>
                        </a:rPr>
                        <a:t>SAI of Slovakia,</a:t>
                      </a:r>
                    </a:p>
                    <a:p>
                      <a:pPr algn="ctr">
                        <a:lnSpc>
                          <a:spcPct val="100000"/>
                        </a:lnSpc>
                        <a:spcAft>
                          <a:spcPts val="0"/>
                        </a:spcAft>
                      </a:pPr>
                      <a:r>
                        <a:rPr lang="en-US" sz="3600" dirty="0" smtClean="0">
                          <a:effectLst/>
                        </a:rPr>
                        <a:t>Secretariat,</a:t>
                      </a:r>
                    </a:p>
                    <a:p>
                      <a:pPr algn="ctr">
                        <a:lnSpc>
                          <a:spcPct val="100000"/>
                        </a:lnSpc>
                        <a:spcAft>
                          <a:spcPts val="0"/>
                        </a:spcAft>
                      </a:pPr>
                      <a:r>
                        <a:rPr lang="en-US" sz="3600" dirty="0" smtClean="0">
                          <a:effectLst/>
                        </a:rPr>
                        <a:t>WG members</a:t>
                      </a:r>
                      <a:endParaRPr lang="en-US" sz="3600" b="1" dirty="0" smtClean="0">
                        <a:solidFill>
                          <a:schemeClr val="bg1">
                            <a:lumMod val="50000"/>
                          </a:schemeClr>
                        </a:solidFill>
                        <a:effectLst/>
                        <a:latin typeface="+mn-lt"/>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522200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xmlns="" id="{4E3FDB7E-E078-D44D-92E3-9A671D900E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57283" y="267922"/>
            <a:ext cx="880272" cy="903127"/>
          </a:xfrm>
          <a:prstGeom prst="rect">
            <a:avLst/>
          </a:prstGeom>
        </p:spPr>
      </p:pic>
      <p:sp>
        <p:nvSpPr>
          <p:cNvPr id="10" name="TextBox 9">
            <a:extLst>
              <a:ext uri="{FF2B5EF4-FFF2-40B4-BE49-F238E27FC236}">
                <a16:creationId xmlns:a16="http://schemas.microsoft.com/office/drawing/2014/main" xmlns="" id="{3018372D-0A58-9A40-AE6C-8E24D24CC548}"/>
              </a:ext>
            </a:extLst>
          </p:cNvPr>
          <p:cNvSpPr txBox="1"/>
          <p:nvPr/>
        </p:nvSpPr>
        <p:spPr>
          <a:xfrm>
            <a:off x="17044098" y="497864"/>
            <a:ext cx="340158" cy="461665"/>
          </a:xfrm>
          <a:prstGeom prst="rect">
            <a:avLst/>
          </a:prstGeom>
          <a:noFill/>
        </p:spPr>
        <p:txBody>
          <a:bodyPr wrap="none" rtlCol="0" anchor="ctr" anchorCtr="0">
            <a:spAutoFit/>
          </a:bodyPr>
          <a:lstStyle/>
          <a:p>
            <a:r>
              <a:rPr lang="en-US" sz="2400" dirty="0" smtClean="0">
                <a:solidFill>
                  <a:schemeClr val="tx1">
                    <a:lumMod val="95000"/>
                    <a:lumOff val="5000"/>
                  </a:schemeClr>
                </a:solidFill>
              </a:rPr>
              <a:t>3</a:t>
            </a:r>
            <a:endParaRPr lang="ru-RU" sz="2400" dirty="0">
              <a:solidFill>
                <a:schemeClr val="tx1">
                  <a:lumMod val="95000"/>
                  <a:lumOff val="5000"/>
                </a:schemeClr>
              </a:solidFill>
            </a:endParaRPr>
          </a:p>
        </p:txBody>
      </p:sp>
      <p:cxnSp>
        <p:nvCxnSpPr>
          <p:cNvPr id="11" name="Прямая соединительная линия 10">
            <a:extLst>
              <a:ext uri="{FF2B5EF4-FFF2-40B4-BE49-F238E27FC236}">
                <a16:creationId xmlns:a16="http://schemas.microsoft.com/office/drawing/2014/main" xmlns="" id="{9D16ECB5-0FC2-8A48-9940-7C7FF1D143CE}"/>
              </a:ext>
            </a:extLst>
          </p:cNvPr>
          <p:cNvCxnSpPr/>
          <p:nvPr/>
        </p:nvCxnSpPr>
        <p:spPr>
          <a:xfrm>
            <a:off x="0" y="1617964"/>
            <a:ext cx="18280340" cy="0"/>
          </a:xfrm>
          <a:prstGeom prst="line">
            <a:avLst/>
          </a:prstGeom>
          <a:ln w="15875">
            <a:solidFill>
              <a:srgbClr val="DB3941"/>
            </a:solidFill>
          </a:ln>
        </p:spPr>
        <p:style>
          <a:lnRef idx="1">
            <a:schemeClr val="accent1"/>
          </a:lnRef>
          <a:fillRef idx="0">
            <a:schemeClr val="accent1"/>
          </a:fillRef>
          <a:effectRef idx="0">
            <a:schemeClr val="accent1"/>
          </a:effectRef>
          <a:fontRef idx="minor">
            <a:schemeClr val="tx1"/>
          </a:fontRef>
        </p:style>
      </p:cxnSp>
      <p:pic>
        <p:nvPicPr>
          <p:cNvPr id="15" name="Рисунок 14">
            <a:extLst>
              <a:ext uri="{FF2B5EF4-FFF2-40B4-BE49-F238E27FC236}">
                <a16:creationId xmlns:a16="http://schemas.microsoft.com/office/drawing/2014/main" xmlns="" id="{41FAAD02-41AC-D84B-9241-0807FE8F369A}"/>
              </a:ext>
            </a:extLst>
          </p:cNvPr>
          <p:cNvPicPr>
            <a:picLocks noChangeAspect="1"/>
          </p:cNvPicPr>
          <p:nvPr/>
        </p:nvPicPr>
        <p:blipFill>
          <a:blip r:embed="rId4"/>
          <a:stretch>
            <a:fillRect/>
          </a:stretch>
        </p:blipFill>
        <p:spPr>
          <a:xfrm>
            <a:off x="395475" y="85558"/>
            <a:ext cx="1760743" cy="1347044"/>
          </a:xfrm>
          <a:prstGeom prst="rect">
            <a:avLst/>
          </a:prstGeom>
        </p:spPr>
      </p:pic>
      <p:sp>
        <p:nvSpPr>
          <p:cNvPr id="16" name="Прямоугольник 15"/>
          <p:cNvSpPr/>
          <p:nvPr/>
        </p:nvSpPr>
        <p:spPr>
          <a:xfrm>
            <a:off x="2606930" y="497864"/>
            <a:ext cx="11966320" cy="646331"/>
          </a:xfrm>
          <a:prstGeom prst="rect">
            <a:avLst/>
          </a:prstGeom>
        </p:spPr>
        <p:txBody>
          <a:bodyPr wrap="square">
            <a:spAutoFit/>
          </a:bodyPr>
          <a:lstStyle/>
          <a:p>
            <a:pPr algn="ctr"/>
            <a:r>
              <a:rPr lang="en-US" sz="3600" b="1" dirty="0"/>
              <a:t>WORKING GROUP PLAN FOR </a:t>
            </a:r>
            <a:r>
              <a:rPr lang="en-US" sz="3600" b="1" dirty="0" smtClean="0"/>
              <a:t>2019</a:t>
            </a:r>
            <a:endParaRPr lang="en-US" sz="3600" b="1" dirty="0"/>
          </a:p>
        </p:txBody>
      </p:sp>
      <p:graphicFrame>
        <p:nvGraphicFramePr>
          <p:cNvPr id="8" name="Таблица 7"/>
          <p:cNvGraphicFramePr>
            <a:graphicFrameLocks noGrp="1"/>
          </p:cNvGraphicFramePr>
          <p:nvPr>
            <p:extLst>
              <p:ext uri="{D42A27DB-BD31-4B8C-83A1-F6EECF244321}">
                <p14:modId xmlns:p14="http://schemas.microsoft.com/office/powerpoint/2010/main" val="1651995080"/>
              </p:ext>
            </p:extLst>
          </p:nvPr>
        </p:nvGraphicFramePr>
        <p:xfrm>
          <a:off x="512619" y="2221780"/>
          <a:ext cx="17124936" cy="6659330"/>
        </p:xfrm>
        <a:graphic>
          <a:graphicData uri="http://schemas.openxmlformats.org/drawingml/2006/table">
            <a:tbl>
              <a:tblPr firstRow="1" bandRow="1">
                <a:tableStyleId>{C083E6E3-FA7D-4D7B-A595-EF9225AFEA82}</a:tableStyleId>
              </a:tblPr>
              <a:tblGrid>
                <a:gridCol w="1230456"/>
                <a:gridCol w="9115425"/>
                <a:gridCol w="2914650"/>
                <a:gridCol w="171450"/>
                <a:gridCol w="3692955"/>
              </a:tblGrid>
              <a:tr h="451262">
                <a:tc>
                  <a:txBody>
                    <a:bodyPr/>
                    <a:lstStyle/>
                    <a:p>
                      <a:r>
                        <a:rPr lang="ru-RU" sz="4800" dirty="0" smtClean="0"/>
                        <a:t>№</a:t>
                      </a:r>
                      <a:endParaRPr lang="ru-RU" sz="4800" dirty="0"/>
                    </a:p>
                  </a:txBody>
                  <a:tcPr/>
                </a:tc>
                <a:tc>
                  <a:txBody>
                    <a:bodyPr/>
                    <a:lstStyle/>
                    <a:p>
                      <a:pPr algn="ctr"/>
                      <a:r>
                        <a:rPr lang="en-US" sz="4800" dirty="0" smtClean="0"/>
                        <a:t>Activities</a:t>
                      </a:r>
                      <a:endParaRPr lang="ru-RU" sz="4800" dirty="0"/>
                    </a:p>
                  </a:txBody>
                  <a:tcPr/>
                </a:tc>
                <a:tc>
                  <a:txBody>
                    <a:bodyPr/>
                    <a:lstStyle/>
                    <a:p>
                      <a:pPr algn="ctr"/>
                      <a:r>
                        <a:rPr lang="en-US" sz="4800" dirty="0" smtClean="0"/>
                        <a:t>Time</a:t>
                      </a:r>
                      <a:endParaRPr lang="ru-RU" sz="4800" dirty="0"/>
                    </a:p>
                  </a:txBody>
                  <a:tcPr/>
                </a:tc>
                <a:tc gridSpan="2">
                  <a:txBody>
                    <a:bodyPr/>
                    <a:lstStyle/>
                    <a:p>
                      <a:pPr algn="ctr"/>
                      <a:r>
                        <a:rPr lang="en-US" sz="4800" dirty="0" smtClean="0"/>
                        <a:t>Coordinator</a:t>
                      </a:r>
                      <a:endParaRPr lang="ru-RU" sz="4800" dirty="0"/>
                    </a:p>
                  </a:txBody>
                  <a:tcPr/>
                </a:tc>
                <a:tc hMerge="1">
                  <a:txBody>
                    <a:bodyPr/>
                    <a:lstStyle/>
                    <a:p>
                      <a:endParaRPr lang="ru-RU"/>
                    </a:p>
                  </a:txBody>
                  <a:tcPr/>
                </a:tc>
              </a:tr>
              <a:tr h="898610">
                <a:tc>
                  <a:txBody>
                    <a:bodyPr/>
                    <a:lstStyle/>
                    <a:p>
                      <a:r>
                        <a:rPr lang="en-US" sz="4000" dirty="0" smtClean="0"/>
                        <a:t>2.</a:t>
                      </a:r>
                      <a:endParaRPr lang="ru-RU" sz="4000" b="1" dirty="0">
                        <a:solidFill>
                          <a:schemeClr val="bg1">
                            <a:lumMod val="50000"/>
                          </a:schemeClr>
                        </a:solidFill>
                      </a:endParaRPr>
                    </a:p>
                  </a:txBody>
                  <a:tcPr/>
                </a:tc>
                <a:tc gridSpan="4">
                  <a:txBody>
                    <a:bodyPr/>
                    <a:lstStyle/>
                    <a:p>
                      <a:pPr algn="ctr"/>
                      <a:r>
                        <a:rPr lang="en-US" sz="4000" b="1" i="0" kern="1200" dirty="0" smtClean="0">
                          <a:solidFill>
                            <a:srgbClr val="F60023"/>
                          </a:solidFill>
                          <a:effectLst/>
                          <a:latin typeface="+mn-lt"/>
                          <a:ea typeface="+mn-ea"/>
                          <a:cs typeface="+mn-cs"/>
                        </a:rPr>
                        <a:t>Guidance</a:t>
                      </a:r>
                      <a:r>
                        <a:rPr lang="en-US" sz="4000" b="1" kern="1200" dirty="0" smtClean="0"/>
                        <a:t> </a:t>
                      </a:r>
                      <a:r>
                        <a:rPr lang="en-US" sz="4000" b="1" i="0" kern="1200" dirty="0" smtClean="0">
                          <a:solidFill>
                            <a:srgbClr val="F60023"/>
                          </a:solidFill>
                          <a:effectLst/>
                          <a:latin typeface="+mn-lt"/>
                          <a:ea typeface="+mn-ea"/>
                          <a:cs typeface="+mn-cs"/>
                        </a:rPr>
                        <a:t>on auditing the use and development of key national indicators</a:t>
                      </a:r>
                      <a:endParaRPr lang="ru-RU" sz="4000" b="1" i="0" kern="1200" dirty="0">
                        <a:solidFill>
                          <a:srgbClr val="F60023"/>
                        </a:solidFill>
                        <a:effectLst/>
                        <a:latin typeface="+mn-lt"/>
                        <a:ea typeface="+mn-ea"/>
                        <a:cs typeface="+mn-cs"/>
                      </a:endParaRPr>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754743">
                <a:tc>
                  <a:txBody>
                    <a:bodyPr/>
                    <a:lstStyle/>
                    <a:p>
                      <a:r>
                        <a:rPr lang="en-US" sz="3600" dirty="0" smtClean="0"/>
                        <a:t>2.1</a:t>
                      </a:r>
                      <a:endParaRPr lang="ru-RU" sz="3600" b="1" dirty="0">
                        <a:solidFill>
                          <a:schemeClr val="bg1">
                            <a:lumMod val="50000"/>
                          </a:schemeClr>
                        </a:solidFill>
                      </a:endParaRPr>
                    </a:p>
                  </a:txBody>
                  <a:tcPr/>
                </a:tc>
                <a:tc>
                  <a:txBody>
                    <a:bodyPr/>
                    <a:lstStyle/>
                    <a:p>
                      <a:pPr marL="0" marR="111125" algn="just" defTabSz="457200" rtl="0" eaLnBrk="1" latinLnBrk="0" hangingPunct="1">
                        <a:lnSpc>
                          <a:spcPct val="100000"/>
                        </a:lnSpc>
                        <a:spcAft>
                          <a:spcPts val="0"/>
                        </a:spcAft>
                      </a:pPr>
                      <a:r>
                        <a:rPr lang="en-US" sz="3600" kern="1200" dirty="0" smtClean="0"/>
                        <a:t>Releasing the exposure draft of the Guidance on auditing the use and development of key national indicators for public comment on www.issai.org</a:t>
                      </a:r>
                      <a:endParaRPr lang="ru-RU" sz="3600" b="1" kern="1200" dirty="0" smtClean="0">
                        <a:solidFill>
                          <a:schemeClr val="bg1">
                            <a:lumMod val="50000"/>
                          </a:schemeClr>
                        </a:solidFill>
                        <a:latin typeface="+mn-lt"/>
                        <a:ea typeface="+mn-ea"/>
                        <a:cs typeface="+mn-cs"/>
                      </a:endParaRPr>
                    </a:p>
                  </a:txBody>
                  <a:tcPr marL="68580" marR="68580" marT="0" marB="0"/>
                </a:tc>
                <a:tc gridSpan="2">
                  <a:txBody>
                    <a:bodyPr/>
                    <a:lstStyle/>
                    <a:p>
                      <a:pPr marL="0" algn="ctr" defTabSz="457200" rtl="0" eaLnBrk="1" latinLnBrk="0" hangingPunct="1">
                        <a:lnSpc>
                          <a:spcPct val="100000"/>
                        </a:lnSpc>
                        <a:spcAft>
                          <a:spcPts val="1000"/>
                        </a:spcAft>
                      </a:pPr>
                      <a:r>
                        <a:rPr lang="en-US" sz="3600" kern="1200" dirty="0" smtClean="0"/>
                        <a:t>December 27, 2018 –March 27, 2019</a:t>
                      </a:r>
                      <a:endParaRPr lang="ru-RU" sz="3600" b="1" kern="1200" dirty="0" smtClean="0">
                        <a:solidFill>
                          <a:schemeClr val="bg1">
                            <a:lumMod val="50000"/>
                          </a:schemeClr>
                        </a:solidFill>
                        <a:latin typeface="+mn-lt"/>
                        <a:ea typeface="+mn-ea"/>
                        <a:cs typeface="+mn-cs"/>
                      </a:endParaRPr>
                    </a:p>
                  </a:txBody>
                  <a:tcPr marL="68580" marR="68580" marT="0" marB="0" anchor="ctr"/>
                </a:tc>
                <a:tc hMerge="1">
                  <a:txBody>
                    <a:bodyPr/>
                    <a:lstStyle/>
                    <a:p>
                      <a:endParaRPr lang="ru-RU"/>
                    </a:p>
                  </a:txBody>
                  <a:tcPr/>
                </a:tc>
                <a:tc>
                  <a:txBody>
                    <a:bodyPr/>
                    <a:lstStyle/>
                    <a:p>
                      <a:pPr marL="0" algn="ctr" defTabSz="457200" rtl="0" eaLnBrk="1" latinLnBrk="0" hangingPunct="1">
                        <a:lnSpc>
                          <a:spcPct val="100000"/>
                        </a:lnSpc>
                        <a:spcAft>
                          <a:spcPts val="0"/>
                        </a:spcAft>
                      </a:pPr>
                      <a:r>
                        <a:rPr lang="en-US" sz="3600" kern="1200" dirty="0" smtClean="0"/>
                        <a:t>Secretariat</a:t>
                      </a:r>
                      <a:endParaRPr lang="en-US" sz="3600" b="1" kern="1200" dirty="0" smtClean="0">
                        <a:solidFill>
                          <a:schemeClr val="bg1">
                            <a:lumMod val="50000"/>
                          </a:schemeClr>
                        </a:solidFill>
                        <a:latin typeface="+mn-lt"/>
                        <a:ea typeface="+mn-ea"/>
                        <a:cs typeface="+mn-cs"/>
                      </a:endParaRPr>
                    </a:p>
                  </a:txBody>
                  <a:tcPr marL="68580" marR="68580" marT="0" marB="0" anchor="ctr"/>
                </a:tc>
              </a:tr>
              <a:tr h="819398">
                <a:tc>
                  <a:txBody>
                    <a:bodyPr/>
                    <a:lstStyle/>
                    <a:p>
                      <a:r>
                        <a:rPr lang="en-US" sz="3600" dirty="0" smtClean="0"/>
                        <a:t>2.2</a:t>
                      </a:r>
                      <a:endParaRPr lang="ru-RU" sz="3600" b="1" dirty="0">
                        <a:solidFill>
                          <a:schemeClr val="bg1">
                            <a:lumMod val="50000"/>
                          </a:schemeClr>
                        </a:solidFill>
                      </a:endParaRPr>
                    </a:p>
                  </a:txBody>
                  <a:tcPr/>
                </a:tc>
                <a:tc>
                  <a:txBody>
                    <a:bodyPr/>
                    <a:lstStyle/>
                    <a:p>
                      <a:pPr marL="0" marR="111125" algn="just" defTabSz="457200" rtl="0" eaLnBrk="1" latinLnBrk="0" hangingPunct="1">
                        <a:lnSpc>
                          <a:spcPct val="100000"/>
                        </a:lnSpc>
                        <a:spcAft>
                          <a:spcPts val="0"/>
                        </a:spcAft>
                      </a:pPr>
                      <a:r>
                        <a:rPr lang="en-US" sz="3600" kern="1200" dirty="0" smtClean="0"/>
                        <a:t>Posting on www.issai.org all the comments collected during the exposure period</a:t>
                      </a:r>
                      <a:endParaRPr lang="ru-RU" sz="3600" b="1" kern="1200" dirty="0">
                        <a:solidFill>
                          <a:schemeClr val="bg1">
                            <a:lumMod val="50000"/>
                          </a:schemeClr>
                        </a:solidFill>
                        <a:latin typeface="+mn-lt"/>
                        <a:ea typeface="+mn-ea"/>
                        <a:cs typeface="+mn-cs"/>
                      </a:endParaRPr>
                    </a:p>
                  </a:txBody>
                  <a:tcPr marL="68580" marR="68580" marT="0" marB="0"/>
                </a:tc>
                <a:tc gridSpan="2">
                  <a:txBody>
                    <a:bodyPr/>
                    <a:lstStyle/>
                    <a:p>
                      <a:pPr marL="0" algn="ctr" defTabSz="457200" rtl="0" eaLnBrk="1" latinLnBrk="0" hangingPunct="1">
                        <a:lnSpc>
                          <a:spcPct val="100000"/>
                        </a:lnSpc>
                        <a:spcAft>
                          <a:spcPts val="0"/>
                        </a:spcAft>
                      </a:pPr>
                      <a:r>
                        <a:rPr lang="en-US" sz="3600" kern="1200" dirty="0" smtClean="0">
                          <a:effectLst/>
                        </a:rPr>
                        <a:t>by April 26, 2019</a:t>
                      </a:r>
                      <a:endParaRPr lang="ru-RU" sz="3600" b="1" kern="1200" dirty="0">
                        <a:solidFill>
                          <a:schemeClr val="bg1">
                            <a:lumMod val="50000"/>
                          </a:schemeClr>
                        </a:solidFill>
                        <a:effectLst/>
                        <a:latin typeface="+mn-lt"/>
                        <a:ea typeface="Calibri"/>
                        <a:cs typeface="Times New Roman"/>
                      </a:endParaRPr>
                    </a:p>
                  </a:txBody>
                  <a:tcPr marL="68580" marR="68580" marT="0" marB="0" anchor="ctr"/>
                </a:tc>
                <a:tc hMerge="1">
                  <a:txBody>
                    <a:bodyPr/>
                    <a:lstStyle/>
                    <a:p>
                      <a:endParaRPr lang="ru-RU"/>
                    </a:p>
                  </a:txBody>
                  <a:tcPr/>
                </a:tc>
                <a:tc>
                  <a:txBody>
                    <a:bodyPr/>
                    <a:lstStyle/>
                    <a:p>
                      <a:pPr algn="ctr">
                        <a:lnSpc>
                          <a:spcPct val="100000"/>
                        </a:lnSpc>
                        <a:spcAft>
                          <a:spcPts val="0"/>
                        </a:spcAft>
                      </a:pPr>
                      <a:r>
                        <a:rPr lang="en-US" sz="3600" dirty="0" smtClean="0">
                          <a:effectLst/>
                        </a:rPr>
                        <a:t>Secretariat</a:t>
                      </a:r>
                      <a:endParaRPr lang="ru-RU" sz="3600" b="1" dirty="0" smtClean="0">
                        <a:solidFill>
                          <a:schemeClr val="bg1">
                            <a:lumMod val="50000"/>
                          </a:schemeClr>
                        </a:solidFill>
                        <a:effectLst/>
                        <a:latin typeface="+mn-lt"/>
                        <a:ea typeface="Calibri"/>
                        <a:cs typeface="Times New Roman"/>
                      </a:endParaRPr>
                    </a:p>
                  </a:txBody>
                  <a:tcPr marL="68580" marR="68580" marT="0" marB="0" anchor="ctr"/>
                </a:tc>
              </a:tr>
              <a:tr h="819398">
                <a:tc>
                  <a:txBody>
                    <a:bodyPr/>
                    <a:lstStyle/>
                    <a:p>
                      <a:r>
                        <a:rPr lang="en-US" sz="3600" dirty="0" smtClean="0"/>
                        <a:t>2.3</a:t>
                      </a:r>
                      <a:endParaRPr lang="ru-RU" sz="3600" b="1" dirty="0">
                        <a:solidFill>
                          <a:schemeClr val="bg1">
                            <a:lumMod val="50000"/>
                          </a:schemeClr>
                        </a:solidFill>
                      </a:endParaRPr>
                    </a:p>
                  </a:txBody>
                  <a:tcPr anchor="ctr"/>
                </a:tc>
                <a:tc>
                  <a:txBody>
                    <a:bodyPr/>
                    <a:lstStyle/>
                    <a:p>
                      <a:pPr marL="0" marR="111125" algn="just" defTabSz="457200" rtl="0" eaLnBrk="1" latinLnBrk="0" hangingPunct="1">
                        <a:lnSpc>
                          <a:spcPct val="100000"/>
                        </a:lnSpc>
                        <a:spcBef>
                          <a:spcPts val="0"/>
                        </a:spcBef>
                        <a:spcAft>
                          <a:spcPts val="1000"/>
                        </a:spcAft>
                      </a:pPr>
                      <a:r>
                        <a:rPr lang="en-US" sz="3600" kern="1200" baseline="0" dirty="0" smtClean="0">
                          <a:effectLst/>
                        </a:rPr>
                        <a:t>Developing the endorsement version of the Guidance on auditing the use and development of key national indicators</a:t>
                      </a:r>
                      <a:endParaRPr lang="ru-RU" sz="3600" b="1" kern="1200" baseline="0" dirty="0">
                        <a:solidFill>
                          <a:schemeClr val="bg1">
                            <a:lumMod val="50000"/>
                          </a:schemeClr>
                        </a:solidFill>
                        <a:effectLst/>
                        <a:latin typeface="+mn-lt"/>
                        <a:ea typeface="Calibri"/>
                        <a:cs typeface="Times New Roman"/>
                      </a:endParaRPr>
                    </a:p>
                  </a:txBody>
                  <a:tcPr marL="68580" marR="68580" marT="0" marB="0" anchor="ctr"/>
                </a:tc>
                <a:tc gridSpan="2">
                  <a:txBody>
                    <a:bodyPr/>
                    <a:lstStyle/>
                    <a:p>
                      <a:pPr marL="0" algn="ctr" defTabSz="457200" rtl="0" eaLnBrk="1" fontAlgn="base" latinLnBrk="0" hangingPunct="1">
                        <a:lnSpc>
                          <a:spcPct val="100000"/>
                        </a:lnSpc>
                        <a:spcBef>
                          <a:spcPts val="410"/>
                        </a:spcBef>
                        <a:spcAft>
                          <a:spcPts val="0"/>
                        </a:spcAft>
                      </a:pPr>
                      <a:r>
                        <a:rPr lang="en-US" sz="3600" kern="1200" baseline="0" dirty="0" smtClean="0">
                          <a:effectLst/>
                        </a:rPr>
                        <a:t>May, 2019</a:t>
                      </a:r>
                      <a:endParaRPr lang="ru-RU" sz="3600" b="1" kern="1200" baseline="0" dirty="0">
                        <a:solidFill>
                          <a:schemeClr val="bg1">
                            <a:lumMod val="50000"/>
                          </a:schemeClr>
                        </a:solidFill>
                        <a:effectLst/>
                        <a:latin typeface="+mn-lt"/>
                        <a:ea typeface="Calibri"/>
                        <a:cs typeface="Times New Roman"/>
                      </a:endParaRPr>
                    </a:p>
                  </a:txBody>
                  <a:tcPr marL="68580" marR="68580" marT="0" marB="0" anchor="ctr"/>
                </a:tc>
                <a:tc hMerge="1">
                  <a:txBody>
                    <a:bodyPr/>
                    <a:lstStyle/>
                    <a:p>
                      <a:endParaRPr lang="ru-RU"/>
                    </a:p>
                  </a:txBody>
                  <a:tcPr/>
                </a:tc>
                <a:tc>
                  <a:txBody>
                    <a:bodyPr/>
                    <a:lstStyle/>
                    <a:p>
                      <a:pPr algn="ctr">
                        <a:lnSpc>
                          <a:spcPct val="100000"/>
                        </a:lnSpc>
                        <a:spcAft>
                          <a:spcPts val="0"/>
                        </a:spcAft>
                      </a:pPr>
                      <a:r>
                        <a:rPr lang="en-US" sz="3600" kern="1200" baseline="0" dirty="0" smtClean="0">
                          <a:effectLst/>
                        </a:rPr>
                        <a:t>Secretariat,</a:t>
                      </a:r>
                      <a:endParaRPr lang="ru-RU" sz="3600" kern="1200" baseline="0" dirty="0" smtClean="0">
                        <a:effectLst/>
                      </a:endParaRPr>
                    </a:p>
                    <a:p>
                      <a:pPr algn="ctr">
                        <a:lnSpc>
                          <a:spcPct val="100000"/>
                        </a:lnSpc>
                        <a:spcAft>
                          <a:spcPts val="0"/>
                        </a:spcAft>
                      </a:pPr>
                      <a:r>
                        <a:rPr lang="en-US" sz="3600" kern="1200" baseline="0" dirty="0" smtClean="0">
                          <a:effectLst/>
                        </a:rPr>
                        <a:t>WG members</a:t>
                      </a:r>
                      <a:endParaRPr lang="ru-RU" sz="3600" b="1" kern="1200" baseline="0" dirty="0" smtClean="0">
                        <a:solidFill>
                          <a:schemeClr val="bg1">
                            <a:lumMod val="50000"/>
                          </a:schemeClr>
                        </a:solidFill>
                        <a:effectLst/>
                        <a:latin typeface="+mn-lt"/>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478202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xmlns="" id="{4E3FDB7E-E078-D44D-92E3-9A671D900E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57283" y="267922"/>
            <a:ext cx="880272" cy="903127"/>
          </a:xfrm>
          <a:prstGeom prst="rect">
            <a:avLst/>
          </a:prstGeom>
        </p:spPr>
      </p:pic>
      <p:sp>
        <p:nvSpPr>
          <p:cNvPr id="10" name="TextBox 9">
            <a:extLst>
              <a:ext uri="{FF2B5EF4-FFF2-40B4-BE49-F238E27FC236}">
                <a16:creationId xmlns:a16="http://schemas.microsoft.com/office/drawing/2014/main" xmlns="" id="{3018372D-0A58-9A40-AE6C-8E24D24CC548}"/>
              </a:ext>
            </a:extLst>
          </p:cNvPr>
          <p:cNvSpPr txBox="1"/>
          <p:nvPr/>
        </p:nvSpPr>
        <p:spPr>
          <a:xfrm>
            <a:off x="17044098" y="497864"/>
            <a:ext cx="340158" cy="461665"/>
          </a:xfrm>
          <a:prstGeom prst="rect">
            <a:avLst/>
          </a:prstGeom>
          <a:noFill/>
        </p:spPr>
        <p:txBody>
          <a:bodyPr wrap="none" rtlCol="0" anchor="ctr" anchorCtr="0">
            <a:spAutoFit/>
          </a:bodyPr>
          <a:lstStyle/>
          <a:p>
            <a:r>
              <a:rPr lang="en-US" sz="2400" dirty="0">
                <a:solidFill>
                  <a:schemeClr val="tx1">
                    <a:lumMod val="95000"/>
                    <a:lumOff val="5000"/>
                  </a:schemeClr>
                </a:solidFill>
              </a:rPr>
              <a:t>4</a:t>
            </a:r>
            <a:endParaRPr lang="ru-RU" sz="2400" dirty="0">
              <a:solidFill>
                <a:schemeClr val="tx1">
                  <a:lumMod val="95000"/>
                  <a:lumOff val="5000"/>
                </a:schemeClr>
              </a:solidFill>
            </a:endParaRPr>
          </a:p>
        </p:txBody>
      </p:sp>
      <p:cxnSp>
        <p:nvCxnSpPr>
          <p:cNvPr id="11" name="Прямая соединительная линия 10">
            <a:extLst>
              <a:ext uri="{FF2B5EF4-FFF2-40B4-BE49-F238E27FC236}">
                <a16:creationId xmlns:a16="http://schemas.microsoft.com/office/drawing/2014/main" xmlns="" id="{9D16ECB5-0FC2-8A48-9940-7C7FF1D143CE}"/>
              </a:ext>
            </a:extLst>
          </p:cNvPr>
          <p:cNvCxnSpPr/>
          <p:nvPr/>
        </p:nvCxnSpPr>
        <p:spPr>
          <a:xfrm>
            <a:off x="0" y="1617964"/>
            <a:ext cx="18280340" cy="0"/>
          </a:xfrm>
          <a:prstGeom prst="line">
            <a:avLst/>
          </a:prstGeom>
          <a:ln w="15875">
            <a:solidFill>
              <a:srgbClr val="DB3941"/>
            </a:solidFill>
          </a:ln>
        </p:spPr>
        <p:style>
          <a:lnRef idx="1">
            <a:schemeClr val="accent1"/>
          </a:lnRef>
          <a:fillRef idx="0">
            <a:schemeClr val="accent1"/>
          </a:fillRef>
          <a:effectRef idx="0">
            <a:schemeClr val="accent1"/>
          </a:effectRef>
          <a:fontRef idx="minor">
            <a:schemeClr val="tx1"/>
          </a:fontRef>
        </p:style>
      </p:cxnSp>
      <p:pic>
        <p:nvPicPr>
          <p:cNvPr id="15" name="Рисунок 14">
            <a:extLst>
              <a:ext uri="{FF2B5EF4-FFF2-40B4-BE49-F238E27FC236}">
                <a16:creationId xmlns:a16="http://schemas.microsoft.com/office/drawing/2014/main" xmlns="" id="{41FAAD02-41AC-D84B-9241-0807FE8F369A}"/>
              </a:ext>
            </a:extLst>
          </p:cNvPr>
          <p:cNvPicPr>
            <a:picLocks noChangeAspect="1"/>
          </p:cNvPicPr>
          <p:nvPr/>
        </p:nvPicPr>
        <p:blipFill>
          <a:blip r:embed="rId4"/>
          <a:stretch>
            <a:fillRect/>
          </a:stretch>
        </p:blipFill>
        <p:spPr>
          <a:xfrm>
            <a:off x="395475" y="85558"/>
            <a:ext cx="1760743" cy="1347044"/>
          </a:xfrm>
          <a:prstGeom prst="rect">
            <a:avLst/>
          </a:prstGeom>
        </p:spPr>
      </p:pic>
      <p:sp>
        <p:nvSpPr>
          <p:cNvPr id="16" name="Прямоугольник 15"/>
          <p:cNvSpPr/>
          <p:nvPr/>
        </p:nvSpPr>
        <p:spPr>
          <a:xfrm>
            <a:off x="2606930" y="497864"/>
            <a:ext cx="11966320" cy="646331"/>
          </a:xfrm>
          <a:prstGeom prst="rect">
            <a:avLst/>
          </a:prstGeom>
        </p:spPr>
        <p:txBody>
          <a:bodyPr wrap="square">
            <a:spAutoFit/>
          </a:bodyPr>
          <a:lstStyle/>
          <a:p>
            <a:pPr algn="ctr"/>
            <a:r>
              <a:rPr lang="en-US" sz="3600" b="1" dirty="0"/>
              <a:t>WORKING GROUP PLAN FOR </a:t>
            </a:r>
            <a:r>
              <a:rPr lang="en-US" sz="3600" b="1" dirty="0" smtClean="0"/>
              <a:t>2019</a:t>
            </a:r>
            <a:endParaRPr lang="en-US" sz="3600" b="1" dirty="0"/>
          </a:p>
        </p:txBody>
      </p:sp>
      <p:graphicFrame>
        <p:nvGraphicFramePr>
          <p:cNvPr id="7" name="Таблица 6"/>
          <p:cNvGraphicFramePr>
            <a:graphicFrameLocks noGrp="1"/>
          </p:cNvGraphicFramePr>
          <p:nvPr>
            <p:extLst>
              <p:ext uri="{D42A27DB-BD31-4B8C-83A1-F6EECF244321}">
                <p14:modId xmlns:p14="http://schemas.microsoft.com/office/powerpoint/2010/main" val="2322528696"/>
              </p:ext>
            </p:extLst>
          </p:nvPr>
        </p:nvGraphicFramePr>
        <p:xfrm>
          <a:off x="481504" y="1907455"/>
          <a:ext cx="17156051" cy="7933775"/>
        </p:xfrm>
        <a:graphic>
          <a:graphicData uri="http://schemas.openxmlformats.org/drawingml/2006/table">
            <a:tbl>
              <a:tblPr firstRow="1" bandRow="1">
                <a:tableStyleId>{C083E6E3-FA7D-4D7B-A595-EF9225AFEA82}</a:tableStyleId>
              </a:tblPr>
              <a:tblGrid>
                <a:gridCol w="1230456"/>
                <a:gridCol w="9886950"/>
                <a:gridCol w="116840"/>
                <a:gridCol w="2314575"/>
                <a:gridCol w="257175"/>
                <a:gridCol w="3350055"/>
              </a:tblGrid>
              <a:tr h="451262">
                <a:tc>
                  <a:txBody>
                    <a:bodyPr/>
                    <a:lstStyle/>
                    <a:p>
                      <a:r>
                        <a:rPr lang="ru-RU" sz="4800" dirty="0" smtClean="0"/>
                        <a:t>№</a:t>
                      </a:r>
                      <a:endParaRPr lang="ru-RU" sz="4800" dirty="0"/>
                    </a:p>
                  </a:txBody>
                  <a:tcPr/>
                </a:tc>
                <a:tc>
                  <a:txBody>
                    <a:bodyPr/>
                    <a:lstStyle/>
                    <a:p>
                      <a:pPr algn="ctr"/>
                      <a:r>
                        <a:rPr lang="en-US" sz="4800" dirty="0" smtClean="0"/>
                        <a:t>Activities</a:t>
                      </a:r>
                      <a:endParaRPr lang="ru-RU" sz="4800" dirty="0"/>
                    </a:p>
                  </a:txBody>
                  <a:tcPr/>
                </a:tc>
                <a:tc gridSpan="2">
                  <a:txBody>
                    <a:bodyPr/>
                    <a:lstStyle/>
                    <a:p>
                      <a:pPr algn="ctr"/>
                      <a:r>
                        <a:rPr lang="en-US" sz="4800" dirty="0" smtClean="0"/>
                        <a:t>Time</a:t>
                      </a:r>
                      <a:endParaRPr lang="ru-RU" sz="4800" dirty="0"/>
                    </a:p>
                  </a:txBody>
                  <a:tcPr/>
                </a:tc>
                <a:tc hMerge="1">
                  <a:txBody>
                    <a:bodyPr/>
                    <a:lstStyle/>
                    <a:p>
                      <a:endParaRPr lang="ru-RU"/>
                    </a:p>
                  </a:txBody>
                  <a:tcPr/>
                </a:tc>
                <a:tc gridSpan="2">
                  <a:txBody>
                    <a:bodyPr/>
                    <a:lstStyle/>
                    <a:p>
                      <a:pPr algn="ctr"/>
                      <a:r>
                        <a:rPr lang="en-US" sz="4800" dirty="0" smtClean="0"/>
                        <a:t>Coordinator</a:t>
                      </a:r>
                      <a:endParaRPr lang="ru-RU" sz="4800" dirty="0"/>
                    </a:p>
                  </a:txBody>
                  <a:tcPr/>
                </a:tc>
                <a:tc hMerge="1">
                  <a:txBody>
                    <a:bodyPr/>
                    <a:lstStyle/>
                    <a:p>
                      <a:endParaRPr lang="ru-RU"/>
                    </a:p>
                  </a:txBody>
                  <a:tcPr/>
                </a:tc>
              </a:tr>
              <a:tr h="380670">
                <a:tc>
                  <a:txBody>
                    <a:bodyPr/>
                    <a:lstStyle/>
                    <a:p>
                      <a:r>
                        <a:rPr lang="en-US" sz="4000" dirty="0" smtClean="0"/>
                        <a:t>2.</a:t>
                      </a:r>
                      <a:endParaRPr lang="ru-RU" sz="4000" b="1" dirty="0">
                        <a:solidFill>
                          <a:schemeClr val="bg1">
                            <a:lumMod val="50000"/>
                          </a:schemeClr>
                        </a:solidFill>
                      </a:endParaRPr>
                    </a:p>
                  </a:txBody>
                  <a:tcPr/>
                </a:tc>
                <a:tc gridSpan="5">
                  <a:txBody>
                    <a:bodyPr/>
                    <a:lstStyle/>
                    <a:p>
                      <a:pPr algn="ctr"/>
                      <a:r>
                        <a:rPr lang="en-US" sz="4000" b="1" i="0" kern="1200" dirty="0" smtClean="0">
                          <a:solidFill>
                            <a:srgbClr val="F60023"/>
                          </a:solidFill>
                          <a:effectLst/>
                          <a:latin typeface="+mn-lt"/>
                          <a:ea typeface="+mn-ea"/>
                          <a:cs typeface="+mn-cs"/>
                        </a:rPr>
                        <a:t>Guidance</a:t>
                      </a:r>
                      <a:r>
                        <a:rPr lang="en-US" sz="4000" b="1" kern="1200" dirty="0" smtClean="0"/>
                        <a:t> </a:t>
                      </a:r>
                      <a:r>
                        <a:rPr lang="en-US" sz="4000" b="1" i="0" kern="1200" dirty="0" smtClean="0">
                          <a:solidFill>
                            <a:srgbClr val="F60023"/>
                          </a:solidFill>
                          <a:effectLst/>
                          <a:latin typeface="+mn-lt"/>
                          <a:ea typeface="+mn-ea"/>
                          <a:cs typeface="+mn-cs"/>
                        </a:rPr>
                        <a:t>on auditing the use and development of key national indicators</a:t>
                      </a:r>
                      <a:endParaRPr lang="ru-RU" sz="4000" b="1" i="0" kern="1200" dirty="0">
                        <a:solidFill>
                          <a:srgbClr val="F60023"/>
                        </a:solidFill>
                        <a:effectLst/>
                        <a:latin typeface="+mn-lt"/>
                        <a:ea typeface="+mn-ea"/>
                        <a:cs typeface="+mn-cs"/>
                      </a:endParaRPr>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969220">
                <a:tc>
                  <a:txBody>
                    <a:bodyPr/>
                    <a:lstStyle/>
                    <a:p>
                      <a:r>
                        <a:rPr lang="en-US" sz="3600" dirty="0" smtClean="0"/>
                        <a:t>2.4</a:t>
                      </a:r>
                      <a:endParaRPr lang="ru-RU" sz="3600" b="1" dirty="0">
                        <a:solidFill>
                          <a:schemeClr val="bg1">
                            <a:lumMod val="50000"/>
                          </a:schemeClr>
                        </a:solidFill>
                      </a:endParaRPr>
                    </a:p>
                  </a:txBody>
                  <a:tcPr/>
                </a:tc>
                <a:tc gridSpan="2">
                  <a:txBody>
                    <a:bodyPr/>
                    <a:lstStyle/>
                    <a:p>
                      <a:pPr marL="0" marR="111125" algn="just" defTabSz="457200" rtl="0" eaLnBrk="1" latinLnBrk="0" hangingPunct="1">
                        <a:lnSpc>
                          <a:spcPct val="100000"/>
                        </a:lnSpc>
                        <a:spcAft>
                          <a:spcPts val="0"/>
                        </a:spcAft>
                      </a:pPr>
                      <a:r>
                        <a:rPr lang="en-US" sz="3600" kern="1200" baseline="0" dirty="0" smtClean="0"/>
                        <a:t>Forwarding the considerations of the working group regarding the received comments to FIPP in a form that is suitable for display on </a:t>
                      </a:r>
                      <a:r>
                        <a:rPr lang="en-US" sz="3600" kern="1200" baseline="0" dirty="0" smtClean="0">
                          <a:hlinkClick r:id="rId5"/>
                        </a:rPr>
                        <a:t>www.issai.org</a:t>
                      </a:r>
                      <a:endParaRPr lang="ru-RU" sz="3600" b="1" kern="1200" dirty="0" smtClean="0">
                        <a:solidFill>
                          <a:schemeClr val="bg1">
                            <a:lumMod val="50000"/>
                          </a:schemeClr>
                        </a:solidFill>
                        <a:latin typeface="+mn-lt"/>
                        <a:ea typeface="+mn-ea"/>
                        <a:cs typeface="+mn-cs"/>
                      </a:endParaRPr>
                    </a:p>
                  </a:txBody>
                  <a:tcPr marL="68580" marR="68580" marT="0" marB="0"/>
                </a:tc>
                <a:tc hMerge="1">
                  <a:txBody>
                    <a:bodyPr/>
                    <a:lstStyle/>
                    <a:p>
                      <a:endParaRPr lang="ru-RU"/>
                    </a:p>
                  </a:txBody>
                  <a:tcPr/>
                </a:tc>
                <a:tc gridSpan="2">
                  <a:txBody>
                    <a:bodyPr/>
                    <a:lstStyle/>
                    <a:p>
                      <a:pPr marL="0" algn="ctr" defTabSz="457200" rtl="0" eaLnBrk="1" latinLnBrk="0" hangingPunct="1">
                        <a:lnSpc>
                          <a:spcPct val="100000"/>
                        </a:lnSpc>
                        <a:spcAft>
                          <a:spcPts val="0"/>
                        </a:spcAft>
                      </a:pPr>
                      <a:r>
                        <a:rPr lang="de-DE" sz="3600" kern="1200" dirty="0" smtClean="0">
                          <a:solidFill>
                            <a:schemeClr val="tx1"/>
                          </a:solidFill>
                          <a:effectLst/>
                          <a:latin typeface="+mn-lt"/>
                          <a:ea typeface="+mn-ea"/>
                          <a:cs typeface="+mn-cs"/>
                        </a:rPr>
                        <a:t>June 25-28, 2019</a:t>
                      </a:r>
                    </a:p>
                  </a:txBody>
                  <a:tcPr marL="68580" marR="68580" marT="0" marB="0" anchor="ctr"/>
                </a:tc>
                <a:tc hMerge="1">
                  <a:txBody>
                    <a:bodyPr/>
                    <a:lstStyle/>
                    <a:p>
                      <a:endParaRPr lang="ru-RU"/>
                    </a:p>
                  </a:txBody>
                  <a:tcPr/>
                </a:tc>
                <a:tc>
                  <a:txBody>
                    <a:bodyPr/>
                    <a:lstStyle/>
                    <a:p>
                      <a:pPr marL="0" algn="ctr" defTabSz="457200" rtl="0" eaLnBrk="1" latinLnBrk="0" hangingPunct="1">
                        <a:lnSpc>
                          <a:spcPct val="100000"/>
                        </a:lnSpc>
                        <a:spcAft>
                          <a:spcPts val="0"/>
                        </a:spcAft>
                      </a:pPr>
                      <a:r>
                        <a:rPr lang="en-US" sz="3600" kern="1200" dirty="0" smtClean="0"/>
                        <a:t>Secretariat</a:t>
                      </a:r>
                      <a:endParaRPr lang="en-US" sz="3600" b="1" kern="1200" dirty="0" smtClean="0">
                        <a:solidFill>
                          <a:schemeClr val="bg1">
                            <a:lumMod val="50000"/>
                          </a:schemeClr>
                        </a:solidFill>
                        <a:latin typeface="+mn-lt"/>
                        <a:ea typeface="+mn-ea"/>
                        <a:cs typeface="+mn-cs"/>
                      </a:endParaRPr>
                    </a:p>
                  </a:txBody>
                  <a:tcPr marL="68580" marR="68580" marT="0" marB="0" anchor="ctr"/>
                </a:tc>
              </a:tr>
              <a:tr h="3343275">
                <a:tc>
                  <a:txBody>
                    <a:bodyPr/>
                    <a:lstStyle/>
                    <a:p>
                      <a:r>
                        <a:rPr lang="en-US" sz="3600" dirty="0" smtClean="0"/>
                        <a:t>2.5</a:t>
                      </a:r>
                      <a:endParaRPr lang="ru-RU" sz="3600" b="1" dirty="0">
                        <a:solidFill>
                          <a:schemeClr val="bg1">
                            <a:lumMod val="50000"/>
                          </a:schemeClr>
                        </a:solidFill>
                      </a:endParaRPr>
                    </a:p>
                  </a:txBody>
                  <a:tcPr/>
                </a:tc>
                <a:tc gridSpan="2">
                  <a:txBody>
                    <a:bodyPr/>
                    <a:lstStyle/>
                    <a:p>
                      <a:pPr marL="0" marR="111125" algn="just" defTabSz="457200" rtl="0" eaLnBrk="1" latinLnBrk="0" hangingPunct="1">
                        <a:lnSpc>
                          <a:spcPct val="100000"/>
                        </a:lnSpc>
                        <a:spcAft>
                          <a:spcPts val="0"/>
                        </a:spcAft>
                      </a:pPr>
                      <a:r>
                        <a:rPr lang="en-US" sz="3600" kern="1200" baseline="0" dirty="0" smtClean="0"/>
                        <a:t>Displaying the approved endorsement version on www.issai.org together with communications on the effective date and the considerations of the working group regarding the comments received through the exposure period as well as the conclusions drawn by FIPP as basis for the approval</a:t>
                      </a:r>
                      <a:endParaRPr lang="ru-RU" sz="3600" b="1" kern="1200" dirty="0">
                        <a:solidFill>
                          <a:schemeClr val="bg1">
                            <a:lumMod val="50000"/>
                          </a:schemeClr>
                        </a:solidFill>
                        <a:latin typeface="+mn-lt"/>
                        <a:ea typeface="+mn-ea"/>
                        <a:cs typeface="+mn-cs"/>
                      </a:endParaRPr>
                    </a:p>
                  </a:txBody>
                  <a:tcPr marL="68580" marR="68580" marT="0" marB="0"/>
                </a:tc>
                <a:tc hMerge="1">
                  <a:txBody>
                    <a:bodyPr/>
                    <a:lstStyle/>
                    <a:p>
                      <a:endParaRPr lang="ru-RU"/>
                    </a:p>
                  </a:txBody>
                  <a:tcPr/>
                </a:tc>
                <a:tc gridSpan="2">
                  <a:txBody>
                    <a:bodyPr/>
                    <a:lstStyle/>
                    <a:p>
                      <a:pPr marL="0" algn="ctr" defTabSz="457200" rtl="0" eaLnBrk="1" latinLnBrk="0" hangingPunct="1">
                        <a:lnSpc>
                          <a:spcPct val="100000"/>
                        </a:lnSpc>
                        <a:spcAft>
                          <a:spcPts val="0"/>
                        </a:spcAft>
                      </a:pPr>
                      <a:r>
                        <a:rPr lang="en-US" sz="3600" kern="1200" dirty="0" smtClean="0">
                          <a:effectLst/>
                        </a:rPr>
                        <a:t>July, 2019</a:t>
                      </a:r>
                      <a:endParaRPr lang="ru-RU" sz="3600" b="1" kern="1200" dirty="0">
                        <a:solidFill>
                          <a:schemeClr val="bg1">
                            <a:lumMod val="50000"/>
                          </a:schemeClr>
                        </a:solidFill>
                        <a:effectLst/>
                        <a:latin typeface="+mn-lt"/>
                        <a:ea typeface="Calibri"/>
                        <a:cs typeface="Times New Roman"/>
                      </a:endParaRPr>
                    </a:p>
                  </a:txBody>
                  <a:tcPr marL="68580" marR="68580" marT="0" marB="0" anchor="ctr"/>
                </a:tc>
                <a:tc hMerge="1">
                  <a:txBody>
                    <a:bodyPr/>
                    <a:lstStyle/>
                    <a:p>
                      <a:endParaRPr lang="ru-RU"/>
                    </a:p>
                  </a:txBody>
                  <a:tcPr/>
                </a:tc>
                <a:tc>
                  <a:txBody>
                    <a:bodyPr/>
                    <a:lstStyle/>
                    <a:p>
                      <a:pPr algn="ctr">
                        <a:lnSpc>
                          <a:spcPct val="100000"/>
                        </a:lnSpc>
                        <a:spcAft>
                          <a:spcPts val="0"/>
                        </a:spcAft>
                      </a:pPr>
                      <a:r>
                        <a:rPr lang="en-US" sz="3600" dirty="0" smtClean="0">
                          <a:effectLst/>
                        </a:rPr>
                        <a:t>Secretariat</a:t>
                      </a:r>
                      <a:endParaRPr lang="ru-RU" sz="3600" b="1" dirty="0" smtClean="0">
                        <a:solidFill>
                          <a:schemeClr val="bg1">
                            <a:lumMod val="50000"/>
                          </a:schemeClr>
                        </a:solidFill>
                        <a:effectLst/>
                        <a:latin typeface="+mn-lt"/>
                        <a:ea typeface="Calibri"/>
                        <a:cs typeface="Times New Roman"/>
                      </a:endParaRPr>
                    </a:p>
                  </a:txBody>
                  <a:tcPr marL="68580" marR="68580" marT="0" marB="0" anchor="ctr"/>
                </a:tc>
              </a:tr>
              <a:tr h="819398">
                <a:tc>
                  <a:txBody>
                    <a:bodyPr/>
                    <a:lstStyle/>
                    <a:p>
                      <a:r>
                        <a:rPr lang="en-US" sz="3600" dirty="0" smtClean="0"/>
                        <a:t>2.6</a:t>
                      </a:r>
                      <a:endParaRPr lang="ru-RU" sz="3600" b="1" dirty="0">
                        <a:solidFill>
                          <a:schemeClr val="bg1">
                            <a:lumMod val="50000"/>
                          </a:schemeClr>
                        </a:solidFill>
                      </a:endParaRPr>
                    </a:p>
                  </a:txBody>
                  <a:tcPr anchor="ctr"/>
                </a:tc>
                <a:tc gridSpan="2">
                  <a:txBody>
                    <a:bodyPr/>
                    <a:lstStyle/>
                    <a:p>
                      <a:pPr marL="0" marR="111125" algn="just" defTabSz="457200" rtl="0" eaLnBrk="1" latinLnBrk="0" hangingPunct="1">
                        <a:lnSpc>
                          <a:spcPct val="100000"/>
                        </a:lnSpc>
                        <a:spcBef>
                          <a:spcPts val="0"/>
                        </a:spcBef>
                        <a:spcAft>
                          <a:spcPts val="1000"/>
                        </a:spcAft>
                      </a:pPr>
                      <a:r>
                        <a:rPr lang="en-US" sz="3600" kern="1200" baseline="0" dirty="0" smtClean="0">
                          <a:effectLst/>
                        </a:rPr>
                        <a:t>Translation of the approved endorsement version into the five official INTOSAI languages</a:t>
                      </a:r>
                      <a:endParaRPr lang="ru-RU" sz="3600" b="1" kern="1200" baseline="0" dirty="0">
                        <a:solidFill>
                          <a:schemeClr val="bg1">
                            <a:lumMod val="50000"/>
                          </a:schemeClr>
                        </a:solidFill>
                        <a:effectLst/>
                        <a:latin typeface="+mn-lt"/>
                        <a:ea typeface="Calibri"/>
                        <a:cs typeface="Times New Roman"/>
                      </a:endParaRPr>
                    </a:p>
                  </a:txBody>
                  <a:tcPr marL="68580" marR="68580" marT="0" marB="0" anchor="ctr"/>
                </a:tc>
                <a:tc hMerge="1">
                  <a:txBody>
                    <a:bodyPr/>
                    <a:lstStyle/>
                    <a:p>
                      <a:endParaRPr lang="ru-RU"/>
                    </a:p>
                  </a:txBody>
                  <a:tcPr/>
                </a:tc>
                <a:tc gridSpan="2">
                  <a:txBody>
                    <a:bodyPr/>
                    <a:lstStyle/>
                    <a:p>
                      <a:pPr marL="0" algn="ctr" defTabSz="457200" rtl="0" eaLnBrk="1" fontAlgn="base" latinLnBrk="0" hangingPunct="1">
                        <a:lnSpc>
                          <a:spcPct val="100000"/>
                        </a:lnSpc>
                        <a:spcBef>
                          <a:spcPts val="410"/>
                        </a:spcBef>
                        <a:spcAft>
                          <a:spcPts val="0"/>
                        </a:spcAft>
                      </a:pPr>
                      <a:r>
                        <a:rPr lang="en-US" sz="3600" kern="1200" baseline="0" dirty="0" smtClean="0">
                          <a:effectLst/>
                        </a:rPr>
                        <a:t>August, 2019</a:t>
                      </a:r>
                      <a:endParaRPr lang="ru-RU" sz="3600" b="1" kern="1200" baseline="0" dirty="0">
                        <a:solidFill>
                          <a:schemeClr val="bg1">
                            <a:lumMod val="50000"/>
                          </a:schemeClr>
                        </a:solidFill>
                        <a:effectLst/>
                        <a:latin typeface="+mn-lt"/>
                        <a:ea typeface="Calibri"/>
                        <a:cs typeface="Times New Roman"/>
                      </a:endParaRPr>
                    </a:p>
                  </a:txBody>
                  <a:tcPr marL="68580" marR="68580" marT="0" marB="0" anchor="ctr"/>
                </a:tc>
                <a:tc hMerge="1">
                  <a:txBody>
                    <a:bodyPr/>
                    <a:lstStyle/>
                    <a:p>
                      <a:endParaRPr lang="ru-RU"/>
                    </a:p>
                  </a:txBody>
                  <a:tcPr/>
                </a:tc>
                <a:tc>
                  <a:txBody>
                    <a:bodyPr/>
                    <a:lstStyle/>
                    <a:p>
                      <a:pPr algn="ctr">
                        <a:lnSpc>
                          <a:spcPct val="100000"/>
                        </a:lnSpc>
                        <a:spcAft>
                          <a:spcPts val="0"/>
                        </a:spcAft>
                      </a:pPr>
                      <a:r>
                        <a:rPr lang="en-US" sz="3600" kern="1200" baseline="0" dirty="0" smtClean="0">
                          <a:effectLst/>
                        </a:rPr>
                        <a:t>Secretariat,</a:t>
                      </a:r>
                      <a:endParaRPr lang="ru-RU" sz="3600" kern="1200" baseline="0" dirty="0" smtClean="0">
                        <a:effectLst/>
                      </a:endParaRPr>
                    </a:p>
                    <a:p>
                      <a:pPr algn="ctr">
                        <a:lnSpc>
                          <a:spcPct val="100000"/>
                        </a:lnSpc>
                        <a:spcAft>
                          <a:spcPts val="0"/>
                        </a:spcAft>
                      </a:pPr>
                      <a:r>
                        <a:rPr lang="en-US" sz="3600" kern="1200" baseline="0" dirty="0" smtClean="0">
                          <a:effectLst/>
                        </a:rPr>
                        <a:t>WG members</a:t>
                      </a:r>
                      <a:endParaRPr lang="ru-RU" sz="3600" b="1" kern="1200" baseline="0" dirty="0" smtClean="0">
                        <a:solidFill>
                          <a:schemeClr val="bg1">
                            <a:lumMod val="50000"/>
                          </a:schemeClr>
                        </a:solidFill>
                        <a:effectLst/>
                        <a:latin typeface="+mn-lt"/>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429946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xmlns="" id="{4E3FDB7E-E078-D44D-92E3-9A671D900E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57283" y="267922"/>
            <a:ext cx="880272" cy="903127"/>
          </a:xfrm>
          <a:prstGeom prst="rect">
            <a:avLst/>
          </a:prstGeom>
        </p:spPr>
      </p:pic>
      <p:sp>
        <p:nvSpPr>
          <p:cNvPr id="10" name="TextBox 9">
            <a:extLst>
              <a:ext uri="{FF2B5EF4-FFF2-40B4-BE49-F238E27FC236}">
                <a16:creationId xmlns:a16="http://schemas.microsoft.com/office/drawing/2014/main" xmlns="" id="{3018372D-0A58-9A40-AE6C-8E24D24CC548}"/>
              </a:ext>
            </a:extLst>
          </p:cNvPr>
          <p:cNvSpPr txBox="1"/>
          <p:nvPr/>
        </p:nvSpPr>
        <p:spPr>
          <a:xfrm>
            <a:off x="17044098" y="497864"/>
            <a:ext cx="340158" cy="461665"/>
          </a:xfrm>
          <a:prstGeom prst="rect">
            <a:avLst/>
          </a:prstGeom>
          <a:noFill/>
        </p:spPr>
        <p:txBody>
          <a:bodyPr wrap="none" rtlCol="0" anchor="ctr" anchorCtr="0">
            <a:spAutoFit/>
          </a:bodyPr>
          <a:lstStyle/>
          <a:p>
            <a:r>
              <a:rPr lang="en-US" sz="2400" dirty="0" smtClean="0">
                <a:solidFill>
                  <a:schemeClr val="tx1">
                    <a:lumMod val="95000"/>
                    <a:lumOff val="5000"/>
                  </a:schemeClr>
                </a:solidFill>
              </a:rPr>
              <a:t>7</a:t>
            </a:r>
            <a:endParaRPr lang="ru-RU" sz="2400" dirty="0">
              <a:solidFill>
                <a:schemeClr val="tx1">
                  <a:lumMod val="95000"/>
                  <a:lumOff val="5000"/>
                </a:schemeClr>
              </a:solidFill>
            </a:endParaRPr>
          </a:p>
        </p:txBody>
      </p:sp>
      <p:cxnSp>
        <p:nvCxnSpPr>
          <p:cNvPr id="11" name="Прямая соединительная линия 10">
            <a:extLst>
              <a:ext uri="{FF2B5EF4-FFF2-40B4-BE49-F238E27FC236}">
                <a16:creationId xmlns:a16="http://schemas.microsoft.com/office/drawing/2014/main" xmlns="" id="{9D16ECB5-0FC2-8A48-9940-7C7FF1D143CE}"/>
              </a:ext>
            </a:extLst>
          </p:cNvPr>
          <p:cNvCxnSpPr/>
          <p:nvPr/>
        </p:nvCxnSpPr>
        <p:spPr>
          <a:xfrm>
            <a:off x="0" y="1617964"/>
            <a:ext cx="18280340" cy="0"/>
          </a:xfrm>
          <a:prstGeom prst="line">
            <a:avLst/>
          </a:prstGeom>
          <a:ln w="15875">
            <a:solidFill>
              <a:srgbClr val="DB3941"/>
            </a:solidFill>
          </a:ln>
        </p:spPr>
        <p:style>
          <a:lnRef idx="1">
            <a:schemeClr val="accent1"/>
          </a:lnRef>
          <a:fillRef idx="0">
            <a:schemeClr val="accent1"/>
          </a:fillRef>
          <a:effectRef idx="0">
            <a:schemeClr val="accent1"/>
          </a:effectRef>
          <a:fontRef idx="minor">
            <a:schemeClr val="tx1"/>
          </a:fontRef>
        </p:style>
      </p:cxnSp>
      <p:pic>
        <p:nvPicPr>
          <p:cNvPr id="15" name="Рисунок 14">
            <a:extLst>
              <a:ext uri="{FF2B5EF4-FFF2-40B4-BE49-F238E27FC236}">
                <a16:creationId xmlns:a16="http://schemas.microsoft.com/office/drawing/2014/main" xmlns="" id="{41FAAD02-41AC-D84B-9241-0807FE8F369A}"/>
              </a:ext>
            </a:extLst>
          </p:cNvPr>
          <p:cNvPicPr>
            <a:picLocks noChangeAspect="1"/>
          </p:cNvPicPr>
          <p:nvPr/>
        </p:nvPicPr>
        <p:blipFill>
          <a:blip r:embed="rId4"/>
          <a:stretch>
            <a:fillRect/>
          </a:stretch>
        </p:blipFill>
        <p:spPr>
          <a:xfrm>
            <a:off x="395475" y="85558"/>
            <a:ext cx="1760743" cy="1347044"/>
          </a:xfrm>
          <a:prstGeom prst="rect">
            <a:avLst/>
          </a:prstGeom>
        </p:spPr>
      </p:pic>
      <p:sp>
        <p:nvSpPr>
          <p:cNvPr id="16" name="Прямоугольник 15"/>
          <p:cNvSpPr/>
          <p:nvPr/>
        </p:nvSpPr>
        <p:spPr>
          <a:xfrm>
            <a:off x="2606930" y="497864"/>
            <a:ext cx="11966320" cy="646331"/>
          </a:xfrm>
          <a:prstGeom prst="rect">
            <a:avLst/>
          </a:prstGeom>
        </p:spPr>
        <p:txBody>
          <a:bodyPr wrap="square">
            <a:spAutoFit/>
          </a:bodyPr>
          <a:lstStyle/>
          <a:p>
            <a:pPr algn="ctr"/>
            <a:r>
              <a:rPr lang="en-US" sz="3600" b="1" dirty="0"/>
              <a:t>WORKING GROUP PLAN FOR </a:t>
            </a:r>
            <a:r>
              <a:rPr lang="en-US" sz="3600" b="1" dirty="0" smtClean="0"/>
              <a:t>2019</a:t>
            </a:r>
            <a:endParaRPr lang="en-US" sz="3600" b="1" dirty="0"/>
          </a:p>
        </p:txBody>
      </p:sp>
      <p:graphicFrame>
        <p:nvGraphicFramePr>
          <p:cNvPr id="8" name="Таблица 7"/>
          <p:cNvGraphicFramePr>
            <a:graphicFrameLocks noGrp="1"/>
          </p:cNvGraphicFramePr>
          <p:nvPr>
            <p:extLst>
              <p:ext uri="{D42A27DB-BD31-4B8C-83A1-F6EECF244321}">
                <p14:modId xmlns:p14="http://schemas.microsoft.com/office/powerpoint/2010/main" val="766241821"/>
              </p:ext>
            </p:extLst>
          </p:nvPr>
        </p:nvGraphicFramePr>
        <p:xfrm>
          <a:off x="512619" y="3136180"/>
          <a:ext cx="17124936" cy="5993911"/>
        </p:xfrm>
        <a:graphic>
          <a:graphicData uri="http://schemas.openxmlformats.org/drawingml/2006/table">
            <a:tbl>
              <a:tblPr firstRow="1" bandRow="1">
                <a:tableStyleId>{C083E6E3-FA7D-4D7B-A595-EF9225AFEA82}</a:tableStyleId>
              </a:tblPr>
              <a:tblGrid>
                <a:gridCol w="1230456"/>
                <a:gridCol w="9229725"/>
                <a:gridCol w="171450"/>
                <a:gridCol w="2857500"/>
                <a:gridCol w="171450"/>
                <a:gridCol w="3464355"/>
              </a:tblGrid>
              <a:tr h="784970">
                <a:tc>
                  <a:txBody>
                    <a:bodyPr/>
                    <a:lstStyle/>
                    <a:p>
                      <a:r>
                        <a:rPr lang="ru-RU" sz="4800" dirty="0" smtClean="0"/>
                        <a:t>№</a:t>
                      </a:r>
                      <a:endParaRPr lang="ru-RU" sz="4800" dirty="0"/>
                    </a:p>
                  </a:txBody>
                  <a:tcPr/>
                </a:tc>
                <a:tc>
                  <a:txBody>
                    <a:bodyPr/>
                    <a:lstStyle/>
                    <a:p>
                      <a:pPr algn="ctr"/>
                      <a:r>
                        <a:rPr lang="en-US" sz="4800" dirty="0" smtClean="0"/>
                        <a:t>Activities</a:t>
                      </a:r>
                      <a:endParaRPr lang="ru-RU" sz="4800" dirty="0"/>
                    </a:p>
                  </a:txBody>
                  <a:tcPr/>
                </a:tc>
                <a:tc gridSpan="2">
                  <a:txBody>
                    <a:bodyPr/>
                    <a:lstStyle/>
                    <a:p>
                      <a:pPr algn="ctr"/>
                      <a:r>
                        <a:rPr lang="en-US" sz="4800" dirty="0" smtClean="0"/>
                        <a:t>Time</a:t>
                      </a:r>
                      <a:endParaRPr lang="ru-RU" sz="4800" dirty="0"/>
                    </a:p>
                  </a:txBody>
                  <a:tcPr/>
                </a:tc>
                <a:tc hMerge="1">
                  <a:txBody>
                    <a:bodyPr/>
                    <a:lstStyle/>
                    <a:p>
                      <a:endParaRPr lang="ru-RU"/>
                    </a:p>
                  </a:txBody>
                  <a:tcPr/>
                </a:tc>
                <a:tc gridSpan="2">
                  <a:txBody>
                    <a:bodyPr/>
                    <a:lstStyle/>
                    <a:p>
                      <a:pPr algn="ctr"/>
                      <a:r>
                        <a:rPr lang="en-US" sz="4800" dirty="0" smtClean="0"/>
                        <a:t>Coordinator</a:t>
                      </a:r>
                      <a:endParaRPr lang="ru-RU" sz="4800" dirty="0"/>
                    </a:p>
                  </a:txBody>
                  <a:tcPr/>
                </a:tc>
                <a:tc hMerge="1">
                  <a:txBody>
                    <a:bodyPr/>
                    <a:lstStyle/>
                    <a:p>
                      <a:endParaRPr lang="ru-RU"/>
                    </a:p>
                  </a:txBody>
                  <a:tcPr/>
                </a:tc>
              </a:tr>
              <a:tr h="955760">
                <a:tc>
                  <a:txBody>
                    <a:bodyPr/>
                    <a:lstStyle/>
                    <a:p>
                      <a:r>
                        <a:rPr lang="ru-RU" sz="4000" dirty="0" smtClean="0"/>
                        <a:t>3</a:t>
                      </a:r>
                      <a:r>
                        <a:rPr lang="en-US" sz="4000" dirty="0" smtClean="0"/>
                        <a:t>.</a:t>
                      </a:r>
                      <a:endParaRPr lang="ru-RU" sz="4000" b="1" dirty="0">
                        <a:solidFill>
                          <a:schemeClr val="bg1">
                            <a:lumMod val="50000"/>
                          </a:schemeClr>
                        </a:solidFill>
                      </a:endParaRPr>
                    </a:p>
                  </a:txBody>
                  <a:tcPr/>
                </a:tc>
                <a:tc gridSpan="5">
                  <a:txBody>
                    <a:bodyPr/>
                    <a:lstStyle/>
                    <a:p>
                      <a:pPr algn="ctr"/>
                      <a:r>
                        <a:rPr lang="en-US" sz="4000" b="1" i="0" kern="1200" baseline="0" dirty="0" smtClean="0">
                          <a:solidFill>
                            <a:srgbClr val="F60023"/>
                          </a:solidFill>
                          <a:effectLst/>
                          <a:latin typeface="+mn-lt"/>
                          <a:ea typeface="+mn-ea"/>
                          <a:cs typeface="+mn-cs"/>
                        </a:rPr>
                        <a:t>The 11th KSC Steering Committee Meeting,</a:t>
                      </a:r>
                    </a:p>
                    <a:p>
                      <a:pPr algn="ctr"/>
                      <a:r>
                        <a:rPr lang="en-US" sz="4000" b="1" i="0" kern="1200" baseline="0" dirty="0" smtClean="0">
                          <a:solidFill>
                            <a:srgbClr val="F60023"/>
                          </a:solidFill>
                          <a:effectLst/>
                          <a:latin typeface="+mn-lt"/>
                          <a:ea typeface="+mn-ea"/>
                          <a:cs typeface="+mn-cs"/>
                        </a:rPr>
                        <a:t>June 12-14, 2019, Manila, Philippines</a:t>
                      </a:r>
                      <a:endParaRPr lang="ru-RU" sz="4000" b="1" i="0" kern="1200" dirty="0">
                        <a:solidFill>
                          <a:srgbClr val="F60023"/>
                        </a:solidFill>
                        <a:effectLst/>
                        <a:latin typeface="+mn-lt"/>
                        <a:ea typeface="+mn-ea"/>
                        <a:cs typeface="+mn-cs"/>
                      </a:endParaRPr>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569940">
                <a:tc>
                  <a:txBody>
                    <a:bodyPr/>
                    <a:lstStyle/>
                    <a:p>
                      <a:r>
                        <a:rPr lang="ru-RU" sz="3600" dirty="0" smtClean="0"/>
                        <a:t>3.</a:t>
                      </a:r>
                      <a:r>
                        <a:rPr lang="en-US" sz="3600" dirty="0" smtClean="0"/>
                        <a:t>1</a:t>
                      </a:r>
                      <a:endParaRPr lang="ru-RU" sz="3600" b="1" dirty="0">
                        <a:solidFill>
                          <a:schemeClr val="bg1">
                            <a:lumMod val="50000"/>
                          </a:schemeClr>
                        </a:solidFill>
                      </a:endParaRPr>
                    </a:p>
                  </a:txBody>
                  <a:tcPr/>
                </a:tc>
                <a:tc gridSpan="2">
                  <a:txBody>
                    <a:bodyPr/>
                    <a:lstStyle/>
                    <a:p>
                      <a:pPr marL="0" marR="111125" algn="just" defTabSz="457200" rtl="0" eaLnBrk="1" latinLnBrk="0" hangingPunct="1">
                        <a:lnSpc>
                          <a:spcPct val="100000"/>
                        </a:lnSpc>
                        <a:spcAft>
                          <a:spcPts val="0"/>
                        </a:spcAft>
                      </a:pPr>
                      <a:r>
                        <a:rPr lang="en-US" sz="3600" kern="1200" baseline="0" dirty="0" smtClean="0"/>
                        <a:t>Preparing the report on the Working Group activities 2018-2019 and agreeing it with the WG members</a:t>
                      </a:r>
                      <a:endParaRPr lang="ru-RU" sz="3600" b="1" kern="1200" dirty="0">
                        <a:solidFill>
                          <a:schemeClr val="bg1">
                            <a:lumMod val="50000"/>
                          </a:schemeClr>
                        </a:solidFill>
                        <a:latin typeface="+mn-lt"/>
                        <a:ea typeface="+mn-ea"/>
                        <a:cs typeface="+mn-cs"/>
                      </a:endParaRPr>
                    </a:p>
                  </a:txBody>
                  <a:tcPr marL="68580" marR="68580" marT="0" marB="0"/>
                </a:tc>
                <a:tc hMerge="1">
                  <a:txBody>
                    <a:bodyPr/>
                    <a:lstStyle/>
                    <a:p>
                      <a:endParaRPr lang="ru-RU"/>
                    </a:p>
                  </a:txBody>
                  <a:tcPr/>
                </a:tc>
                <a:tc gridSpan="2">
                  <a:txBody>
                    <a:bodyPr/>
                    <a:lstStyle/>
                    <a:p>
                      <a:pPr marL="0" algn="ctr" defTabSz="457200" rtl="0" eaLnBrk="1" latinLnBrk="0" hangingPunct="1">
                        <a:lnSpc>
                          <a:spcPct val="100000"/>
                        </a:lnSpc>
                        <a:spcAft>
                          <a:spcPts val="0"/>
                        </a:spcAft>
                      </a:pPr>
                      <a:r>
                        <a:rPr lang="en-US" sz="3600" kern="1200" dirty="0" smtClean="0">
                          <a:effectLst/>
                        </a:rPr>
                        <a:t>May, 2019</a:t>
                      </a:r>
                      <a:endParaRPr lang="ru-RU" sz="3600" b="1" kern="1200" dirty="0">
                        <a:solidFill>
                          <a:schemeClr val="bg1">
                            <a:lumMod val="50000"/>
                          </a:schemeClr>
                        </a:solidFill>
                        <a:effectLst/>
                        <a:latin typeface="+mn-lt"/>
                        <a:ea typeface="Calibri"/>
                        <a:cs typeface="Times New Roman"/>
                      </a:endParaRPr>
                    </a:p>
                  </a:txBody>
                  <a:tcPr marL="68580" marR="68580" marT="0" marB="0" anchor="ctr"/>
                </a:tc>
                <a:tc hMerge="1">
                  <a:txBody>
                    <a:bodyPr/>
                    <a:lstStyle/>
                    <a:p>
                      <a:endParaRPr lang="ru-RU"/>
                    </a:p>
                  </a:txBody>
                  <a:tcPr/>
                </a:tc>
                <a:tc>
                  <a:txBody>
                    <a:bodyPr/>
                    <a:lstStyle/>
                    <a:p>
                      <a:pPr algn="ctr">
                        <a:lnSpc>
                          <a:spcPct val="100000"/>
                        </a:lnSpc>
                        <a:spcAft>
                          <a:spcPts val="0"/>
                        </a:spcAft>
                      </a:pPr>
                      <a:r>
                        <a:rPr lang="en-US" sz="3600" dirty="0" smtClean="0">
                          <a:effectLst/>
                        </a:rPr>
                        <a:t>Secretariat,</a:t>
                      </a:r>
                    </a:p>
                    <a:p>
                      <a:pPr algn="ctr">
                        <a:lnSpc>
                          <a:spcPct val="100000"/>
                        </a:lnSpc>
                        <a:spcAft>
                          <a:spcPts val="0"/>
                        </a:spcAft>
                      </a:pPr>
                      <a:r>
                        <a:rPr lang="en-US" sz="3600" dirty="0" smtClean="0">
                          <a:effectLst/>
                        </a:rPr>
                        <a:t>WG members</a:t>
                      </a:r>
                    </a:p>
                  </a:txBody>
                  <a:tcPr marL="68580" marR="68580" marT="0" marB="0" anchor="ctr"/>
                </a:tc>
              </a:tr>
              <a:tr h="2214391">
                <a:tc>
                  <a:txBody>
                    <a:bodyPr/>
                    <a:lstStyle/>
                    <a:p>
                      <a:r>
                        <a:rPr lang="ru-RU" sz="3600" dirty="0" smtClean="0"/>
                        <a:t>3</a:t>
                      </a:r>
                      <a:r>
                        <a:rPr lang="en-US" sz="3600" dirty="0" smtClean="0"/>
                        <a:t>.2</a:t>
                      </a:r>
                      <a:endParaRPr lang="ru-RU" sz="3600" b="1" dirty="0">
                        <a:solidFill>
                          <a:schemeClr val="bg1">
                            <a:lumMod val="50000"/>
                          </a:schemeClr>
                        </a:solidFill>
                      </a:endParaRPr>
                    </a:p>
                  </a:txBody>
                  <a:tcPr anchor="ctr"/>
                </a:tc>
                <a:tc gridSpan="2">
                  <a:txBody>
                    <a:bodyPr/>
                    <a:lstStyle/>
                    <a:p>
                      <a:pPr marL="0" marR="111125" algn="just" defTabSz="457200" rtl="0" eaLnBrk="1" latinLnBrk="0" hangingPunct="1">
                        <a:lnSpc>
                          <a:spcPct val="100000"/>
                        </a:lnSpc>
                        <a:spcBef>
                          <a:spcPts val="0"/>
                        </a:spcBef>
                        <a:spcAft>
                          <a:spcPts val="1000"/>
                        </a:spcAft>
                      </a:pPr>
                      <a:r>
                        <a:rPr lang="en-US" sz="3600" kern="1200" baseline="0" dirty="0" smtClean="0">
                          <a:effectLst/>
                        </a:rPr>
                        <a:t>Presentation of the report on the Working Group activities 2018-2019 at the 11th KSC Steering Committee Meeting</a:t>
                      </a:r>
                    </a:p>
                  </a:txBody>
                  <a:tcPr marL="68580" marR="68580" marT="0" marB="0" anchor="ctr"/>
                </a:tc>
                <a:tc hMerge="1">
                  <a:txBody>
                    <a:bodyPr/>
                    <a:lstStyle/>
                    <a:p>
                      <a:endParaRPr lang="ru-RU"/>
                    </a:p>
                  </a:txBody>
                  <a:tcPr/>
                </a:tc>
                <a:tc gridSpan="2">
                  <a:txBody>
                    <a:bodyPr/>
                    <a:lstStyle/>
                    <a:p>
                      <a:pPr marL="0" algn="ctr" defTabSz="457200" rtl="0" eaLnBrk="1" fontAlgn="base" latinLnBrk="0" hangingPunct="1">
                        <a:lnSpc>
                          <a:spcPct val="100000"/>
                        </a:lnSpc>
                        <a:spcBef>
                          <a:spcPts val="410"/>
                        </a:spcBef>
                        <a:spcAft>
                          <a:spcPts val="0"/>
                        </a:spcAft>
                      </a:pPr>
                      <a:r>
                        <a:rPr lang="en-US" sz="3600" kern="1200" dirty="0" smtClean="0">
                          <a:effectLst/>
                        </a:rPr>
                        <a:t>June 12-14</a:t>
                      </a:r>
                      <a:r>
                        <a:rPr lang="en-US" sz="3600" kern="1200" baseline="0" dirty="0" smtClean="0">
                          <a:effectLst/>
                        </a:rPr>
                        <a:t>, 2019</a:t>
                      </a:r>
                      <a:endParaRPr lang="ru-RU" sz="3600" b="1" kern="1200" baseline="0" dirty="0">
                        <a:solidFill>
                          <a:schemeClr val="bg1">
                            <a:lumMod val="50000"/>
                          </a:schemeClr>
                        </a:solidFill>
                        <a:effectLst/>
                        <a:latin typeface="+mn-lt"/>
                        <a:ea typeface="Calibri"/>
                        <a:cs typeface="Times New Roman"/>
                      </a:endParaRPr>
                    </a:p>
                  </a:txBody>
                  <a:tcPr marL="68580" marR="68580" marT="0" marB="0" anchor="ctr"/>
                </a:tc>
                <a:tc hMerge="1">
                  <a:txBody>
                    <a:bodyPr/>
                    <a:lstStyle/>
                    <a:p>
                      <a:endParaRPr lang="ru-RU"/>
                    </a:p>
                  </a:txBody>
                  <a:tcPr/>
                </a:tc>
                <a:tc>
                  <a:txBody>
                    <a:bodyPr/>
                    <a:lstStyle/>
                    <a:p>
                      <a:pPr algn="ctr">
                        <a:lnSpc>
                          <a:spcPct val="100000"/>
                        </a:lnSpc>
                        <a:spcAft>
                          <a:spcPts val="0"/>
                        </a:spcAft>
                      </a:pPr>
                      <a:r>
                        <a:rPr lang="en-US" sz="3600" kern="1200" baseline="0" dirty="0" smtClean="0">
                          <a:effectLst/>
                        </a:rPr>
                        <a:t>Secretariat</a:t>
                      </a:r>
                      <a:endParaRPr lang="ru-RU" sz="3600" b="1" kern="1200" baseline="0" dirty="0" smtClean="0">
                        <a:solidFill>
                          <a:schemeClr val="bg1">
                            <a:lumMod val="50000"/>
                          </a:schemeClr>
                        </a:solidFill>
                        <a:effectLst/>
                        <a:latin typeface="+mn-lt"/>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249789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xmlns="" id="{4E3FDB7E-E078-D44D-92E3-9A671D900E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57283" y="267922"/>
            <a:ext cx="880272" cy="903127"/>
          </a:xfrm>
          <a:prstGeom prst="rect">
            <a:avLst/>
          </a:prstGeom>
        </p:spPr>
      </p:pic>
      <p:sp>
        <p:nvSpPr>
          <p:cNvPr id="10" name="TextBox 9">
            <a:extLst>
              <a:ext uri="{FF2B5EF4-FFF2-40B4-BE49-F238E27FC236}">
                <a16:creationId xmlns:a16="http://schemas.microsoft.com/office/drawing/2014/main" xmlns="" id="{3018372D-0A58-9A40-AE6C-8E24D24CC548}"/>
              </a:ext>
            </a:extLst>
          </p:cNvPr>
          <p:cNvSpPr txBox="1"/>
          <p:nvPr/>
        </p:nvSpPr>
        <p:spPr>
          <a:xfrm>
            <a:off x="17044098" y="497864"/>
            <a:ext cx="340158" cy="461665"/>
          </a:xfrm>
          <a:prstGeom prst="rect">
            <a:avLst/>
          </a:prstGeom>
          <a:noFill/>
        </p:spPr>
        <p:txBody>
          <a:bodyPr wrap="none" rtlCol="0" anchor="ctr" anchorCtr="0">
            <a:spAutoFit/>
          </a:bodyPr>
          <a:lstStyle/>
          <a:p>
            <a:r>
              <a:rPr lang="en-US" sz="2400" dirty="0" smtClean="0">
                <a:solidFill>
                  <a:schemeClr val="tx1">
                    <a:lumMod val="95000"/>
                    <a:lumOff val="5000"/>
                  </a:schemeClr>
                </a:solidFill>
              </a:rPr>
              <a:t>8</a:t>
            </a:r>
            <a:endParaRPr lang="ru-RU" sz="2400" dirty="0">
              <a:solidFill>
                <a:schemeClr val="tx1">
                  <a:lumMod val="95000"/>
                  <a:lumOff val="5000"/>
                </a:schemeClr>
              </a:solidFill>
            </a:endParaRPr>
          </a:p>
        </p:txBody>
      </p:sp>
      <p:cxnSp>
        <p:nvCxnSpPr>
          <p:cNvPr id="11" name="Прямая соединительная линия 10">
            <a:extLst>
              <a:ext uri="{FF2B5EF4-FFF2-40B4-BE49-F238E27FC236}">
                <a16:creationId xmlns:a16="http://schemas.microsoft.com/office/drawing/2014/main" xmlns="" id="{9D16ECB5-0FC2-8A48-9940-7C7FF1D143CE}"/>
              </a:ext>
            </a:extLst>
          </p:cNvPr>
          <p:cNvCxnSpPr/>
          <p:nvPr/>
        </p:nvCxnSpPr>
        <p:spPr>
          <a:xfrm>
            <a:off x="0" y="1617964"/>
            <a:ext cx="18280340" cy="0"/>
          </a:xfrm>
          <a:prstGeom prst="line">
            <a:avLst/>
          </a:prstGeom>
          <a:ln w="15875">
            <a:solidFill>
              <a:srgbClr val="DB3941"/>
            </a:solidFill>
          </a:ln>
        </p:spPr>
        <p:style>
          <a:lnRef idx="1">
            <a:schemeClr val="accent1"/>
          </a:lnRef>
          <a:fillRef idx="0">
            <a:schemeClr val="accent1"/>
          </a:fillRef>
          <a:effectRef idx="0">
            <a:schemeClr val="accent1"/>
          </a:effectRef>
          <a:fontRef idx="minor">
            <a:schemeClr val="tx1"/>
          </a:fontRef>
        </p:style>
      </p:cxnSp>
      <p:pic>
        <p:nvPicPr>
          <p:cNvPr id="15" name="Рисунок 14">
            <a:extLst>
              <a:ext uri="{FF2B5EF4-FFF2-40B4-BE49-F238E27FC236}">
                <a16:creationId xmlns:a16="http://schemas.microsoft.com/office/drawing/2014/main" xmlns="" id="{41FAAD02-41AC-D84B-9241-0807FE8F369A}"/>
              </a:ext>
            </a:extLst>
          </p:cNvPr>
          <p:cNvPicPr>
            <a:picLocks noChangeAspect="1"/>
          </p:cNvPicPr>
          <p:nvPr/>
        </p:nvPicPr>
        <p:blipFill>
          <a:blip r:embed="rId4"/>
          <a:stretch>
            <a:fillRect/>
          </a:stretch>
        </p:blipFill>
        <p:spPr>
          <a:xfrm>
            <a:off x="395475" y="85558"/>
            <a:ext cx="1760743" cy="1347044"/>
          </a:xfrm>
          <a:prstGeom prst="rect">
            <a:avLst/>
          </a:prstGeom>
        </p:spPr>
      </p:pic>
      <p:sp>
        <p:nvSpPr>
          <p:cNvPr id="16" name="Прямоугольник 15"/>
          <p:cNvSpPr/>
          <p:nvPr/>
        </p:nvSpPr>
        <p:spPr>
          <a:xfrm>
            <a:off x="2606930" y="497864"/>
            <a:ext cx="11966320" cy="646331"/>
          </a:xfrm>
          <a:prstGeom prst="rect">
            <a:avLst/>
          </a:prstGeom>
        </p:spPr>
        <p:txBody>
          <a:bodyPr wrap="square">
            <a:spAutoFit/>
          </a:bodyPr>
          <a:lstStyle/>
          <a:p>
            <a:pPr algn="ctr"/>
            <a:r>
              <a:rPr lang="en-US" sz="3600" b="1" dirty="0"/>
              <a:t>WORKING GROUP PLAN FOR </a:t>
            </a:r>
            <a:r>
              <a:rPr lang="en-US" sz="3600" b="1" dirty="0" smtClean="0"/>
              <a:t>2019</a:t>
            </a:r>
            <a:endParaRPr lang="en-US" sz="3600" b="1" dirty="0"/>
          </a:p>
        </p:txBody>
      </p:sp>
      <p:graphicFrame>
        <p:nvGraphicFramePr>
          <p:cNvPr id="7" name="Таблица 6"/>
          <p:cNvGraphicFramePr>
            <a:graphicFrameLocks noGrp="1"/>
          </p:cNvGraphicFramePr>
          <p:nvPr>
            <p:extLst>
              <p:ext uri="{D42A27DB-BD31-4B8C-83A1-F6EECF244321}">
                <p14:modId xmlns:p14="http://schemas.microsoft.com/office/powerpoint/2010/main" val="987685501"/>
              </p:ext>
            </p:extLst>
          </p:nvPr>
        </p:nvGraphicFramePr>
        <p:xfrm>
          <a:off x="512619" y="3136180"/>
          <a:ext cx="17124936" cy="5993911"/>
        </p:xfrm>
        <a:graphic>
          <a:graphicData uri="http://schemas.openxmlformats.org/drawingml/2006/table">
            <a:tbl>
              <a:tblPr firstRow="1" bandRow="1">
                <a:tableStyleId>{C083E6E3-FA7D-4D7B-A595-EF9225AFEA82}</a:tableStyleId>
              </a:tblPr>
              <a:tblGrid>
                <a:gridCol w="1230456"/>
                <a:gridCol w="9229725"/>
                <a:gridCol w="171450"/>
                <a:gridCol w="2857500"/>
                <a:gridCol w="171450"/>
                <a:gridCol w="3464355"/>
              </a:tblGrid>
              <a:tr h="784970">
                <a:tc>
                  <a:txBody>
                    <a:bodyPr/>
                    <a:lstStyle/>
                    <a:p>
                      <a:r>
                        <a:rPr lang="ru-RU" sz="4800" dirty="0" smtClean="0"/>
                        <a:t>№</a:t>
                      </a:r>
                      <a:endParaRPr lang="ru-RU" sz="4800" dirty="0"/>
                    </a:p>
                  </a:txBody>
                  <a:tcPr/>
                </a:tc>
                <a:tc>
                  <a:txBody>
                    <a:bodyPr/>
                    <a:lstStyle/>
                    <a:p>
                      <a:pPr algn="ctr"/>
                      <a:r>
                        <a:rPr lang="en-US" sz="4800" dirty="0" smtClean="0"/>
                        <a:t>Activities</a:t>
                      </a:r>
                      <a:endParaRPr lang="ru-RU" sz="4800" dirty="0"/>
                    </a:p>
                  </a:txBody>
                  <a:tcPr/>
                </a:tc>
                <a:tc gridSpan="2">
                  <a:txBody>
                    <a:bodyPr/>
                    <a:lstStyle/>
                    <a:p>
                      <a:pPr algn="ctr"/>
                      <a:r>
                        <a:rPr lang="en-US" sz="4800" dirty="0" smtClean="0"/>
                        <a:t>Time</a:t>
                      </a:r>
                      <a:endParaRPr lang="ru-RU" sz="4800" dirty="0"/>
                    </a:p>
                  </a:txBody>
                  <a:tcPr/>
                </a:tc>
                <a:tc hMerge="1">
                  <a:txBody>
                    <a:bodyPr/>
                    <a:lstStyle/>
                    <a:p>
                      <a:endParaRPr lang="ru-RU"/>
                    </a:p>
                  </a:txBody>
                  <a:tcPr/>
                </a:tc>
                <a:tc gridSpan="2">
                  <a:txBody>
                    <a:bodyPr/>
                    <a:lstStyle/>
                    <a:p>
                      <a:pPr algn="ctr"/>
                      <a:r>
                        <a:rPr lang="en-US" sz="4800" dirty="0" smtClean="0"/>
                        <a:t>Coordinator</a:t>
                      </a:r>
                      <a:endParaRPr lang="ru-RU" sz="4800" dirty="0"/>
                    </a:p>
                  </a:txBody>
                  <a:tcPr/>
                </a:tc>
                <a:tc hMerge="1">
                  <a:txBody>
                    <a:bodyPr/>
                    <a:lstStyle/>
                    <a:p>
                      <a:endParaRPr lang="ru-RU"/>
                    </a:p>
                  </a:txBody>
                  <a:tcPr/>
                </a:tc>
              </a:tr>
              <a:tr h="955760">
                <a:tc>
                  <a:txBody>
                    <a:bodyPr/>
                    <a:lstStyle/>
                    <a:p>
                      <a:r>
                        <a:rPr lang="ru-RU" sz="4000" dirty="0" smtClean="0"/>
                        <a:t>4</a:t>
                      </a:r>
                      <a:r>
                        <a:rPr lang="en-US" sz="4000" dirty="0" smtClean="0"/>
                        <a:t>.</a:t>
                      </a:r>
                      <a:endParaRPr lang="ru-RU" sz="4000" b="1" dirty="0">
                        <a:solidFill>
                          <a:schemeClr val="bg1">
                            <a:lumMod val="50000"/>
                          </a:schemeClr>
                        </a:solidFill>
                      </a:endParaRPr>
                    </a:p>
                  </a:txBody>
                  <a:tcPr/>
                </a:tc>
                <a:tc gridSpan="5">
                  <a:txBody>
                    <a:bodyPr/>
                    <a:lstStyle/>
                    <a:p>
                      <a:pPr algn="ctr"/>
                      <a:r>
                        <a:rPr lang="en-US" sz="4000" b="1" i="0" kern="1200" baseline="0" dirty="0" smtClean="0">
                          <a:solidFill>
                            <a:srgbClr val="F60023"/>
                          </a:solidFill>
                          <a:effectLst/>
                          <a:latin typeface="+mn-lt"/>
                          <a:ea typeface="+mn-ea"/>
                          <a:cs typeface="+mn-cs"/>
                        </a:rPr>
                        <a:t>The 72nd and 73rd INTOSAI Governing Board Meeting, </a:t>
                      </a:r>
                    </a:p>
                    <a:p>
                      <a:pPr algn="ctr"/>
                      <a:r>
                        <a:rPr lang="en-US" sz="4000" b="1" i="0" kern="1200" baseline="0" dirty="0" smtClean="0">
                          <a:solidFill>
                            <a:srgbClr val="F60023"/>
                          </a:solidFill>
                          <a:effectLst/>
                          <a:latin typeface="+mn-lt"/>
                          <a:ea typeface="+mn-ea"/>
                          <a:cs typeface="+mn-cs"/>
                        </a:rPr>
                        <a:t>September 23, 29, 2019, Moscow, Russia</a:t>
                      </a:r>
                      <a:endParaRPr lang="ru-RU" sz="4000" b="1" i="0" kern="1200" dirty="0">
                        <a:solidFill>
                          <a:srgbClr val="F60023"/>
                        </a:solidFill>
                        <a:effectLst/>
                        <a:latin typeface="+mn-lt"/>
                        <a:ea typeface="+mn-ea"/>
                        <a:cs typeface="+mn-cs"/>
                      </a:endParaRPr>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569940">
                <a:tc>
                  <a:txBody>
                    <a:bodyPr/>
                    <a:lstStyle/>
                    <a:p>
                      <a:r>
                        <a:rPr lang="ru-RU" sz="3600" dirty="0" smtClean="0"/>
                        <a:t>4</a:t>
                      </a:r>
                      <a:r>
                        <a:rPr lang="en-US" sz="3600" dirty="0" smtClean="0"/>
                        <a:t>.1</a:t>
                      </a:r>
                      <a:endParaRPr lang="ru-RU" sz="3600" b="1" dirty="0">
                        <a:solidFill>
                          <a:schemeClr val="bg1">
                            <a:lumMod val="50000"/>
                          </a:schemeClr>
                        </a:solidFill>
                      </a:endParaRPr>
                    </a:p>
                  </a:txBody>
                  <a:tcPr/>
                </a:tc>
                <a:tc gridSpan="2">
                  <a:txBody>
                    <a:bodyPr/>
                    <a:lstStyle/>
                    <a:p>
                      <a:pPr marL="0" marR="111125" algn="just" defTabSz="457200" rtl="0" eaLnBrk="1" latinLnBrk="0" hangingPunct="1">
                        <a:lnSpc>
                          <a:spcPct val="100000"/>
                        </a:lnSpc>
                        <a:spcAft>
                          <a:spcPts val="0"/>
                        </a:spcAft>
                      </a:pPr>
                      <a:r>
                        <a:rPr lang="en-US" sz="3600" kern="1200" baseline="0" dirty="0" smtClean="0"/>
                        <a:t>Preparing the report on the Working Group activities 2016-2019 and agreeing it with the WG members</a:t>
                      </a:r>
                      <a:endParaRPr lang="ru-RU" sz="3600" b="1" kern="1200" dirty="0">
                        <a:solidFill>
                          <a:schemeClr val="bg1">
                            <a:lumMod val="50000"/>
                          </a:schemeClr>
                        </a:solidFill>
                        <a:latin typeface="+mn-lt"/>
                        <a:ea typeface="+mn-ea"/>
                        <a:cs typeface="+mn-cs"/>
                      </a:endParaRPr>
                    </a:p>
                  </a:txBody>
                  <a:tcPr marL="68580" marR="68580" marT="0" marB="0"/>
                </a:tc>
                <a:tc hMerge="1">
                  <a:txBody>
                    <a:bodyPr/>
                    <a:lstStyle/>
                    <a:p>
                      <a:endParaRPr lang="ru-RU"/>
                    </a:p>
                  </a:txBody>
                  <a:tcPr/>
                </a:tc>
                <a:tc gridSpan="2">
                  <a:txBody>
                    <a:bodyPr/>
                    <a:lstStyle/>
                    <a:p>
                      <a:pPr marL="0" algn="ctr" defTabSz="457200" rtl="0" eaLnBrk="1" latinLnBrk="0" hangingPunct="1">
                        <a:lnSpc>
                          <a:spcPct val="100000"/>
                        </a:lnSpc>
                        <a:spcAft>
                          <a:spcPts val="0"/>
                        </a:spcAft>
                      </a:pPr>
                      <a:r>
                        <a:rPr lang="en-US" sz="3600" kern="1200" dirty="0" smtClean="0">
                          <a:effectLst/>
                        </a:rPr>
                        <a:t>October, 2019</a:t>
                      </a:r>
                      <a:endParaRPr lang="ru-RU" sz="3600" b="1" kern="1200" dirty="0">
                        <a:solidFill>
                          <a:schemeClr val="bg1">
                            <a:lumMod val="50000"/>
                          </a:schemeClr>
                        </a:solidFill>
                        <a:effectLst/>
                        <a:latin typeface="+mn-lt"/>
                        <a:ea typeface="Calibri"/>
                        <a:cs typeface="Times New Roman"/>
                      </a:endParaRPr>
                    </a:p>
                  </a:txBody>
                  <a:tcPr marL="68580" marR="68580" marT="0" marB="0" anchor="ctr"/>
                </a:tc>
                <a:tc hMerge="1">
                  <a:txBody>
                    <a:bodyPr/>
                    <a:lstStyle/>
                    <a:p>
                      <a:endParaRPr lang="ru-RU"/>
                    </a:p>
                  </a:txBody>
                  <a:tcPr/>
                </a:tc>
                <a:tc>
                  <a:txBody>
                    <a:bodyPr/>
                    <a:lstStyle/>
                    <a:p>
                      <a:pPr algn="ctr">
                        <a:lnSpc>
                          <a:spcPct val="100000"/>
                        </a:lnSpc>
                        <a:spcAft>
                          <a:spcPts val="0"/>
                        </a:spcAft>
                      </a:pPr>
                      <a:r>
                        <a:rPr lang="en-US" sz="3600" dirty="0" smtClean="0">
                          <a:effectLst/>
                        </a:rPr>
                        <a:t>Secretariat,</a:t>
                      </a:r>
                    </a:p>
                    <a:p>
                      <a:pPr algn="ctr">
                        <a:lnSpc>
                          <a:spcPct val="100000"/>
                        </a:lnSpc>
                        <a:spcAft>
                          <a:spcPts val="0"/>
                        </a:spcAft>
                      </a:pPr>
                      <a:r>
                        <a:rPr lang="en-US" sz="3600" dirty="0" smtClean="0">
                          <a:effectLst/>
                        </a:rPr>
                        <a:t>WG members</a:t>
                      </a:r>
                    </a:p>
                  </a:txBody>
                  <a:tcPr marL="68580" marR="68580" marT="0" marB="0" anchor="ctr"/>
                </a:tc>
              </a:tr>
              <a:tr h="2214391">
                <a:tc>
                  <a:txBody>
                    <a:bodyPr/>
                    <a:lstStyle/>
                    <a:p>
                      <a:r>
                        <a:rPr lang="ru-RU" sz="3600" dirty="0" smtClean="0"/>
                        <a:t>4</a:t>
                      </a:r>
                      <a:r>
                        <a:rPr lang="en-US" sz="3600" dirty="0" smtClean="0"/>
                        <a:t>.2</a:t>
                      </a:r>
                      <a:endParaRPr lang="ru-RU" sz="3600" b="1" dirty="0">
                        <a:solidFill>
                          <a:schemeClr val="bg1">
                            <a:lumMod val="50000"/>
                          </a:schemeClr>
                        </a:solidFill>
                      </a:endParaRPr>
                    </a:p>
                  </a:txBody>
                  <a:tcPr anchor="ctr"/>
                </a:tc>
                <a:tc gridSpan="2">
                  <a:txBody>
                    <a:bodyPr/>
                    <a:lstStyle/>
                    <a:p>
                      <a:pPr marL="0" marR="111125" algn="just" defTabSz="457200" rtl="0" eaLnBrk="1" latinLnBrk="0" hangingPunct="1">
                        <a:lnSpc>
                          <a:spcPct val="100000"/>
                        </a:lnSpc>
                        <a:spcBef>
                          <a:spcPts val="0"/>
                        </a:spcBef>
                        <a:spcAft>
                          <a:spcPts val="1000"/>
                        </a:spcAft>
                      </a:pPr>
                      <a:r>
                        <a:rPr lang="en-US" sz="3600" kern="1200" baseline="0" dirty="0" smtClean="0">
                          <a:effectLst/>
                        </a:rPr>
                        <a:t>Presentation of the report on the Working Group activities for 2016-2019 at the 72nd INTOSAI Governing Board Meeting</a:t>
                      </a:r>
                    </a:p>
                  </a:txBody>
                  <a:tcPr marL="68580" marR="68580" marT="0" marB="0" anchor="ctr"/>
                </a:tc>
                <a:tc hMerge="1">
                  <a:txBody>
                    <a:bodyPr/>
                    <a:lstStyle/>
                    <a:p>
                      <a:endParaRPr lang="ru-RU"/>
                    </a:p>
                  </a:txBody>
                  <a:tcPr/>
                </a:tc>
                <a:tc gridSpan="2">
                  <a:txBody>
                    <a:bodyPr/>
                    <a:lstStyle/>
                    <a:p>
                      <a:pPr marL="0" algn="ctr" defTabSz="457200" rtl="0" eaLnBrk="1" fontAlgn="base" latinLnBrk="0" hangingPunct="1">
                        <a:lnSpc>
                          <a:spcPct val="100000"/>
                        </a:lnSpc>
                        <a:spcBef>
                          <a:spcPts val="410"/>
                        </a:spcBef>
                        <a:spcAft>
                          <a:spcPts val="0"/>
                        </a:spcAft>
                      </a:pPr>
                      <a:r>
                        <a:rPr lang="en-US" sz="3600" kern="1200" dirty="0" smtClean="0">
                          <a:effectLst/>
                        </a:rPr>
                        <a:t>September 23</a:t>
                      </a:r>
                      <a:r>
                        <a:rPr lang="en-US" sz="3600" kern="1200" baseline="0" dirty="0" smtClean="0">
                          <a:effectLst/>
                        </a:rPr>
                        <a:t>, 2019</a:t>
                      </a:r>
                      <a:endParaRPr lang="ru-RU" sz="3600" b="1" kern="1200" baseline="0" dirty="0">
                        <a:solidFill>
                          <a:schemeClr val="bg1">
                            <a:lumMod val="50000"/>
                          </a:schemeClr>
                        </a:solidFill>
                        <a:effectLst/>
                        <a:latin typeface="+mn-lt"/>
                        <a:ea typeface="Calibri"/>
                        <a:cs typeface="Times New Roman"/>
                      </a:endParaRPr>
                    </a:p>
                  </a:txBody>
                  <a:tcPr marL="68580" marR="68580" marT="0" marB="0" anchor="ctr"/>
                </a:tc>
                <a:tc hMerge="1">
                  <a:txBody>
                    <a:bodyPr/>
                    <a:lstStyle/>
                    <a:p>
                      <a:endParaRPr lang="ru-RU"/>
                    </a:p>
                  </a:txBody>
                  <a:tcPr/>
                </a:tc>
                <a:tc>
                  <a:txBody>
                    <a:bodyPr/>
                    <a:lstStyle/>
                    <a:p>
                      <a:pPr algn="ctr">
                        <a:lnSpc>
                          <a:spcPct val="100000"/>
                        </a:lnSpc>
                        <a:spcAft>
                          <a:spcPts val="0"/>
                        </a:spcAft>
                      </a:pPr>
                      <a:r>
                        <a:rPr lang="en-US" sz="3600" kern="1200" baseline="0" dirty="0" smtClean="0">
                          <a:effectLst/>
                        </a:rPr>
                        <a:t>Secretariat</a:t>
                      </a:r>
                      <a:endParaRPr lang="ru-RU" sz="3600" b="1" kern="1200" baseline="0" dirty="0" smtClean="0">
                        <a:solidFill>
                          <a:schemeClr val="bg1">
                            <a:lumMod val="50000"/>
                          </a:schemeClr>
                        </a:solidFill>
                        <a:effectLst/>
                        <a:latin typeface="+mn-lt"/>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509484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xmlns="" id="{4E3FDB7E-E078-D44D-92E3-9A671D900E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57283" y="267922"/>
            <a:ext cx="880272" cy="903127"/>
          </a:xfrm>
          <a:prstGeom prst="rect">
            <a:avLst/>
          </a:prstGeom>
        </p:spPr>
      </p:pic>
      <p:sp>
        <p:nvSpPr>
          <p:cNvPr id="10" name="TextBox 9">
            <a:extLst>
              <a:ext uri="{FF2B5EF4-FFF2-40B4-BE49-F238E27FC236}">
                <a16:creationId xmlns:a16="http://schemas.microsoft.com/office/drawing/2014/main" xmlns="" id="{3018372D-0A58-9A40-AE6C-8E24D24CC548}"/>
              </a:ext>
            </a:extLst>
          </p:cNvPr>
          <p:cNvSpPr txBox="1"/>
          <p:nvPr/>
        </p:nvSpPr>
        <p:spPr>
          <a:xfrm>
            <a:off x="17044098" y="497864"/>
            <a:ext cx="340158" cy="461665"/>
          </a:xfrm>
          <a:prstGeom prst="rect">
            <a:avLst/>
          </a:prstGeom>
          <a:noFill/>
        </p:spPr>
        <p:txBody>
          <a:bodyPr wrap="none" rtlCol="0" anchor="ctr" anchorCtr="0">
            <a:spAutoFit/>
          </a:bodyPr>
          <a:lstStyle/>
          <a:p>
            <a:r>
              <a:rPr lang="en-US" sz="2400" dirty="0">
                <a:solidFill>
                  <a:schemeClr val="tx1">
                    <a:lumMod val="95000"/>
                    <a:lumOff val="5000"/>
                  </a:schemeClr>
                </a:solidFill>
              </a:rPr>
              <a:t>9</a:t>
            </a:r>
            <a:endParaRPr lang="ru-RU" sz="2400" dirty="0">
              <a:solidFill>
                <a:schemeClr val="tx1">
                  <a:lumMod val="95000"/>
                  <a:lumOff val="5000"/>
                </a:schemeClr>
              </a:solidFill>
            </a:endParaRPr>
          </a:p>
        </p:txBody>
      </p:sp>
      <p:cxnSp>
        <p:nvCxnSpPr>
          <p:cNvPr id="11" name="Прямая соединительная линия 10">
            <a:extLst>
              <a:ext uri="{FF2B5EF4-FFF2-40B4-BE49-F238E27FC236}">
                <a16:creationId xmlns:a16="http://schemas.microsoft.com/office/drawing/2014/main" xmlns="" id="{9D16ECB5-0FC2-8A48-9940-7C7FF1D143CE}"/>
              </a:ext>
            </a:extLst>
          </p:cNvPr>
          <p:cNvCxnSpPr/>
          <p:nvPr/>
        </p:nvCxnSpPr>
        <p:spPr>
          <a:xfrm>
            <a:off x="0" y="1617964"/>
            <a:ext cx="18280340" cy="0"/>
          </a:xfrm>
          <a:prstGeom prst="line">
            <a:avLst/>
          </a:prstGeom>
          <a:ln w="15875">
            <a:solidFill>
              <a:srgbClr val="DB3941"/>
            </a:solidFill>
          </a:ln>
        </p:spPr>
        <p:style>
          <a:lnRef idx="1">
            <a:schemeClr val="accent1"/>
          </a:lnRef>
          <a:fillRef idx="0">
            <a:schemeClr val="accent1"/>
          </a:fillRef>
          <a:effectRef idx="0">
            <a:schemeClr val="accent1"/>
          </a:effectRef>
          <a:fontRef idx="minor">
            <a:schemeClr val="tx1"/>
          </a:fontRef>
        </p:style>
      </p:cxnSp>
      <p:pic>
        <p:nvPicPr>
          <p:cNvPr id="15" name="Рисунок 14">
            <a:extLst>
              <a:ext uri="{FF2B5EF4-FFF2-40B4-BE49-F238E27FC236}">
                <a16:creationId xmlns:a16="http://schemas.microsoft.com/office/drawing/2014/main" xmlns="" id="{41FAAD02-41AC-D84B-9241-0807FE8F369A}"/>
              </a:ext>
            </a:extLst>
          </p:cNvPr>
          <p:cNvPicPr>
            <a:picLocks noChangeAspect="1"/>
          </p:cNvPicPr>
          <p:nvPr/>
        </p:nvPicPr>
        <p:blipFill>
          <a:blip r:embed="rId4"/>
          <a:stretch>
            <a:fillRect/>
          </a:stretch>
        </p:blipFill>
        <p:spPr>
          <a:xfrm>
            <a:off x="395475" y="85558"/>
            <a:ext cx="1760743" cy="1347044"/>
          </a:xfrm>
          <a:prstGeom prst="rect">
            <a:avLst/>
          </a:prstGeom>
        </p:spPr>
      </p:pic>
      <p:sp>
        <p:nvSpPr>
          <p:cNvPr id="16" name="Прямоугольник 15"/>
          <p:cNvSpPr/>
          <p:nvPr/>
        </p:nvSpPr>
        <p:spPr>
          <a:xfrm>
            <a:off x="2606930" y="497864"/>
            <a:ext cx="11966320" cy="646331"/>
          </a:xfrm>
          <a:prstGeom prst="rect">
            <a:avLst/>
          </a:prstGeom>
        </p:spPr>
        <p:txBody>
          <a:bodyPr wrap="square">
            <a:spAutoFit/>
          </a:bodyPr>
          <a:lstStyle/>
          <a:p>
            <a:pPr algn="ctr"/>
            <a:r>
              <a:rPr lang="en-US" sz="3600" b="1" dirty="0"/>
              <a:t>WORKING GROUP PLAN FOR </a:t>
            </a:r>
            <a:r>
              <a:rPr lang="en-US" sz="3600" b="1" dirty="0" smtClean="0"/>
              <a:t>2019</a:t>
            </a:r>
            <a:endParaRPr lang="en-US" sz="3600" b="1" dirty="0"/>
          </a:p>
        </p:txBody>
      </p:sp>
      <p:graphicFrame>
        <p:nvGraphicFramePr>
          <p:cNvPr id="7" name="Таблица 6"/>
          <p:cNvGraphicFramePr>
            <a:graphicFrameLocks noGrp="1"/>
          </p:cNvGraphicFramePr>
          <p:nvPr>
            <p:extLst>
              <p:ext uri="{D42A27DB-BD31-4B8C-83A1-F6EECF244321}">
                <p14:modId xmlns:p14="http://schemas.microsoft.com/office/powerpoint/2010/main" val="3229285708"/>
              </p:ext>
            </p:extLst>
          </p:nvPr>
        </p:nvGraphicFramePr>
        <p:xfrm>
          <a:off x="741219" y="4193455"/>
          <a:ext cx="17124936" cy="2925391"/>
        </p:xfrm>
        <a:graphic>
          <a:graphicData uri="http://schemas.openxmlformats.org/drawingml/2006/table">
            <a:tbl>
              <a:tblPr firstRow="1" bandRow="1">
                <a:tableStyleId>{C083E6E3-FA7D-4D7B-A595-EF9225AFEA82}</a:tableStyleId>
              </a:tblPr>
              <a:tblGrid>
                <a:gridCol w="1230456"/>
                <a:gridCol w="8801100"/>
                <a:gridCol w="428625"/>
                <a:gridCol w="3028950"/>
                <a:gridCol w="171450"/>
                <a:gridCol w="3464355"/>
              </a:tblGrid>
              <a:tr h="762139">
                <a:tc>
                  <a:txBody>
                    <a:bodyPr/>
                    <a:lstStyle/>
                    <a:p>
                      <a:r>
                        <a:rPr lang="ru-RU" sz="4800" dirty="0" smtClean="0"/>
                        <a:t>№</a:t>
                      </a:r>
                      <a:endParaRPr lang="ru-RU" sz="4800" dirty="0"/>
                    </a:p>
                  </a:txBody>
                  <a:tcPr/>
                </a:tc>
                <a:tc gridSpan="2">
                  <a:txBody>
                    <a:bodyPr/>
                    <a:lstStyle/>
                    <a:p>
                      <a:pPr algn="ctr"/>
                      <a:r>
                        <a:rPr lang="en-US" sz="4800" dirty="0" smtClean="0"/>
                        <a:t>Activities</a:t>
                      </a:r>
                      <a:endParaRPr lang="ru-RU" sz="4800" dirty="0"/>
                    </a:p>
                  </a:txBody>
                  <a:tcPr/>
                </a:tc>
                <a:tc hMerge="1">
                  <a:txBody>
                    <a:bodyPr/>
                    <a:lstStyle/>
                    <a:p>
                      <a:endParaRPr lang="ru-RU"/>
                    </a:p>
                  </a:txBody>
                  <a:tcPr/>
                </a:tc>
                <a:tc>
                  <a:txBody>
                    <a:bodyPr/>
                    <a:lstStyle/>
                    <a:p>
                      <a:pPr algn="ctr"/>
                      <a:r>
                        <a:rPr lang="en-US" sz="4800" dirty="0" smtClean="0"/>
                        <a:t>Time</a:t>
                      </a:r>
                      <a:endParaRPr lang="ru-RU" sz="4800" dirty="0"/>
                    </a:p>
                  </a:txBody>
                  <a:tcPr/>
                </a:tc>
                <a:tc gridSpan="2">
                  <a:txBody>
                    <a:bodyPr/>
                    <a:lstStyle/>
                    <a:p>
                      <a:pPr algn="ctr"/>
                      <a:r>
                        <a:rPr lang="en-US" sz="4800" dirty="0" smtClean="0"/>
                        <a:t>Coordinator</a:t>
                      </a:r>
                      <a:endParaRPr lang="ru-RU" sz="4800" dirty="0"/>
                    </a:p>
                  </a:txBody>
                  <a:tcPr/>
                </a:tc>
                <a:tc hMerge="1">
                  <a:txBody>
                    <a:bodyPr/>
                    <a:lstStyle/>
                    <a:p>
                      <a:endParaRPr lang="ru-RU"/>
                    </a:p>
                  </a:txBody>
                  <a:tcPr/>
                </a:tc>
              </a:tr>
              <a:tr h="885125">
                <a:tc>
                  <a:txBody>
                    <a:bodyPr/>
                    <a:lstStyle/>
                    <a:p>
                      <a:r>
                        <a:rPr lang="ru-RU" sz="4000" dirty="0" smtClean="0"/>
                        <a:t>5</a:t>
                      </a:r>
                      <a:r>
                        <a:rPr lang="en-US" sz="4000" dirty="0" smtClean="0"/>
                        <a:t>.</a:t>
                      </a:r>
                      <a:endParaRPr lang="ru-RU" sz="4000" b="1" dirty="0">
                        <a:solidFill>
                          <a:schemeClr val="bg1">
                            <a:lumMod val="50000"/>
                          </a:schemeClr>
                        </a:solidFill>
                      </a:endParaRPr>
                    </a:p>
                  </a:txBody>
                  <a:tcPr/>
                </a:tc>
                <a:tc gridSpan="5">
                  <a:txBody>
                    <a:bodyPr/>
                    <a:lstStyle/>
                    <a:p>
                      <a:pPr algn="ctr"/>
                      <a:r>
                        <a:rPr lang="en-US" sz="4000" b="1" i="0" kern="1200" baseline="0" dirty="0" smtClean="0">
                          <a:solidFill>
                            <a:srgbClr val="F60023"/>
                          </a:solidFill>
                          <a:effectLst/>
                          <a:latin typeface="+mn-lt"/>
                          <a:ea typeface="+mn-ea"/>
                          <a:cs typeface="+mn-cs"/>
                        </a:rPr>
                        <a:t>INCOSAI XXIII, September 24-29, 2019, Moscow, Russia</a:t>
                      </a:r>
                      <a:endParaRPr lang="ru-RU" sz="4000" b="1" i="0" kern="1200" dirty="0">
                        <a:solidFill>
                          <a:srgbClr val="F60023"/>
                        </a:solidFill>
                        <a:effectLst/>
                        <a:latin typeface="+mn-lt"/>
                        <a:ea typeface="+mn-ea"/>
                        <a:cs typeface="+mn-cs"/>
                      </a:endParaRPr>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217306">
                <a:tc>
                  <a:txBody>
                    <a:bodyPr/>
                    <a:lstStyle/>
                    <a:p>
                      <a:r>
                        <a:rPr lang="ru-RU" sz="3600" dirty="0" smtClean="0"/>
                        <a:t>5.</a:t>
                      </a:r>
                      <a:r>
                        <a:rPr lang="en-US" sz="3600" dirty="0" smtClean="0"/>
                        <a:t>1</a:t>
                      </a:r>
                      <a:endParaRPr lang="ru-RU" sz="3600" b="1" dirty="0">
                        <a:solidFill>
                          <a:schemeClr val="bg1">
                            <a:lumMod val="50000"/>
                          </a:schemeClr>
                        </a:solidFill>
                      </a:endParaRPr>
                    </a:p>
                  </a:txBody>
                  <a:tcPr/>
                </a:tc>
                <a:tc>
                  <a:txBody>
                    <a:bodyPr/>
                    <a:lstStyle/>
                    <a:p>
                      <a:pPr marL="0" marR="111125" algn="just" defTabSz="457200" rtl="0" eaLnBrk="1" latinLnBrk="0" hangingPunct="1">
                        <a:lnSpc>
                          <a:spcPct val="100000"/>
                        </a:lnSpc>
                        <a:spcAft>
                          <a:spcPts val="0"/>
                        </a:spcAft>
                      </a:pPr>
                      <a:r>
                        <a:rPr lang="en-US" sz="3600" kern="1200" baseline="0" dirty="0" smtClean="0"/>
                        <a:t>Presentation of the report on the Working Group activities 2016-2019</a:t>
                      </a:r>
                      <a:endParaRPr lang="ru-RU" sz="3600" b="1" kern="1200" dirty="0">
                        <a:solidFill>
                          <a:schemeClr val="bg1">
                            <a:lumMod val="50000"/>
                          </a:schemeClr>
                        </a:solidFill>
                        <a:latin typeface="+mn-lt"/>
                        <a:ea typeface="+mn-ea"/>
                        <a:cs typeface="+mn-cs"/>
                      </a:endParaRPr>
                    </a:p>
                  </a:txBody>
                  <a:tcPr marL="68580" marR="68580" marT="0" marB="0"/>
                </a:tc>
                <a:tc gridSpan="3">
                  <a:txBody>
                    <a:bodyPr/>
                    <a:lstStyle/>
                    <a:p>
                      <a:pPr marL="0" algn="ctr" defTabSz="457200" rtl="0" eaLnBrk="1" latinLnBrk="0" hangingPunct="1">
                        <a:lnSpc>
                          <a:spcPct val="100000"/>
                        </a:lnSpc>
                        <a:spcAft>
                          <a:spcPts val="0"/>
                        </a:spcAft>
                      </a:pPr>
                      <a:r>
                        <a:rPr lang="en-US" sz="3600" kern="1200" dirty="0" smtClean="0">
                          <a:effectLst/>
                        </a:rPr>
                        <a:t>September 24-29, 2019</a:t>
                      </a:r>
                      <a:endParaRPr lang="ru-RU" sz="3600" b="1" kern="1200" dirty="0">
                        <a:solidFill>
                          <a:schemeClr val="bg1">
                            <a:lumMod val="50000"/>
                          </a:schemeClr>
                        </a:solidFill>
                        <a:effectLst/>
                        <a:latin typeface="+mn-lt"/>
                        <a:ea typeface="Calibri"/>
                        <a:cs typeface="Times New Roman"/>
                      </a:endParaRPr>
                    </a:p>
                  </a:txBody>
                  <a:tcPr marL="68580" marR="68580" marT="0" marB="0" anchor="ctr"/>
                </a:tc>
                <a:tc hMerge="1">
                  <a:txBody>
                    <a:bodyPr/>
                    <a:lstStyle/>
                    <a:p>
                      <a:endParaRPr lang="ru-RU"/>
                    </a:p>
                  </a:txBody>
                  <a:tcPr/>
                </a:tc>
                <a:tc hMerge="1">
                  <a:txBody>
                    <a:bodyPr/>
                    <a:lstStyle/>
                    <a:p>
                      <a:endParaRPr lang="ru-RU"/>
                    </a:p>
                  </a:txBody>
                  <a:tcPr/>
                </a:tc>
                <a:tc>
                  <a:txBody>
                    <a:bodyPr/>
                    <a:lstStyle/>
                    <a:p>
                      <a:pPr algn="ctr">
                        <a:lnSpc>
                          <a:spcPct val="100000"/>
                        </a:lnSpc>
                        <a:spcAft>
                          <a:spcPts val="0"/>
                        </a:spcAft>
                      </a:pPr>
                      <a:r>
                        <a:rPr lang="en-US" sz="3600" dirty="0" smtClean="0">
                          <a:effectLst/>
                        </a:rPr>
                        <a:t>Secretariat</a:t>
                      </a:r>
                    </a:p>
                  </a:txBody>
                  <a:tcPr marL="68580" marR="68580" marT="0" marB="0" anchor="ctr"/>
                </a:tc>
              </a:tr>
            </a:tbl>
          </a:graphicData>
        </a:graphic>
      </p:graphicFrame>
    </p:spTree>
    <p:extLst>
      <p:ext uri="{BB962C8B-B14F-4D97-AF65-F5344CB8AC3E}">
        <p14:creationId xmlns:p14="http://schemas.microsoft.com/office/powerpoint/2010/main" val="745630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xmlns="" id="{4E3FDB7E-E078-D44D-92E3-9A671D900E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57283" y="267922"/>
            <a:ext cx="880272" cy="903127"/>
          </a:xfrm>
          <a:prstGeom prst="rect">
            <a:avLst/>
          </a:prstGeom>
        </p:spPr>
      </p:pic>
      <p:sp>
        <p:nvSpPr>
          <p:cNvPr id="10" name="TextBox 9">
            <a:extLst>
              <a:ext uri="{FF2B5EF4-FFF2-40B4-BE49-F238E27FC236}">
                <a16:creationId xmlns:a16="http://schemas.microsoft.com/office/drawing/2014/main" xmlns="" id="{3018372D-0A58-9A40-AE6C-8E24D24CC548}"/>
              </a:ext>
            </a:extLst>
          </p:cNvPr>
          <p:cNvSpPr txBox="1"/>
          <p:nvPr/>
        </p:nvSpPr>
        <p:spPr>
          <a:xfrm>
            <a:off x="16952005" y="497864"/>
            <a:ext cx="495649" cy="461665"/>
          </a:xfrm>
          <a:prstGeom prst="rect">
            <a:avLst/>
          </a:prstGeom>
          <a:noFill/>
        </p:spPr>
        <p:txBody>
          <a:bodyPr wrap="none" rtlCol="0" anchor="ctr" anchorCtr="0">
            <a:spAutoFit/>
          </a:bodyPr>
          <a:lstStyle/>
          <a:p>
            <a:r>
              <a:rPr lang="en-US" sz="2400" dirty="0" smtClean="0">
                <a:solidFill>
                  <a:schemeClr val="tx1">
                    <a:lumMod val="95000"/>
                    <a:lumOff val="5000"/>
                  </a:schemeClr>
                </a:solidFill>
              </a:rPr>
              <a:t>10</a:t>
            </a:r>
            <a:endParaRPr lang="ru-RU" sz="2400" dirty="0">
              <a:solidFill>
                <a:schemeClr val="tx1">
                  <a:lumMod val="95000"/>
                  <a:lumOff val="5000"/>
                </a:schemeClr>
              </a:solidFill>
            </a:endParaRPr>
          </a:p>
        </p:txBody>
      </p:sp>
      <p:cxnSp>
        <p:nvCxnSpPr>
          <p:cNvPr id="11" name="Прямая соединительная линия 10">
            <a:extLst>
              <a:ext uri="{FF2B5EF4-FFF2-40B4-BE49-F238E27FC236}">
                <a16:creationId xmlns:a16="http://schemas.microsoft.com/office/drawing/2014/main" xmlns="" id="{9D16ECB5-0FC2-8A48-9940-7C7FF1D143CE}"/>
              </a:ext>
            </a:extLst>
          </p:cNvPr>
          <p:cNvCxnSpPr/>
          <p:nvPr/>
        </p:nvCxnSpPr>
        <p:spPr>
          <a:xfrm>
            <a:off x="0" y="1617964"/>
            <a:ext cx="18280340" cy="0"/>
          </a:xfrm>
          <a:prstGeom prst="line">
            <a:avLst/>
          </a:prstGeom>
          <a:ln w="15875">
            <a:solidFill>
              <a:srgbClr val="DB3941"/>
            </a:solidFill>
          </a:ln>
        </p:spPr>
        <p:style>
          <a:lnRef idx="1">
            <a:schemeClr val="accent1"/>
          </a:lnRef>
          <a:fillRef idx="0">
            <a:schemeClr val="accent1"/>
          </a:fillRef>
          <a:effectRef idx="0">
            <a:schemeClr val="accent1"/>
          </a:effectRef>
          <a:fontRef idx="minor">
            <a:schemeClr val="tx1"/>
          </a:fontRef>
        </p:style>
      </p:cxnSp>
      <p:pic>
        <p:nvPicPr>
          <p:cNvPr id="15" name="Рисунок 14">
            <a:extLst>
              <a:ext uri="{FF2B5EF4-FFF2-40B4-BE49-F238E27FC236}">
                <a16:creationId xmlns:a16="http://schemas.microsoft.com/office/drawing/2014/main" xmlns="" id="{41FAAD02-41AC-D84B-9241-0807FE8F369A}"/>
              </a:ext>
            </a:extLst>
          </p:cNvPr>
          <p:cNvPicPr>
            <a:picLocks noChangeAspect="1"/>
          </p:cNvPicPr>
          <p:nvPr/>
        </p:nvPicPr>
        <p:blipFill>
          <a:blip r:embed="rId3"/>
          <a:stretch>
            <a:fillRect/>
          </a:stretch>
        </p:blipFill>
        <p:spPr>
          <a:xfrm>
            <a:off x="395475" y="85558"/>
            <a:ext cx="1760743" cy="1347044"/>
          </a:xfrm>
          <a:prstGeom prst="rect">
            <a:avLst/>
          </a:prstGeom>
        </p:spPr>
      </p:pic>
      <p:sp>
        <p:nvSpPr>
          <p:cNvPr id="16" name="Прямоугольник 15"/>
          <p:cNvSpPr/>
          <p:nvPr/>
        </p:nvSpPr>
        <p:spPr>
          <a:xfrm>
            <a:off x="2606930" y="497864"/>
            <a:ext cx="11966320" cy="646331"/>
          </a:xfrm>
          <a:prstGeom prst="rect">
            <a:avLst/>
          </a:prstGeom>
        </p:spPr>
        <p:txBody>
          <a:bodyPr wrap="square">
            <a:spAutoFit/>
          </a:bodyPr>
          <a:lstStyle/>
          <a:p>
            <a:pPr algn="ctr"/>
            <a:r>
              <a:rPr lang="en-US" sz="3600" b="1" dirty="0"/>
              <a:t>WORKING GROUP PLAN FOR </a:t>
            </a:r>
            <a:r>
              <a:rPr lang="en-US" sz="3600" b="1" dirty="0" smtClean="0"/>
              <a:t>2019</a:t>
            </a:r>
            <a:endParaRPr lang="en-US" sz="3600" b="1" dirty="0"/>
          </a:p>
        </p:txBody>
      </p:sp>
      <p:graphicFrame>
        <p:nvGraphicFramePr>
          <p:cNvPr id="7" name="Таблица 6"/>
          <p:cNvGraphicFramePr>
            <a:graphicFrameLocks noGrp="1"/>
          </p:cNvGraphicFramePr>
          <p:nvPr>
            <p:extLst>
              <p:ext uri="{D42A27DB-BD31-4B8C-83A1-F6EECF244321}">
                <p14:modId xmlns:p14="http://schemas.microsoft.com/office/powerpoint/2010/main" val="1631246109"/>
              </p:ext>
            </p:extLst>
          </p:nvPr>
        </p:nvGraphicFramePr>
        <p:xfrm>
          <a:off x="512618" y="1838315"/>
          <a:ext cx="17539407" cy="7984110"/>
        </p:xfrm>
        <a:graphic>
          <a:graphicData uri="http://schemas.openxmlformats.org/drawingml/2006/table">
            <a:tbl>
              <a:tblPr firstRow="1" bandRow="1">
                <a:tableStyleId>{C083E6E3-FA7D-4D7B-A595-EF9225AFEA82}</a:tableStyleId>
              </a:tblPr>
              <a:tblGrid>
                <a:gridCol w="1260236"/>
                <a:gridCol w="9453110"/>
                <a:gridCol w="175600"/>
                <a:gridCol w="2926659"/>
                <a:gridCol w="175600"/>
                <a:gridCol w="3548202"/>
              </a:tblGrid>
              <a:tr h="1238857">
                <a:tc>
                  <a:txBody>
                    <a:bodyPr/>
                    <a:lstStyle/>
                    <a:p>
                      <a:r>
                        <a:rPr lang="ru-RU" sz="4000" dirty="0" smtClean="0"/>
                        <a:t>№</a:t>
                      </a:r>
                      <a:endParaRPr lang="ru-RU" sz="4000" dirty="0"/>
                    </a:p>
                  </a:txBody>
                  <a:tcPr/>
                </a:tc>
                <a:tc>
                  <a:txBody>
                    <a:bodyPr/>
                    <a:lstStyle/>
                    <a:p>
                      <a:pPr algn="ctr"/>
                      <a:r>
                        <a:rPr lang="en-US" sz="4000" dirty="0" smtClean="0"/>
                        <a:t>Activities</a:t>
                      </a:r>
                      <a:endParaRPr lang="ru-RU" sz="4000" dirty="0"/>
                    </a:p>
                  </a:txBody>
                  <a:tcPr/>
                </a:tc>
                <a:tc gridSpan="2">
                  <a:txBody>
                    <a:bodyPr/>
                    <a:lstStyle/>
                    <a:p>
                      <a:pPr algn="ctr"/>
                      <a:r>
                        <a:rPr lang="en-US" sz="4000" dirty="0" smtClean="0"/>
                        <a:t>Time</a:t>
                      </a:r>
                      <a:endParaRPr lang="ru-RU" sz="4000" dirty="0"/>
                    </a:p>
                  </a:txBody>
                  <a:tcPr/>
                </a:tc>
                <a:tc hMerge="1">
                  <a:txBody>
                    <a:bodyPr/>
                    <a:lstStyle/>
                    <a:p>
                      <a:endParaRPr lang="ru-RU"/>
                    </a:p>
                  </a:txBody>
                  <a:tcPr/>
                </a:tc>
                <a:tc gridSpan="2">
                  <a:txBody>
                    <a:bodyPr/>
                    <a:lstStyle/>
                    <a:p>
                      <a:pPr algn="ctr"/>
                      <a:r>
                        <a:rPr lang="en-US" sz="4000" dirty="0" smtClean="0"/>
                        <a:t>Coordinator</a:t>
                      </a:r>
                      <a:endParaRPr lang="ru-RU" sz="4000" dirty="0"/>
                    </a:p>
                  </a:txBody>
                  <a:tcPr/>
                </a:tc>
                <a:tc hMerge="1">
                  <a:txBody>
                    <a:bodyPr/>
                    <a:lstStyle/>
                    <a:p>
                      <a:endParaRPr lang="ru-RU"/>
                    </a:p>
                  </a:txBody>
                  <a:tcPr/>
                </a:tc>
              </a:tr>
              <a:tr h="849418">
                <a:tc>
                  <a:txBody>
                    <a:bodyPr/>
                    <a:lstStyle/>
                    <a:p>
                      <a:r>
                        <a:rPr lang="ru-RU" sz="4400" dirty="0" smtClean="0"/>
                        <a:t>6</a:t>
                      </a:r>
                      <a:r>
                        <a:rPr lang="en-US" sz="4400" dirty="0" smtClean="0"/>
                        <a:t>.</a:t>
                      </a:r>
                      <a:endParaRPr lang="ru-RU" sz="4400" b="1" dirty="0">
                        <a:solidFill>
                          <a:schemeClr val="bg1">
                            <a:lumMod val="50000"/>
                          </a:schemeClr>
                        </a:solidFill>
                      </a:endParaRPr>
                    </a:p>
                  </a:txBody>
                  <a:tcPr/>
                </a:tc>
                <a:tc gridSpan="5">
                  <a:txBody>
                    <a:bodyPr/>
                    <a:lstStyle/>
                    <a:p>
                      <a:pPr marL="0" algn="ctr" defTabSz="1371600" rtl="0" eaLnBrk="1" latinLnBrk="0" hangingPunct="1"/>
                      <a:r>
                        <a:rPr lang="en-US" sz="4000" b="1" i="0" kern="1200" baseline="0" dirty="0" smtClean="0">
                          <a:solidFill>
                            <a:srgbClr val="F60023"/>
                          </a:solidFill>
                          <a:effectLst/>
                          <a:latin typeface="+mn-lt"/>
                          <a:ea typeface="+mn-ea"/>
                          <a:cs typeface="+mn-cs"/>
                        </a:rPr>
                        <a:t>Transformation </a:t>
                      </a:r>
                      <a:r>
                        <a:rPr lang="en-US" sz="4000" b="1" i="0" kern="1200" baseline="0" dirty="0" smtClean="0">
                          <a:solidFill>
                            <a:srgbClr val="F60023"/>
                          </a:solidFill>
                          <a:effectLst/>
                          <a:latin typeface="+mn-lt"/>
                          <a:ea typeface="+mn-ea"/>
                          <a:cs typeface="+mn-cs"/>
                        </a:rPr>
                        <a:t>of the Working group</a:t>
                      </a:r>
                      <a:endParaRPr lang="ru-RU" sz="4000" b="1" i="0" kern="1200" baseline="0" dirty="0">
                        <a:solidFill>
                          <a:srgbClr val="F60023"/>
                        </a:solidFill>
                        <a:effectLst/>
                        <a:latin typeface="+mn-lt"/>
                        <a:ea typeface="+mn-ea"/>
                        <a:cs typeface="+mn-cs"/>
                      </a:endParaRPr>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809468">
                <a:tc>
                  <a:txBody>
                    <a:bodyPr/>
                    <a:lstStyle/>
                    <a:p>
                      <a:r>
                        <a:rPr lang="ru-RU" sz="3600" dirty="0" smtClean="0"/>
                        <a:t>6</a:t>
                      </a:r>
                      <a:r>
                        <a:rPr lang="en-US" sz="3600" dirty="0" smtClean="0"/>
                        <a:t>.1</a:t>
                      </a:r>
                      <a:endParaRPr lang="ru-RU" sz="3600" b="1" dirty="0">
                        <a:solidFill>
                          <a:schemeClr val="bg1">
                            <a:lumMod val="50000"/>
                          </a:schemeClr>
                        </a:solidFill>
                      </a:endParaRPr>
                    </a:p>
                  </a:txBody>
                  <a:tcPr/>
                </a:tc>
                <a:tc gridSpan="2">
                  <a:txBody>
                    <a:bodyPr/>
                    <a:lstStyle/>
                    <a:p>
                      <a:pPr marL="0" marR="111125" algn="just" defTabSz="457200" rtl="0" eaLnBrk="1" latinLnBrk="0" hangingPunct="1">
                        <a:lnSpc>
                          <a:spcPct val="100000"/>
                        </a:lnSpc>
                        <a:spcAft>
                          <a:spcPts val="0"/>
                        </a:spcAft>
                      </a:pPr>
                      <a:r>
                        <a:rPr lang="en-US" sz="3200" kern="1200" baseline="0" dirty="0" smtClean="0">
                          <a:solidFill>
                            <a:schemeClr val="tx1"/>
                          </a:solidFill>
                          <a:latin typeface="+mn-lt"/>
                          <a:ea typeface="+mn-ea"/>
                          <a:cs typeface="+mn-cs"/>
                        </a:rPr>
                        <a:t>Discussion and approval of new </a:t>
                      </a:r>
                      <a:r>
                        <a:rPr lang="en-US" sz="3200" kern="1200" baseline="0" dirty="0" smtClean="0">
                          <a:solidFill>
                            <a:schemeClr val="tx1"/>
                          </a:solidFill>
                          <a:latin typeface="+mn-lt"/>
                          <a:ea typeface="+mn-ea"/>
                          <a:cs typeface="+mn-cs"/>
                        </a:rPr>
                        <a:t>goals and the name </a:t>
                      </a:r>
                      <a:r>
                        <a:rPr lang="en-US" sz="3200" kern="1200" baseline="0" dirty="0" smtClean="0">
                          <a:solidFill>
                            <a:schemeClr val="tx1"/>
                          </a:solidFill>
                          <a:latin typeface="+mn-lt"/>
                          <a:ea typeface="+mn-ea"/>
                          <a:cs typeface="+mn-cs"/>
                        </a:rPr>
                        <a:t>of the Working group</a:t>
                      </a:r>
                    </a:p>
                  </a:txBody>
                  <a:tcPr marL="68580" marR="68580" marT="0" marB="0"/>
                </a:tc>
                <a:tc hMerge="1">
                  <a:txBody>
                    <a:bodyPr/>
                    <a:lstStyle/>
                    <a:p>
                      <a:endParaRPr lang="ru-RU"/>
                    </a:p>
                  </a:txBody>
                  <a:tcPr/>
                </a:tc>
                <a:tc gridSpan="2">
                  <a:txBody>
                    <a:bodyPr/>
                    <a:lstStyle/>
                    <a:p>
                      <a:pPr marL="0" algn="ctr" defTabSz="457200" rtl="0" eaLnBrk="1" latinLnBrk="0" hangingPunct="1">
                        <a:lnSpc>
                          <a:spcPct val="100000"/>
                        </a:lnSpc>
                        <a:spcAft>
                          <a:spcPts val="1000"/>
                        </a:spcAft>
                      </a:pPr>
                      <a:r>
                        <a:rPr lang="en-US" sz="3200" kern="1200" dirty="0" smtClean="0">
                          <a:solidFill>
                            <a:schemeClr val="tx1"/>
                          </a:solidFill>
                          <a:latin typeface="+mn-lt"/>
                          <a:ea typeface="+mn-ea"/>
                          <a:cs typeface="+mn-cs"/>
                        </a:rPr>
                        <a:t>April </a:t>
                      </a:r>
                      <a:r>
                        <a:rPr lang="ru-RU" sz="3200" kern="1200" dirty="0" smtClean="0">
                          <a:solidFill>
                            <a:schemeClr val="tx1"/>
                          </a:solidFill>
                          <a:latin typeface="+mn-lt"/>
                          <a:ea typeface="+mn-ea"/>
                          <a:cs typeface="+mn-cs"/>
                        </a:rPr>
                        <a:t>2-</a:t>
                      </a:r>
                      <a:r>
                        <a:rPr lang="en-US" sz="3200" kern="1200" dirty="0" smtClean="0">
                          <a:solidFill>
                            <a:schemeClr val="tx1"/>
                          </a:solidFill>
                          <a:latin typeface="+mn-lt"/>
                          <a:ea typeface="+mn-ea"/>
                          <a:cs typeface="+mn-cs"/>
                        </a:rPr>
                        <a:t>4, 2019</a:t>
                      </a:r>
                      <a:endParaRPr lang="ru-RU" sz="3200" kern="1200" dirty="0" smtClean="0">
                        <a:solidFill>
                          <a:schemeClr val="tx1"/>
                        </a:solidFill>
                        <a:latin typeface="+mn-lt"/>
                        <a:ea typeface="+mn-ea"/>
                        <a:cs typeface="+mn-cs"/>
                      </a:endParaRPr>
                    </a:p>
                    <a:p>
                      <a:pPr marL="0" algn="ctr" defTabSz="457200" rtl="0" eaLnBrk="1" latinLnBrk="0" hangingPunct="1">
                        <a:lnSpc>
                          <a:spcPct val="100000"/>
                        </a:lnSpc>
                        <a:spcAft>
                          <a:spcPts val="1000"/>
                        </a:spcAft>
                      </a:pPr>
                      <a:r>
                        <a:rPr lang="en-US" sz="3200" kern="1200" dirty="0" smtClean="0">
                          <a:solidFill>
                            <a:schemeClr val="tx1"/>
                          </a:solidFill>
                          <a:latin typeface="+mn-lt"/>
                          <a:ea typeface="+mn-ea"/>
                          <a:cs typeface="+mn-cs"/>
                        </a:rPr>
                        <a:t>Bratislava (Slovakia</a:t>
                      </a:r>
                      <a:r>
                        <a:rPr lang="en-US" sz="3200" kern="1200" dirty="0" smtClean="0">
                          <a:solidFill>
                            <a:schemeClr val="tx1"/>
                          </a:solidFill>
                          <a:effectLst/>
                          <a:latin typeface="+mn-lt"/>
                          <a:ea typeface="+mn-ea"/>
                          <a:cs typeface="+mn-cs"/>
                        </a:rPr>
                        <a:t>)</a:t>
                      </a:r>
                      <a:endParaRPr lang="ru-RU" sz="3200" b="1" kern="1200" dirty="0" smtClean="0">
                        <a:solidFill>
                          <a:schemeClr val="tx1"/>
                        </a:solidFill>
                        <a:latin typeface="+mn-lt"/>
                        <a:ea typeface="+mn-ea"/>
                        <a:cs typeface="+mn-cs"/>
                      </a:endParaRPr>
                    </a:p>
                  </a:txBody>
                  <a:tcPr marL="68580" marR="68580" marT="0" marB="0" anchor="ctr"/>
                </a:tc>
                <a:tc hMerge="1">
                  <a:txBody>
                    <a:bodyPr/>
                    <a:lstStyle/>
                    <a:p>
                      <a:endParaRPr lang="ru-RU"/>
                    </a:p>
                  </a:txBody>
                  <a:tcPr/>
                </a:tc>
                <a:tc>
                  <a:txBody>
                    <a:bodyPr/>
                    <a:lstStyle/>
                    <a:p>
                      <a:pPr marL="0" algn="ctr" defTabSz="457200" rtl="0" eaLnBrk="1" latinLnBrk="0" hangingPunct="1">
                        <a:lnSpc>
                          <a:spcPct val="100000"/>
                        </a:lnSpc>
                        <a:spcAft>
                          <a:spcPts val="1000"/>
                        </a:spcAft>
                      </a:pPr>
                      <a:r>
                        <a:rPr lang="en-US" sz="3200" kern="1200" dirty="0" smtClean="0">
                          <a:solidFill>
                            <a:schemeClr val="tx1"/>
                          </a:solidFill>
                          <a:latin typeface="+mn-lt"/>
                          <a:ea typeface="+mn-ea"/>
                          <a:cs typeface="+mn-cs"/>
                        </a:rPr>
                        <a:t>Secretariat</a:t>
                      </a:r>
                      <a:r>
                        <a:rPr lang="ru-RU" sz="3200" kern="1200" dirty="0" smtClean="0">
                          <a:solidFill>
                            <a:schemeClr val="tx1"/>
                          </a:solidFill>
                          <a:latin typeface="+mn-lt"/>
                          <a:ea typeface="+mn-ea"/>
                          <a:cs typeface="+mn-cs"/>
                        </a:rPr>
                        <a:t>,</a:t>
                      </a:r>
                    </a:p>
                    <a:p>
                      <a:pPr marL="0" algn="ctr" defTabSz="457200" rtl="0" eaLnBrk="1" latinLnBrk="0" hangingPunct="1">
                        <a:lnSpc>
                          <a:spcPct val="100000"/>
                        </a:lnSpc>
                        <a:spcAft>
                          <a:spcPts val="1000"/>
                        </a:spcAft>
                      </a:pPr>
                      <a:r>
                        <a:rPr lang="en-US" sz="3200" kern="1200" dirty="0" smtClean="0">
                          <a:solidFill>
                            <a:schemeClr val="tx1"/>
                          </a:solidFill>
                          <a:latin typeface="+mn-lt"/>
                          <a:ea typeface="+mn-ea"/>
                          <a:cs typeface="+mn-cs"/>
                        </a:rPr>
                        <a:t>WG members</a:t>
                      </a:r>
                    </a:p>
                  </a:txBody>
                  <a:tcPr marL="68580" marR="68580" marT="0" marB="0" anchor="ctr"/>
                </a:tc>
              </a:tr>
              <a:tr h="1809468">
                <a:tc>
                  <a:txBody>
                    <a:bodyPr/>
                    <a:lstStyle/>
                    <a:p>
                      <a:r>
                        <a:rPr lang="ru-RU" sz="3600" dirty="0" smtClean="0"/>
                        <a:t>6</a:t>
                      </a:r>
                      <a:r>
                        <a:rPr lang="en-US" sz="3600" dirty="0" smtClean="0"/>
                        <a:t>.2</a:t>
                      </a:r>
                      <a:endParaRPr lang="ru-RU" sz="3600" b="1" dirty="0">
                        <a:solidFill>
                          <a:schemeClr val="bg1">
                            <a:lumMod val="50000"/>
                          </a:schemeClr>
                        </a:solidFill>
                      </a:endParaRPr>
                    </a:p>
                  </a:txBody>
                  <a:tcPr/>
                </a:tc>
                <a:tc gridSpan="2">
                  <a:txBody>
                    <a:bodyPr/>
                    <a:lstStyle/>
                    <a:p>
                      <a:pPr marL="0" marR="111125" algn="just" defTabSz="457200" rtl="0" eaLnBrk="1" latinLnBrk="0" hangingPunct="1">
                        <a:lnSpc>
                          <a:spcPct val="100000"/>
                        </a:lnSpc>
                        <a:spcAft>
                          <a:spcPts val="0"/>
                        </a:spcAft>
                      </a:pPr>
                      <a:r>
                        <a:rPr lang="en-US" sz="3200" kern="1200" baseline="0" dirty="0" smtClean="0">
                          <a:solidFill>
                            <a:schemeClr val="tx1"/>
                          </a:solidFill>
                          <a:latin typeface="+mn-lt"/>
                          <a:ea typeface="+mn-ea"/>
                          <a:cs typeface="+mn-cs"/>
                        </a:rPr>
                        <a:t>Developing the draft of the Terms of reference of the Working group</a:t>
                      </a:r>
                      <a:endParaRPr lang="ru-RU" sz="3200" kern="1200" baseline="0" dirty="0">
                        <a:solidFill>
                          <a:schemeClr val="tx1"/>
                        </a:solidFill>
                        <a:latin typeface="+mn-lt"/>
                        <a:ea typeface="+mn-ea"/>
                        <a:cs typeface="+mn-cs"/>
                      </a:endParaRPr>
                    </a:p>
                  </a:txBody>
                  <a:tcPr marL="68580" marR="68580" marT="0" marB="0"/>
                </a:tc>
                <a:tc hMerge="1">
                  <a:txBody>
                    <a:bodyPr/>
                    <a:lstStyle/>
                    <a:p>
                      <a:endParaRPr lang="ru-RU"/>
                    </a:p>
                  </a:txBody>
                  <a:tcPr/>
                </a:tc>
                <a:tc gridSpan="2">
                  <a:txBody>
                    <a:bodyPr/>
                    <a:lstStyle/>
                    <a:p>
                      <a:pPr marL="0" algn="ctr" defTabSz="457200" rtl="0" eaLnBrk="1" latinLnBrk="0" hangingPunct="1">
                        <a:lnSpc>
                          <a:spcPct val="100000"/>
                        </a:lnSpc>
                        <a:spcAft>
                          <a:spcPts val="1000"/>
                        </a:spcAft>
                      </a:pPr>
                      <a:r>
                        <a:rPr lang="en-US" sz="3200" kern="1200" dirty="0" smtClean="0">
                          <a:solidFill>
                            <a:schemeClr val="tx1"/>
                          </a:solidFill>
                          <a:latin typeface="+mn-lt"/>
                          <a:ea typeface="+mn-ea"/>
                          <a:cs typeface="+mn-cs"/>
                        </a:rPr>
                        <a:t>April-May, 2019</a:t>
                      </a:r>
                      <a:endParaRPr lang="ru-RU" sz="3200" kern="1200" dirty="0" smtClean="0">
                        <a:solidFill>
                          <a:schemeClr val="tx1"/>
                        </a:solidFill>
                        <a:latin typeface="+mn-lt"/>
                        <a:ea typeface="+mn-ea"/>
                        <a:cs typeface="+mn-cs"/>
                      </a:endParaRPr>
                    </a:p>
                  </a:txBody>
                  <a:tcPr marL="68580" marR="68580" marT="0" marB="0" anchor="ctr"/>
                </a:tc>
                <a:tc hMerge="1">
                  <a:txBody>
                    <a:bodyPr/>
                    <a:lstStyle/>
                    <a:p>
                      <a:endParaRPr lang="ru-RU"/>
                    </a:p>
                  </a:txBody>
                  <a:tcPr/>
                </a:tc>
                <a:tc>
                  <a:txBody>
                    <a:bodyPr/>
                    <a:lstStyle/>
                    <a:p>
                      <a:pPr marL="0" algn="ctr" defTabSz="457200" rtl="0" eaLnBrk="1" latinLnBrk="0" hangingPunct="1">
                        <a:lnSpc>
                          <a:spcPct val="100000"/>
                        </a:lnSpc>
                        <a:spcAft>
                          <a:spcPts val="1000"/>
                        </a:spcAft>
                      </a:pPr>
                      <a:r>
                        <a:rPr lang="en-US" sz="3200" kern="1200" dirty="0" smtClean="0">
                          <a:solidFill>
                            <a:schemeClr val="tx1"/>
                          </a:solidFill>
                          <a:latin typeface="+mn-lt"/>
                          <a:ea typeface="+mn-ea"/>
                          <a:cs typeface="+mn-cs"/>
                        </a:rPr>
                        <a:t>Secretariat</a:t>
                      </a:r>
                      <a:r>
                        <a:rPr lang="ru-RU" sz="3200" kern="1200" dirty="0" smtClean="0">
                          <a:solidFill>
                            <a:schemeClr val="tx1"/>
                          </a:solidFill>
                          <a:latin typeface="+mn-lt"/>
                          <a:ea typeface="+mn-ea"/>
                          <a:cs typeface="+mn-cs"/>
                        </a:rPr>
                        <a:t>,</a:t>
                      </a:r>
                    </a:p>
                    <a:p>
                      <a:pPr marL="0" algn="ctr" defTabSz="457200" rtl="0" eaLnBrk="1" latinLnBrk="0" hangingPunct="1">
                        <a:lnSpc>
                          <a:spcPct val="100000"/>
                        </a:lnSpc>
                        <a:spcAft>
                          <a:spcPts val="1000"/>
                        </a:spcAft>
                      </a:pPr>
                      <a:r>
                        <a:rPr lang="en-US" sz="3200" kern="1200" dirty="0" smtClean="0">
                          <a:solidFill>
                            <a:schemeClr val="tx1"/>
                          </a:solidFill>
                          <a:latin typeface="+mn-lt"/>
                          <a:ea typeface="+mn-ea"/>
                          <a:cs typeface="+mn-cs"/>
                        </a:rPr>
                        <a:t>WG members</a:t>
                      </a:r>
                    </a:p>
                  </a:txBody>
                  <a:tcPr marL="68580" marR="68580" marT="0" marB="0" anchor="ctr"/>
                </a:tc>
              </a:tr>
              <a:tr h="2276899">
                <a:tc>
                  <a:txBody>
                    <a:bodyPr/>
                    <a:lstStyle/>
                    <a:p>
                      <a:pPr marL="0" marR="111125" algn="just" defTabSz="457200" rtl="0" eaLnBrk="1" latinLnBrk="0" hangingPunct="1">
                        <a:lnSpc>
                          <a:spcPct val="100000"/>
                        </a:lnSpc>
                        <a:spcAft>
                          <a:spcPts val="0"/>
                        </a:spcAft>
                      </a:pPr>
                      <a:r>
                        <a:rPr lang="ru-RU" sz="3600" kern="1200" baseline="0" dirty="0" smtClean="0">
                          <a:solidFill>
                            <a:schemeClr val="tx1"/>
                          </a:solidFill>
                          <a:latin typeface="+mn-lt"/>
                          <a:ea typeface="+mn-ea"/>
                          <a:cs typeface="+mn-cs"/>
                        </a:rPr>
                        <a:t>6</a:t>
                      </a:r>
                      <a:r>
                        <a:rPr lang="en-US" sz="3600" kern="1200" baseline="0" dirty="0" smtClean="0">
                          <a:solidFill>
                            <a:schemeClr val="tx1"/>
                          </a:solidFill>
                          <a:latin typeface="+mn-lt"/>
                          <a:ea typeface="+mn-ea"/>
                          <a:cs typeface="+mn-cs"/>
                        </a:rPr>
                        <a:t>.3</a:t>
                      </a:r>
                      <a:endParaRPr lang="ru-RU" sz="3600" kern="1200" baseline="0" dirty="0">
                        <a:solidFill>
                          <a:schemeClr val="tx1"/>
                        </a:solidFill>
                        <a:latin typeface="+mn-lt"/>
                        <a:ea typeface="+mn-ea"/>
                        <a:cs typeface="+mn-cs"/>
                      </a:endParaRPr>
                    </a:p>
                  </a:txBody>
                  <a:tcPr anchor="ctr"/>
                </a:tc>
                <a:tc gridSpan="2">
                  <a:txBody>
                    <a:bodyPr/>
                    <a:lstStyle/>
                    <a:p>
                      <a:pPr marL="0" marR="111125" algn="just" defTabSz="457200" rtl="0" eaLnBrk="1" latinLnBrk="0" hangingPunct="1">
                        <a:lnSpc>
                          <a:spcPct val="100000"/>
                        </a:lnSpc>
                        <a:spcAft>
                          <a:spcPts val="0"/>
                        </a:spcAft>
                      </a:pPr>
                      <a:r>
                        <a:rPr lang="en-US" sz="3200" kern="1200" baseline="0" dirty="0" smtClean="0">
                          <a:solidFill>
                            <a:schemeClr val="tx1"/>
                          </a:solidFill>
                          <a:latin typeface="+mn-lt"/>
                          <a:ea typeface="+mn-ea"/>
                          <a:cs typeface="+mn-cs"/>
                        </a:rPr>
                        <a:t>Submit the Terms of reference of the Working group to INTOSAI Committee on Knowledge Sharing and Knowledge Services for further approval by the INTOSAI Governing Board</a:t>
                      </a:r>
                      <a:endParaRPr lang="ru-RU" sz="3200" kern="1200" baseline="0" dirty="0">
                        <a:solidFill>
                          <a:schemeClr val="tx1"/>
                        </a:solidFill>
                        <a:latin typeface="+mn-lt"/>
                        <a:ea typeface="+mn-ea"/>
                        <a:cs typeface="+mn-cs"/>
                      </a:endParaRPr>
                    </a:p>
                  </a:txBody>
                  <a:tcPr marL="68580" marR="68580" marT="0" marB="0" anchor="ctr"/>
                </a:tc>
                <a:tc hMerge="1">
                  <a:txBody>
                    <a:bodyPr/>
                    <a:lstStyle/>
                    <a:p>
                      <a:endParaRPr lang="ru-RU"/>
                    </a:p>
                  </a:txBody>
                  <a:tcPr/>
                </a:tc>
                <a:tc gridSpan="2">
                  <a:txBody>
                    <a:bodyPr/>
                    <a:lstStyle/>
                    <a:p>
                      <a:pPr marL="0" algn="ctr" defTabSz="457200" rtl="0" eaLnBrk="1" latinLnBrk="0" hangingPunct="1">
                        <a:lnSpc>
                          <a:spcPct val="100000"/>
                        </a:lnSpc>
                        <a:spcAft>
                          <a:spcPts val="1000"/>
                        </a:spcAft>
                      </a:pPr>
                      <a:r>
                        <a:rPr lang="en-US" sz="3200" kern="1200" dirty="0" smtClean="0">
                          <a:solidFill>
                            <a:schemeClr val="tx1"/>
                          </a:solidFill>
                          <a:latin typeface="+mn-lt"/>
                          <a:ea typeface="+mn-ea"/>
                          <a:cs typeface="+mn-cs"/>
                        </a:rPr>
                        <a:t>June, 2019</a:t>
                      </a:r>
                      <a:endParaRPr lang="ru-RU" sz="3200" kern="1200" dirty="0" smtClean="0">
                        <a:solidFill>
                          <a:schemeClr val="tx1"/>
                        </a:solidFill>
                        <a:latin typeface="+mn-lt"/>
                        <a:ea typeface="+mn-ea"/>
                        <a:cs typeface="+mn-cs"/>
                      </a:endParaRPr>
                    </a:p>
                  </a:txBody>
                  <a:tcPr marL="68580" marR="68580" marT="0" marB="0" anchor="ctr"/>
                </a:tc>
                <a:tc hMerge="1">
                  <a:txBody>
                    <a:bodyPr/>
                    <a:lstStyle/>
                    <a:p>
                      <a:endParaRPr lang="ru-RU"/>
                    </a:p>
                  </a:txBody>
                  <a:tcPr/>
                </a:tc>
                <a:tc>
                  <a:txBody>
                    <a:bodyPr/>
                    <a:lstStyle/>
                    <a:p>
                      <a:pPr marL="0" algn="ctr" defTabSz="457200" rtl="0" eaLnBrk="1" latinLnBrk="0" hangingPunct="1">
                        <a:lnSpc>
                          <a:spcPct val="100000"/>
                        </a:lnSpc>
                        <a:spcAft>
                          <a:spcPts val="1000"/>
                        </a:spcAft>
                      </a:pPr>
                      <a:r>
                        <a:rPr lang="en-US" sz="3200" kern="1200" dirty="0" smtClean="0">
                          <a:solidFill>
                            <a:schemeClr val="tx1"/>
                          </a:solidFill>
                          <a:latin typeface="+mn-lt"/>
                          <a:ea typeface="+mn-ea"/>
                          <a:cs typeface="+mn-cs"/>
                        </a:rPr>
                        <a:t>Secretariat</a:t>
                      </a:r>
                      <a:endParaRPr lang="ru-RU" sz="3200" kern="1200" dirty="0" smtClean="0">
                        <a:solidFill>
                          <a:schemeClr val="tx1"/>
                        </a:solidFill>
                        <a:latin typeface="+mn-lt"/>
                        <a:ea typeface="+mn-ea"/>
                        <a:cs typeface="+mn-cs"/>
                      </a:endParaRPr>
                    </a:p>
                  </a:txBody>
                  <a:tcPr marL="68580" marR="68580" marT="0" marB="0" anchor="ctr"/>
                </a:tc>
              </a:tr>
            </a:tbl>
          </a:graphicData>
        </a:graphic>
      </p:graphicFrame>
    </p:spTree>
    <p:extLst>
      <p:ext uri="{BB962C8B-B14F-4D97-AF65-F5344CB8AC3E}">
        <p14:creationId xmlns:p14="http://schemas.microsoft.com/office/powerpoint/2010/main" val="3944504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xmlns="" id="{4E3FDB7E-E078-D44D-92E3-9A671D900E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57283" y="267922"/>
            <a:ext cx="880272" cy="903127"/>
          </a:xfrm>
          <a:prstGeom prst="rect">
            <a:avLst/>
          </a:prstGeom>
        </p:spPr>
      </p:pic>
      <p:sp>
        <p:nvSpPr>
          <p:cNvPr id="10" name="TextBox 9">
            <a:extLst>
              <a:ext uri="{FF2B5EF4-FFF2-40B4-BE49-F238E27FC236}">
                <a16:creationId xmlns:a16="http://schemas.microsoft.com/office/drawing/2014/main" xmlns="" id="{3018372D-0A58-9A40-AE6C-8E24D24CC548}"/>
              </a:ext>
            </a:extLst>
          </p:cNvPr>
          <p:cNvSpPr txBox="1"/>
          <p:nvPr/>
        </p:nvSpPr>
        <p:spPr>
          <a:xfrm>
            <a:off x="16949594" y="497864"/>
            <a:ext cx="495649" cy="461665"/>
          </a:xfrm>
          <a:prstGeom prst="rect">
            <a:avLst/>
          </a:prstGeom>
          <a:noFill/>
        </p:spPr>
        <p:txBody>
          <a:bodyPr wrap="none" rtlCol="0" anchor="ctr" anchorCtr="0">
            <a:spAutoFit/>
          </a:bodyPr>
          <a:lstStyle/>
          <a:p>
            <a:r>
              <a:rPr lang="en-US" sz="2400" dirty="0" smtClean="0">
                <a:solidFill>
                  <a:schemeClr val="tx1">
                    <a:lumMod val="95000"/>
                    <a:lumOff val="5000"/>
                  </a:schemeClr>
                </a:solidFill>
              </a:rPr>
              <a:t>11</a:t>
            </a:r>
            <a:endParaRPr lang="ru-RU" sz="2400" dirty="0">
              <a:solidFill>
                <a:schemeClr val="tx1">
                  <a:lumMod val="95000"/>
                  <a:lumOff val="5000"/>
                </a:schemeClr>
              </a:solidFill>
            </a:endParaRPr>
          </a:p>
        </p:txBody>
      </p:sp>
      <p:cxnSp>
        <p:nvCxnSpPr>
          <p:cNvPr id="11" name="Прямая соединительная линия 10">
            <a:extLst>
              <a:ext uri="{FF2B5EF4-FFF2-40B4-BE49-F238E27FC236}">
                <a16:creationId xmlns:a16="http://schemas.microsoft.com/office/drawing/2014/main" xmlns="" id="{9D16ECB5-0FC2-8A48-9940-7C7FF1D143CE}"/>
              </a:ext>
            </a:extLst>
          </p:cNvPr>
          <p:cNvCxnSpPr/>
          <p:nvPr/>
        </p:nvCxnSpPr>
        <p:spPr>
          <a:xfrm>
            <a:off x="0" y="1617964"/>
            <a:ext cx="18280340" cy="0"/>
          </a:xfrm>
          <a:prstGeom prst="line">
            <a:avLst/>
          </a:prstGeom>
          <a:ln w="15875">
            <a:solidFill>
              <a:srgbClr val="DB3941"/>
            </a:solidFill>
          </a:ln>
        </p:spPr>
        <p:style>
          <a:lnRef idx="1">
            <a:schemeClr val="accent1"/>
          </a:lnRef>
          <a:fillRef idx="0">
            <a:schemeClr val="accent1"/>
          </a:fillRef>
          <a:effectRef idx="0">
            <a:schemeClr val="accent1"/>
          </a:effectRef>
          <a:fontRef idx="minor">
            <a:schemeClr val="tx1"/>
          </a:fontRef>
        </p:style>
      </p:cxnSp>
      <p:pic>
        <p:nvPicPr>
          <p:cNvPr id="15" name="Рисунок 14">
            <a:extLst>
              <a:ext uri="{FF2B5EF4-FFF2-40B4-BE49-F238E27FC236}">
                <a16:creationId xmlns:a16="http://schemas.microsoft.com/office/drawing/2014/main" xmlns="" id="{41FAAD02-41AC-D84B-9241-0807FE8F369A}"/>
              </a:ext>
            </a:extLst>
          </p:cNvPr>
          <p:cNvPicPr>
            <a:picLocks noChangeAspect="1"/>
          </p:cNvPicPr>
          <p:nvPr/>
        </p:nvPicPr>
        <p:blipFill>
          <a:blip r:embed="rId4"/>
          <a:stretch>
            <a:fillRect/>
          </a:stretch>
        </p:blipFill>
        <p:spPr>
          <a:xfrm>
            <a:off x="395475" y="85558"/>
            <a:ext cx="1760743" cy="1347044"/>
          </a:xfrm>
          <a:prstGeom prst="rect">
            <a:avLst/>
          </a:prstGeom>
        </p:spPr>
      </p:pic>
      <p:sp>
        <p:nvSpPr>
          <p:cNvPr id="16" name="Прямоугольник 15"/>
          <p:cNvSpPr/>
          <p:nvPr/>
        </p:nvSpPr>
        <p:spPr>
          <a:xfrm>
            <a:off x="2606930" y="497864"/>
            <a:ext cx="11966320" cy="646331"/>
          </a:xfrm>
          <a:prstGeom prst="rect">
            <a:avLst/>
          </a:prstGeom>
        </p:spPr>
        <p:txBody>
          <a:bodyPr wrap="square">
            <a:spAutoFit/>
          </a:bodyPr>
          <a:lstStyle/>
          <a:p>
            <a:pPr algn="ctr"/>
            <a:r>
              <a:rPr lang="en-US" sz="3600" b="1" dirty="0"/>
              <a:t>WORKING GROUP PLAN FOR </a:t>
            </a:r>
            <a:r>
              <a:rPr lang="en-US" sz="3600" b="1" dirty="0" smtClean="0"/>
              <a:t>2019</a:t>
            </a:r>
            <a:endParaRPr lang="en-US" sz="3600" b="1" dirty="0"/>
          </a:p>
        </p:txBody>
      </p:sp>
      <p:graphicFrame>
        <p:nvGraphicFramePr>
          <p:cNvPr id="7" name="Таблица 6"/>
          <p:cNvGraphicFramePr>
            <a:graphicFrameLocks noGrp="1"/>
          </p:cNvGraphicFramePr>
          <p:nvPr>
            <p:extLst>
              <p:ext uri="{D42A27DB-BD31-4B8C-83A1-F6EECF244321}">
                <p14:modId xmlns:p14="http://schemas.microsoft.com/office/powerpoint/2010/main" val="2605105685"/>
              </p:ext>
            </p:extLst>
          </p:nvPr>
        </p:nvGraphicFramePr>
        <p:xfrm>
          <a:off x="657061" y="1880144"/>
          <a:ext cx="16980494" cy="8280416"/>
        </p:xfrm>
        <a:graphic>
          <a:graphicData uri="http://schemas.openxmlformats.org/drawingml/2006/table">
            <a:tbl>
              <a:tblPr firstRow="1" bandRow="1">
                <a:tableStyleId>{C083E6E3-FA7D-4D7B-A595-EF9225AFEA82}</a:tableStyleId>
              </a:tblPr>
              <a:tblGrid>
                <a:gridCol w="1086014"/>
                <a:gridCol w="9029700"/>
                <a:gridCol w="3171825"/>
                <a:gridCol w="3692955"/>
              </a:tblGrid>
              <a:tr h="952338">
                <a:tc>
                  <a:txBody>
                    <a:bodyPr/>
                    <a:lstStyle/>
                    <a:p>
                      <a:r>
                        <a:rPr lang="ru-RU" sz="4800" dirty="0" smtClean="0"/>
                        <a:t>№</a:t>
                      </a:r>
                      <a:endParaRPr lang="ru-RU" sz="4800" dirty="0"/>
                    </a:p>
                  </a:txBody>
                  <a:tcPr/>
                </a:tc>
                <a:tc>
                  <a:txBody>
                    <a:bodyPr/>
                    <a:lstStyle/>
                    <a:p>
                      <a:pPr algn="ctr"/>
                      <a:r>
                        <a:rPr lang="en-US" sz="4800" dirty="0" smtClean="0"/>
                        <a:t>Activities</a:t>
                      </a:r>
                      <a:endParaRPr lang="ru-RU" sz="4800" dirty="0"/>
                    </a:p>
                  </a:txBody>
                  <a:tcPr/>
                </a:tc>
                <a:tc>
                  <a:txBody>
                    <a:bodyPr/>
                    <a:lstStyle/>
                    <a:p>
                      <a:pPr algn="ctr"/>
                      <a:r>
                        <a:rPr lang="en-US" sz="4800" dirty="0" smtClean="0"/>
                        <a:t>Time</a:t>
                      </a:r>
                      <a:endParaRPr lang="ru-RU" sz="4800" dirty="0"/>
                    </a:p>
                  </a:txBody>
                  <a:tcPr/>
                </a:tc>
                <a:tc>
                  <a:txBody>
                    <a:bodyPr/>
                    <a:lstStyle/>
                    <a:p>
                      <a:pPr algn="ctr"/>
                      <a:r>
                        <a:rPr lang="en-US" sz="4800" dirty="0" smtClean="0"/>
                        <a:t>Coordinator</a:t>
                      </a:r>
                      <a:endParaRPr lang="ru-RU" sz="4800" dirty="0"/>
                    </a:p>
                  </a:txBody>
                  <a:tcPr/>
                </a:tc>
              </a:tr>
              <a:tr h="1143636">
                <a:tc>
                  <a:txBody>
                    <a:bodyPr/>
                    <a:lstStyle/>
                    <a:p>
                      <a:r>
                        <a:rPr lang="ru-RU" sz="4000" dirty="0" smtClean="0"/>
                        <a:t>7.</a:t>
                      </a:r>
                      <a:endParaRPr lang="ru-RU" sz="4000" b="1" dirty="0">
                        <a:solidFill>
                          <a:schemeClr val="bg1">
                            <a:lumMod val="50000"/>
                          </a:schemeClr>
                        </a:solidFill>
                        <a:latin typeface="+mn-lt"/>
                      </a:endParaRPr>
                    </a:p>
                  </a:txBody>
                  <a:tcPr/>
                </a:tc>
                <a:tc>
                  <a:txBody>
                    <a:bodyPr/>
                    <a:lstStyle/>
                    <a:p>
                      <a:pPr algn="just"/>
                      <a:r>
                        <a:rPr lang="en-US" sz="3600" kern="1200" dirty="0" smtClean="0">
                          <a:solidFill>
                            <a:schemeClr val="tx1"/>
                          </a:solidFill>
                          <a:latin typeface="+mn-lt"/>
                          <a:ea typeface="+mn-ea"/>
                          <a:cs typeface="+mn-cs"/>
                        </a:rPr>
                        <a:t>New framework agreement between INTOSAI and OECD</a:t>
                      </a:r>
                    </a:p>
                  </a:txBody>
                  <a:tcPr/>
                </a:tc>
                <a:tc>
                  <a:txBody>
                    <a:bodyPr/>
                    <a:lstStyle/>
                    <a:p>
                      <a:pPr marL="0" algn="ctr" defTabSz="457200" rtl="0" eaLnBrk="1" latinLnBrk="0" hangingPunct="1">
                        <a:lnSpc>
                          <a:spcPct val="100000"/>
                        </a:lnSpc>
                        <a:spcAft>
                          <a:spcPts val="1000"/>
                        </a:spcAft>
                      </a:pPr>
                      <a:r>
                        <a:rPr lang="en-US" sz="3600" kern="1200" dirty="0" smtClean="0"/>
                        <a:t>Entire period</a:t>
                      </a:r>
                      <a:endParaRPr lang="ru-RU" sz="3600" b="1" kern="1200" dirty="0" smtClean="0">
                        <a:solidFill>
                          <a:schemeClr val="bg1">
                            <a:lumMod val="50000"/>
                          </a:schemeClr>
                        </a:solidFill>
                        <a:latin typeface="+mn-lt"/>
                        <a:ea typeface="+mn-ea"/>
                        <a:cs typeface="+mn-cs"/>
                      </a:endParaRPr>
                    </a:p>
                  </a:txBody>
                  <a:tcPr marL="68580" marR="68580" marT="0" marB="0" anchor="ctr"/>
                </a:tc>
                <a:tc>
                  <a:txBody>
                    <a:bodyPr/>
                    <a:lstStyle/>
                    <a:p>
                      <a:pPr marL="0" algn="ctr" defTabSz="1371600" rtl="0" eaLnBrk="1" latinLnBrk="0" hangingPunct="1">
                        <a:lnSpc>
                          <a:spcPct val="100000"/>
                        </a:lnSpc>
                        <a:spcAft>
                          <a:spcPts val="0"/>
                        </a:spcAft>
                      </a:pPr>
                      <a:r>
                        <a:rPr lang="en-US" sz="3600" kern="1200" dirty="0" smtClean="0">
                          <a:solidFill>
                            <a:schemeClr val="tx1"/>
                          </a:solidFill>
                          <a:effectLst/>
                          <a:latin typeface="+mn-lt"/>
                          <a:ea typeface="+mn-ea"/>
                          <a:cs typeface="+mn-cs"/>
                        </a:rPr>
                        <a:t>Secretariat</a:t>
                      </a:r>
                    </a:p>
                  </a:txBody>
                  <a:tcPr marL="68580" marR="68580" marT="0" marB="0" anchor="ctr"/>
                </a:tc>
              </a:tr>
              <a:tr h="1327328">
                <a:tc>
                  <a:txBody>
                    <a:bodyPr/>
                    <a:lstStyle/>
                    <a:p>
                      <a:pPr marL="0" marR="0" indent="0" algn="l" defTabSz="1371600" rtl="0" eaLnBrk="1" fontAlgn="auto" latinLnBrk="0" hangingPunct="1">
                        <a:lnSpc>
                          <a:spcPct val="100000"/>
                        </a:lnSpc>
                        <a:spcBef>
                          <a:spcPts val="0"/>
                        </a:spcBef>
                        <a:spcAft>
                          <a:spcPts val="0"/>
                        </a:spcAft>
                        <a:buClrTx/>
                        <a:buSzTx/>
                        <a:buFontTx/>
                        <a:buNone/>
                        <a:tabLst/>
                        <a:defRPr/>
                      </a:pPr>
                      <a:r>
                        <a:rPr lang="ru-RU" sz="4000" dirty="0" smtClean="0"/>
                        <a:t>8.</a:t>
                      </a:r>
                      <a:endParaRPr lang="ru-RU" sz="4000" b="1" dirty="0" smtClean="0">
                        <a:solidFill>
                          <a:schemeClr val="bg1">
                            <a:lumMod val="50000"/>
                          </a:schemeClr>
                        </a:solidFill>
                        <a:latin typeface="+mn-lt"/>
                      </a:endParaRPr>
                    </a:p>
                    <a:p>
                      <a:endParaRPr lang="ru-RU" sz="4000" b="1" dirty="0">
                        <a:solidFill>
                          <a:schemeClr val="bg1">
                            <a:lumMod val="50000"/>
                          </a:schemeClr>
                        </a:solidFill>
                        <a:latin typeface="+mn-lt"/>
                      </a:endParaRPr>
                    </a:p>
                  </a:txBody>
                  <a:tcPr/>
                </a:tc>
                <a:tc>
                  <a:txBody>
                    <a:bodyPr/>
                    <a:lstStyle/>
                    <a:p>
                      <a:pPr algn="just"/>
                      <a:r>
                        <a:rPr lang="en-US" sz="3600" kern="1200" dirty="0" smtClean="0">
                          <a:solidFill>
                            <a:schemeClr val="tx1"/>
                          </a:solidFill>
                          <a:latin typeface="+mn-lt"/>
                          <a:ea typeface="+mn-ea"/>
                          <a:cs typeface="+mn-cs"/>
                        </a:rPr>
                        <a:t>Joint work with the discussion group on SDGs headed by the SAI of United Arab Emirates</a:t>
                      </a:r>
                    </a:p>
                  </a:txBody>
                  <a:tcPr/>
                </a:tc>
                <a:tc>
                  <a:txBody>
                    <a:bodyPr/>
                    <a:lstStyle/>
                    <a:p>
                      <a:pPr marL="0" algn="ctr" defTabSz="457200" rtl="0" eaLnBrk="1" latinLnBrk="0" hangingPunct="1">
                        <a:lnSpc>
                          <a:spcPct val="100000"/>
                        </a:lnSpc>
                        <a:spcAft>
                          <a:spcPts val="1000"/>
                        </a:spcAft>
                      </a:pPr>
                      <a:r>
                        <a:rPr lang="en-US" sz="3600" kern="1200" smtClean="0"/>
                        <a:t>Entire period</a:t>
                      </a:r>
                      <a:endParaRPr lang="ru-RU" sz="3600" b="1" kern="1200" dirty="0" smtClean="0">
                        <a:solidFill>
                          <a:schemeClr val="bg1">
                            <a:lumMod val="50000"/>
                          </a:schemeClr>
                        </a:solidFill>
                        <a:latin typeface="+mn-lt"/>
                        <a:ea typeface="+mn-ea"/>
                        <a:cs typeface="+mn-cs"/>
                      </a:endParaRPr>
                    </a:p>
                  </a:txBody>
                  <a:tcPr marL="68580" marR="68580" marT="0" marB="0" anchor="ctr"/>
                </a:tc>
                <a:tc>
                  <a:txBody>
                    <a:bodyPr/>
                    <a:lstStyle/>
                    <a:p>
                      <a:pPr marL="0" algn="ctr" defTabSz="1371600" rtl="0" eaLnBrk="1" latinLnBrk="0" hangingPunct="1">
                        <a:lnSpc>
                          <a:spcPct val="100000"/>
                        </a:lnSpc>
                        <a:spcAft>
                          <a:spcPts val="0"/>
                        </a:spcAft>
                      </a:pPr>
                      <a:r>
                        <a:rPr lang="en-US" sz="3600" kern="1200" dirty="0" smtClean="0">
                          <a:solidFill>
                            <a:schemeClr val="tx1"/>
                          </a:solidFill>
                          <a:effectLst/>
                          <a:latin typeface="+mn-lt"/>
                          <a:ea typeface="+mn-ea"/>
                          <a:cs typeface="+mn-cs"/>
                        </a:rPr>
                        <a:t>Secretariat</a:t>
                      </a:r>
                    </a:p>
                  </a:txBody>
                  <a:tcPr marL="68580" marR="68580" marT="0" marB="0" anchor="ctr"/>
                </a:tc>
              </a:tr>
              <a:tr h="1428750">
                <a:tc>
                  <a:txBody>
                    <a:bodyPr/>
                    <a:lstStyle/>
                    <a:p>
                      <a:pPr marL="0" algn="l" defTabSz="1371600" rtl="0" eaLnBrk="1" latinLnBrk="0" hangingPunct="1"/>
                      <a:r>
                        <a:rPr lang="ru-RU" sz="4000" kern="1200" dirty="0" smtClean="0">
                          <a:solidFill>
                            <a:schemeClr val="tx1"/>
                          </a:solidFill>
                          <a:latin typeface="+mn-lt"/>
                          <a:ea typeface="+mn-ea"/>
                          <a:cs typeface="+mn-cs"/>
                        </a:rPr>
                        <a:t>9.</a:t>
                      </a:r>
                      <a:endParaRPr lang="ru-RU" sz="4000" kern="1200" dirty="0">
                        <a:solidFill>
                          <a:schemeClr val="tx1"/>
                        </a:solidFill>
                        <a:latin typeface="+mn-lt"/>
                        <a:ea typeface="+mn-ea"/>
                        <a:cs typeface="+mn-cs"/>
                      </a:endParaRPr>
                    </a:p>
                  </a:txBody>
                  <a:tcPr/>
                </a:tc>
                <a:tc>
                  <a:txBody>
                    <a:bodyPr/>
                    <a:lstStyle/>
                    <a:p>
                      <a:pPr algn="just"/>
                      <a:r>
                        <a:rPr lang="en-US" sz="3600" kern="1200" dirty="0" smtClean="0">
                          <a:solidFill>
                            <a:schemeClr val="tx1"/>
                          </a:solidFill>
                          <a:latin typeface="+mn-lt"/>
                          <a:ea typeface="+mn-ea"/>
                          <a:cs typeface="+mn-cs"/>
                        </a:rPr>
                        <a:t>Developing contacts with the UN, the WB and other organizations on the SDG 2030 issues</a:t>
                      </a:r>
                    </a:p>
                  </a:txBody>
                  <a:tcPr/>
                </a:tc>
                <a:tc>
                  <a:txBody>
                    <a:bodyPr/>
                    <a:lstStyle/>
                    <a:p>
                      <a:pPr marL="0" algn="ctr" defTabSz="457200" rtl="0" eaLnBrk="1" latinLnBrk="0" hangingPunct="1">
                        <a:lnSpc>
                          <a:spcPct val="100000"/>
                        </a:lnSpc>
                        <a:spcAft>
                          <a:spcPts val="1000"/>
                        </a:spcAft>
                      </a:pPr>
                      <a:r>
                        <a:rPr lang="en-US" sz="3600" kern="1200" smtClean="0"/>
                        <a:t>Entire period</a:t>
                      </a:r>
                      <a:endParaRPr lang="ru-RU" sz="3600" b="1" kern="1200" dirty="0" smtClean="0">
                        <a:solidFill>
                          <a:schemeClr val="bg1">
                            <a:lumMod val="50000"/>
                          </a:schemeClr>
                        </a:solidFill>
                        <a:latin typeface="+mn-lt"/>
                        <a:ea typeface="+mn-ea"/>
                        <a:cs typeface="+mn-cs"/>
                      </a:endParaRPr>
                    </a:p>
                  </a:txBody>
                  <a:tcPr marL="68580" marR="68580" marT="0" marB="0" anchor="ctr"/>
                </a:tc>
                <a:tc>
                  <a:txBody>
                    <a:bodyPr/>
                    <a:lstStyle/>
                    <a:p>
                      <a:pPr marL="0" algn="ctr" defTabSz="1371600" rtl="0" eaLnBrk="1" latinLnBrk="0" hangingPunct="1">
                        <a:lnSpc>
                          <a:spcPct val="100000"/>
                        </a:lnSpc>
                        <a:spcAft>
                          <a:spcPts val="0"/>
                        </a:spcAft>
                      </a:pPr>
                      <a:r>
                        <a:rPr lang="en-US" sz="3600" kern="1200" dirty="0" smtClean="0">
                          <a:solidFill>
                            <a:schemeClr val="tx1"/>
                          </a:solidFill>
                          <a:effectLst/>
                          <a:latin typeface="+mn-lt"/>
                          <a:ea typeface="+mn-ea"/>
                          <a:cs typeface="+mn-cs"/>
                        </a:rPr>
                        <a:t>Secretariat,</a:t>
                      </a:r>
                    </a:p>
                    <a:p>
                      <a:pPr marL="0" algn="ctr" defTabSz="1371600" rtl="0" eaLnBrk="1" latinLnBrk="0" hangingPunct="1">
                        <a:lnSpc>
                          <a:spcPct val="100000"/>
                        </a:lnSpc>
                        <a:spcAft>
                          <a:spcPts val="0"/>
                        </a:spcAft>
                      </a:pPr>
                      <a:r>
                        <a:rPr lang="en-US" sz="3600" kern="1200" dirty="0" smtClean="0">
                          <a:solidFill>
                            <a:schemeClr val="tx1"/>
                          </a:solidFill>
                          <a:effectLst/>
                          <a:latin typeface="+mn-lt"/>
                          <a:ea typeface="+mn-ea"/>
                          <a:cs typeface="+mn-cs"/>
                        </a:rPr>
                        <a:t>WG members</a:t>
                      </a:r>
                    </a:p>
                  </a:txBody>
                  <a:tcPr marL="68580" marR="68580" marT="0" marB="0" anchor="ctr"/>
                </a:tc>
              </a:tr>
              <a:tr h="1671468">
                <a:tc>
                  <a:txBody>
                    <a:bodyPr/>
                    <a:lstStyle/>
                    <a:p>
                      <a:pPr marL="0" algn="l" defTabSz="1371600" rtl="0" eaLnBrk="1" latinLnBrk="0" hangingPunct="1"/>
                      <a:r>
                        <a:rPr lang="ru-RU" sz="4000" kern="1200" dirty="0" smtClean="0">
                          <a:solidFill>
                            <a:schemeClr val="tx1"/>
                          </a:solidFill>
                          <a:latin typeface="+mn-lt"/>
                          <a:ea typeface="+mn-ea"/>
                          <a:cs typeface="+mn-cs"/>
                        </a:rPr>
                        <a:t>10.</a:t>
                      </a:r>
                      <a:endParaRPr lang="ru-RU" sz="4000" kern="1200" dirty="0">
                        <a:solidFill>
                          <a:schemeClr val="tx1"/>
                        </a:solidFill>
                        <a:latin typeface="+mn-lt"/>
                        <a:ea typeface="+mn-ea"/>
                        <a:cs typeface="+mn-cs"/>
                      </a:endParaRPr>
                    </a:p>
                  </a:txBody>
                  <a:tcPr/>
                </a:tc>
                <a:tc>
                  <a:txBody>
                    <a:bodyPr/>
                    <a:lstStyle/>
                    <a:p>
                      <a:pPr algn="just"/>
                      <a:r>
                        <a:rPr lang="en-US" sz="3600" kern="1200" dirty="0" smtClean="0">
                          <a:solidFill>
                            <a:schemeClr val="tx1"/>
                          </a:solidFill>
                          <a:latin typeface="+mn-lt"/>
                          <a:ea typeface="+mn-ea"/>
                          <a:cs typeface="+mn-cs"/>
                        </a:rPr>
                        <a:t>Developing cooperation with the INTOSAI Working Groups and regional economic organizations</a:t>
                      </a:r>
                    </a:p>
                  </a:txBody>
                  <a:tcPr/>
                </a:tc>
                <a:tc>
                  <a:txBody>
                    <a:bodyPr/>
                    <a:lstStyle/>
                    <a:p>
                      <a:pPr marL="0" algn="ctr" defTabSz="457200" rtl="0" eaLnBrk="1" latinLnBrk="0" hangingPunct="1">
                        <a:lnSpc>
                          <a:spcPct val="100000"/>
                        </a:lnSpc>
                        <a:spcAft>
                          <a:spcPts val="1000"/>
                        </a:spcAft>
                      </a:pPr>
                      <a:r>
                        <a:rPr lang="en-US" sz="3600" kern="1200" smtClean="0"/>
                        <a:t>Entire period</a:t>
                      </a:r>
                      <a:endParaRPr lang="ru-RU" sz="3600" b="1" kern="1200" dirty="0" smtClean="0">
                        <a:solidFill>
                          <a:schemeClr val="bg1">
                            <a:lumMod val="50000"/>
                          </a:schemeClr>
                        </a:solidFill>
                        <a:latin typeface="+mn-lt"/>
                        <a:ea typeface="+mn-ea"/>
                        <a:cs typeface="+mn-cs"/>
                      </a:endParaRPr>
                    </a:p>
                  </a:txBody>
                  <a:tcPr marL="68580" marR="68580" marT="0" marB="0" anchor="ctr"/>
                </a:tc>
                <a:tc>
                  <a:txBody>
                    <a:bodyPr/>
                    <a:lstStyle/>
                    <a:p>
                      <a:pPr algn="ctr">
                        <a:lnSpc>
                          <a:spcPct val="100000"/>
                        </a:lnSpc>
                        <a:spcAft>
                          <a:spcPts val="0"/>
                        </a:spcAft>
                      </a:pPr>
                      <a:r>
                        <a:rPr lang="en-US" sz="3600" dirty="0" smtClean="0">
                          <a:effectLst/>
                        </a:rPr>
                        <a:t>Secretariat,</a:t>
                      </a:r>
                    </a:p>
                    <a:p>
                      <a:pPr algn="ctr">
                        <a:lnSpc>
                          <a:spcPct val="100000"/>
                        </a:lnSpc>
                        <a:spcAft>
                          <a:spcPts val="0"/>
                        </a:spcAft>
                      </a:pPr>
                      <a:r>
                        <a:rPr lang="en-US" sz="3600" dirty="0" smtClean="0">
                          <a:effectLst/>
                        </a:rPr>
                        <a:t>WG members</a:t>
                      </a:r>
                      <a:endParaRPr lang="en-US" sz="3600" b="1" dirty="0" smtClean="0">
                        <a:solidFill>
                          <a:schemeClr val="bg1">
                            <a:lumMod val="50000"/>
                          </a:schemeClr>
                        </a:solidFill>
                        <a:effectLst/>
                        <a:latin typeface="+mn-lt"/>
                        <a:ea typeface="Calibri"/>
                        <a:cs typeface="Times New Roman"/>
                      </a:endParaRPr>
                    </a:p>
                  </a:txBody>
                  <a:tcPr marL="68580" marR="68580" marT="0" marB="0" anchor="ctr"/>
                </a:tc>
              </a:tr>
              <a:tr h="1583496">
                <a:tc>
                  <a:txBody>
                    <a:bodyPr/>
                    <a:lstStyle/>
                    <a:p>
                      <a:pPr marL="0" algn="l" defTabSz="1371600" rtl="0" eaLnBrk="1" latinLnBrk="0" hangingPunct="1"/>
                      <a:r>
                        <a:rPr lang="ru-RU" sz="4000" kern="1200" dirty="0" smtClean="0">
                          <a:solidFill>
                            <a:schemeClr val="tx1"/>
                          </a:solidFill>
                          <a:latin typeface="+mn-lt"/>
                          <a:ea typeface="+mn-ea"/>
                          <a:cs typeface="+mn-cs"/>
                        </a:rPr>
                        <a:t>11.</a:t>
                      </a:r>
                      <a:endParaRPr lang="ru-RU" sz="4000" kern="1200" dirty="0">
                        <a:solidFill>
                          <a:schemeClr val="tx1"/>
                        </a:solidFill>
                        <a:latin typeface="+mn-lt"/>
                        <a:ea typeface="+mn-ea"/>
                        <a:cs typeface="+mn-cs"/>
                      </a:endParaRPr>
                    </a:p>
                  </a:txBody>
                  <a:tcPr/>
                </a:tc>
                <a:tc>
                  <a:txBody>
                    <a:bodyPr/>
                    <a:lstStyle/>
                    <a:p>
                      <a:pPr algn="just"/>
                      <a:r>
                        <a:rPr lang="en-US" sz="3600" kern="1200" dirty="0" smtClean="0">
                          <a:solidFill>
                            <a:schemeClr val="tx1"/>
                          </a:solidFill>
                          <a:latin typeface="+mn-lt"/>
                          <a:ea typeface="+mn-ea"/>
                          <a:cs typeface="+mn-cs"/>
                        </a:rPr>
                        <a:t>Preparing the 13th meeting of the Working Group on KNI</a:t>
                      </a:r>
                    </a:p>
                  </a:txBody>
                  <a:tcPr/>
                </a:tc>
                <a:tc>
                  <a:txBody>
                    <a:bodyPr/>
                    <a:lstStyle/>
                    <a:p>
                      <a:pPr marL="0" algn="ctr" defTabSz="457200" rtl="0" eaLnBrk="1" latinLnBrk="0" hangingPunct="1">
                        <a:lnSpc>
                          <a:spcPct val="100000"/>
                        </a:lnSpc>
                        <a:spcAft>
                          <a:spcPts val="1000"/>
                        </a:spcAft>
                      </a:pPr>
                      <a:r>
                        <a:rPr lang="en-US" sz="3600" kern="1200" dirty="0" smtClean="0"/>
                        <a:t>Entire period</a:t>
                      </a:r>
                      <a:endParaRPr lang="ru-RU" sz="3600" b="1" kern="1200" dirty="0" smtClean="0">
                        <a:solidFill>
                          <a:schemeClr val="bg1">
                            <a:lumMod val="50000"/>
                          </a:schemeClr>
                        </a:solidFill>
                        <a:latin typeface="+mn-lt"/>
                        <a:ea typeface="+mn-ea"/>
                        <a:cs typeface="+mn-cs"/>
                      </a:endParaRPr>
                    </a:p>
                  </a:txBody>
                  <a:tcPr marL="68580" marR="68580" marT="0" marB="0" anchor="ctr"/>
                </a:tc>
                <a:tc>
                  <a:txBody>
                    <a:bodyPr/>
                    <a:lstStyle/>
                    <a:p>
                      <a:pPr algn="ctr">
                        <a:lnSpc>
                          <a:spcPct val="100000"/>
                        </a:lnSpc>
                        <a:spcAft>
                          <a:spcPts val="0"/>
                        </a:spcAft>
                      </a:pPr>
                      <a:r>
                        <a:rPr lang="en-US" sz="3600" dirty="0" smtClean="0">
                          <a:effectLst/>
                        </a:rPr>
                        <a:t>SAI of Belarus,</a:t>
                      </a:r>
                    </a:p>
                    <a:p>
                      <a:pPr algn="ctr">
                        <a:lnSpc>
                          <a:spcPct val="100000"/>
                        </a:lnSpc>
                        <a:spcAft>
                          <a:spcPts val="0"/>
                        </a:spcAft>
                      </a:pPr>
                      <a:r>
                        <a:rPr lang="en-US" sz="3600" dirty="0" smtClean="0">
                          <a:effectLst/>
                        </a:rPr>
                        <a:t>Secretariat,</a:t>
                      </a:r>
                    </a:p>
                    <a:p>
                      <a:pPr algn="ctr">
                        <a:lnSpc>
                          <a:spcPct val="100000"/>
                        </a:lnSpc>
                        <a:spcAft>
                          <a:spcPts val="0"/>
                        </a:spcAft>
                      </a:pPr>
                      <a:r>
                        <a:rPr lang="en-US" sz="3600" dirty="0" smtClean="0">
                          <a:effectLst/>
                        </a:rPr>
                        <a:t>WG members</a:t>
                      </a:r>
                      <a:endParaRPr lang="en-US" sz="3600" b="1" dirty="0" smtClean="0">
                        <a:solidFill>
                          <a:schemeClr val="bg1">
                            <a:lumMod val="50000"/>
                          </a:schemeClr>
                        </a:solidFill>
                        <a:effectLst/>
                        <a:latin typeface="+mn-lt"/>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387262446"/>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937</TotalTime>
  <Words>680</Words>
  <Application>Microsoft Office PowerPoint</Application>
  <PresentationFormat>Произвольный</PresentationFormat>
  <Paragraphs>166</Paragraphs>
  <Slides>10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Microsoft Office User</dc:creator>
  <cp:lastModifiedBy>Ивасечко </cp:lastModifiedBy>
  <cp:revision>83</cp:revision>
  <cp:lastPrinted>2019-02-05T13:30:22Z</cp:lastPrinted>
  <dcterms:created xsi:type="dcterms:W3CDTF">2019-02-05T06:32:05Z</dcterms:created>
  <dcterms:modified xsi:type="dcterms:W3CDTF">2019-03-29T09:56:03Z</dcterms:modified>
</cp:coreProperties>
</file>